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1" r:id="rId2"/>
    <p:sldId id="430" r:id="rId3"/>
    <p:sldId id="428" r:id="rId4"/>
    <p:sldId id="412" r:id="rId5"/>
    <p:sldId id="413" r:id="rId6"/>
    <p:sldId id="426" r:id="rId7"/>
    <p:sldId id="427" r:id="rId8"/>
    <p:sldId id="418" r:id="rId9"/>
    <p:sldId id="43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 varScale="1">
        <p:scale>
          <a:sx n="116" d="100"/>
          <a:sy n="116" d="100"/>
        </p:scale>
        <p:origin x="-18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331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11.03.2023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1028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lang="ru-RU" sz="3200" b="1" i="1" dirty="0">
              <a:solidFill>
                <a:srgbClr val="FF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Сохранение импульса и момента импульса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890713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85720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0000FF"/>
                </a:solidFill>
              </a:rPr>
              <a:t>Пример 4.</a:t>
            </a:r>
            <a:r>
              <a:rPr lang="en-US" b="1" u="sng" dirty="0">
                <a:solidFill>
                  <a:srgbClr val="0000FF"/>
                </a:solidFill>
              </a:rPr>
              <a:t>2</a:t>
            </a:r>
            <a:r>
              <a:rPr lang="ru-RU" b="1" dirty="0">
                <a:solidFill>
                  <a:srgbClr val="0000FF"/>
                </a:solidFill>
              </a:rPr>
              <a:t>.</a:t>
            </a:r>
            <a:r>
              <a:rPr lang="ru-RU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(Задача о «послушной катушке»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горизонтальной поверхности лежит катушка с намотанной на неё нитью. За нитку тянут с силой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углом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и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атушка катится по поверхности без проскальзывания. Найти ускорение центра масс катушки. Величины 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считать заданными. 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7736" y="5362988"/>
            <a:ext cx="6096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latin typeface="+mn-lt"/>
              </a:rPr>
              <a:t>Д.З.</a:t>
            </a:r>
            <a:r>
              <a:rPr lang="ru-RU" sz="3600" b="1" dirty="0">
                <a:solidFill>
                  <a:srgbClr val="00B0F0"/>
                </a:solidFill>
                <a:latin typeface="+mn-lt"/>
              </a:rPr>
              <a:t>: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Выяснить условие отсутствия проскальзывания?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54023" y="1833980"/>
            <a:ext cx="4422224" cy="1952791"/>
            <a:chOff x="1142972" y="2209789"/>
            <a:chExt cx="4422224" cy="1952791"/>
          </a:xfrm>
        </p:grpSpPr>
        <p:grpSp>
          <p:nvGrpSpPr>
            <p:cNvPr id="134160" name="Group 16"/>
            <p:cNvGrpSpPr>
              <a:grpSpLocks/>
            </p:cNvGrpSpPr>
            <p:nvPr/>
          </p:nvGrpSpPr>
          <p:grpSpPr bwMode="auto">
            <a:xfrm>
              <a:off x="1142972" y="2410822"/>
              <a:ext cx="4422224" cy="1751758"/>
              <a:chOff x="6679" y="8467"/>
              <a:chExt cx="3160" cy="1204"/>
            </a:xfrm>
          </p:grpSpPr>
          <p:sp>
            <p:nvSpPr>
              <p:cNvPr id="134176" name="Oval 32"/>
              <p:cNvSpPr>
                <a:spLocks noChangeArrowheads="1"/>
              </p:cNvSpPr>
              <p:nvPr/>
            </p:nvSpPr>
            <p:spPr bwMode="auto">
              <a:xfrm>
                <a:off x="7260" y="8467"/>
                <a:ext cx="1168" cy="1092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5" name="Rectangle 31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6679" y="9581"/>
                <a:ext cx="2416" cy="8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4" name="Line 30"/>
              <p:cNvSpPr>
                <a:spLocks noChangeShapeType="1"/>
              </p:cNvSpPr>
              <p:nvPr/>
            </p:nvSpPr>
            <p:spPr bwMode="auto">
              <a:xfrm flipV="1">
                <a:off x="7865" y="8846"/>
                <a:ext cx="184" cy="2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3" name="Text Box 29"/>
              <p:cNvSpPr txBox="1">
                <a:spLocks noChangeArrowheads="1"/>
              </p:cNvSpPr>
              <p:nvPr/>
            </p:nvSpPr>
            <p:spPr bwMode="auto">
              <a:xfrm>
                <a:off x="7494" y="8493"/>
                <a:ext cx="375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2" name="Text Box 28"/>
              <p:cNvSpPr txBox="1">
                <a:spLocks noChangeArrowheads="1"/>
              </p:cNvSpPr>
              <p:nvPr/>
            </p:nvSpPr>
            <p:spPr bwMode="auto">
              <a:xfrm>
                <a:off x="7766" y="8986"/>
                <a:ext cx="228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Wingdings 2" pitchFamily="18" charset="2"/>
                  </a:rPr>
                  <a:t></a:t>
                </a:r>
              </a:p>
            </p:txBody>
          </p:sp>
          <p:sp>
            <p:nvSpPr>
              <p:cNvPr id="134171" name="Text Box 27"/>
              <p:cNvSpPr txBox="1">
                <a:spLocks noChangeArrowheads="1"/>
              </p:cNvSpPr>
              <p:nvPr/>
            </p:nvSpPr>
            <p:spPr bwMode="auto">
              <a:xfrm>
                <a:off x="7904" y="8831"/>
                <a:ext cx="27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70" name="Text Box 26"/>
              <p:cNvSpPr txBox="1">
                <a:spLocks noChangeArrowheads="1"/>
              </p:cNvSpPr>
              <p:nvPr/>
            </p:nvSpPr>
            <p:spPr bwMode="auto">
              <a:xfrm>
                <a:off x="9208" y="8656"/>
                <a:ext cx="381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134168" name="Arc 24"/>
              <p:cNvSpPr>
                <a:spLocks/>
              </p:cNvSpPr>
              <p:nvPr/>
            </p:nvSpPr>
            <p:spPr bwMode="auto">
              <a:xfrm>
                <a:off x="9106" y="8792"/>
                <a:ext cx="129" cy="196"/>
              </a:xfrm>
              <a:custGeom>
                <a:avLst/>
                <a:gdLst>
                  <a:gd name="G0" fmla="+- 0 0 0"/>
                  <a:gd name="G1" fmla="+- 21385 0 0"/>
                  <a:gd name="G2" fmla="+- 21600 0 0"/>
                  <a:gd name="T0" fmla="*/ 3039 w 21600"/>
                  <a:gd name="T1" fmla="*/ 0 h 27521"/>
                  <a:gd name="T2" fmla="*/ 20710 w 21600"/>
                  <a:gd name="T3" fmla="*/ 27521 h 27521"/>
                  <a:gd name="T4" fmla="*/ 0 w 21600"/>
                  <a:gd name="T5" fmla="*/ 21385 h 27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521" fill="none" extrusionOk="0">
                    <a:moveTo>
                      <a:pt x="3039" y="-1"/>
                    </a:moveTo>
                    <a:cubicBezTo>
                      <a:pt x="13687" y="1513"/>
                      <a:pt x="21600" y="10629"/>
                      <a:pt x="21600" y="21385"/>
                    </a:cubicBezTo>
                    <a:cubicBezTo>
                      <a:pt x="21600" y="23462"/>
                      <a:pt x="21300" y="25529"/>
                      <a:pt x="20710" y="27521"/>
                    </a:cubicBezTo>
                  </a:path>
                  <a:path w="21600" h="27521" stroke="0" extrusionOk="0">
                    <a:moveTo>
                      <a:pt x="3039" y="-1"/>
                    </a:moveTo>
                    <a:cubicBezTo>
                      <a:pt x="13687" y="1513"/>
                      <a:pt x="21600" y="10629"/>
                      <a:pt x="21600" y="21385"/>
                    </a:cubicBezTo>
                    <a:cubicBezTo>
                      <a:pt x="21600" y="23462"/>
                      <a:pt x="21300" y="25529"/>
                      <a:pt x="20710" y="27521"/>
                    </a:cubicBezTo>
                    <a:lnTo>
                      <a:pt x="0" y="2138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7" name="Oval 23"/>
              <p:cNvSpPr>
                <a:spLocks noChangeArrowheads="1"/>
              </p:cNvSpPr>
              <p:nvPr/>
            </p:nvSpPr>
            <p:spPr bwMode="auto">
              <a:xfrm>
                <a:off x="7572" y="8767"/>
                <a:ext cx="568" cy="540"/>
              </a:xfrm>
              <a:prstGeom prst="ellipse">
                <a:avLst/>
              </a:prstGeom>
              <a:noFill/>
              <a:ln w="222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6" name="Line 22"/>
              <p:cNvSpPr>
                <a:spLocks noChangeShapeType="1"/>
              </p:cNvSpPr>
              <p:nvPr/>
            </p:nvSpPr>
            <p:spPr bwMode="auto">
              <a:xfrm flipH="1" flipV="1">
                <a:off x="7416" y="8640"/>
                <a:ext cx="444" cy="4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5" name="Line 21"/>
              <p:cNvSpPr>
                <a:spLocks noChangeShapeType="1"/>
              </p:cNvSpPr>
              <p:nvPr/>
            </p:nvSpPr>
            <p:spPr bwMode="auto">
              <a:xfrm flipV="1">
                <a:off x="7932" y="8580"/>
                <a:ext cx="1632" cy="7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4" name="Line 20"/>
              <p:cNvSpPr>
                <a:spLocks noChangeShapeType="1"/>
              </p:cNvSpPr>
              <p:nvPr/>
            </p:nvSpPr>
            <p:spPr bwMode="auto">
              <a:xfrm flipV="1">
                <a:off x="8424" y="8556"/>
                <a:ext cx="1188" cy="5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3" name="Line 19"/>
              <p:cNvSpPr>
                <a:spLocks noChangeShapeType="1"/>
              </p:cNvSpPr>
              <p:nvPr/>
            </p:nvSpPr>
            <p:spPr bwMode="auto">
              <a:xfrm>
                <a:off x="8664" y="8988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2" name="Line 18"/>
              <p:cNvSpPr>
                <a:spLocks noChangeShapeType="1"/>
              </p:cNvSpPr>
              <p:nvPr/>
            </p:nvSpPr>
            <p:spPr bwMode="auto">
              <a:xfrm>
                <a:off x="7087" y="9576"/>
                <a:ext cx="22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161" name="Text Box 17"/>
              <p:cNvSpPr txBox="1">
                <a:spLocks noChangeArrowheads="1"/>
              </p:cNvSpPr>
              <p:nvPr/>
            </p:nvSpPr>
            <p:spPr bwMode="auto">
              <a:xfrm>
                <a:off x="9486" y="9282"/>
                <a:ext cx="353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X</a:t>
                </a:r>
                <a:endParaRPr kumimoji="0" lang="en-US" sz="2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34210" name="Object 66"/>
            <p:cNvGraphicFramePr>
              <a:graphicFrameLocks noChangeAspect="1"/>
            </p:cNvGraphicFramePr>
            <p:nvPr/>
          </p:nvGraphicFramePr>
          <p:xfrm>
            <a:off x="4572000" y="2209789"/>
            <a:ext cx="360152" cy="438146"/>
          </p:xfrm>
          <a:graphic>
            <a:graphicData uri="http://schemas.openxmlformats.org/presentationml/2006/ole">
              <p:oleObj spid="_x0000_s2066" name="Формула" r:id="rId4" imgW="4267200" imgH="5181600" progId="Equation.3">
                <p:embed/>
              </p:oleObj>
            </a:graphicData>
          </a:graphic>
        </p:graphicFrame>
      </p:grpSp>
      <p:grpSp>
        <p:nvGrpSpPr>
          <p:cNvPr id="43" name="Группа 42"/>
          <p:cNvGrpSpPr/>
          <p:nvPr/>
        </p:nvGrpSpPr>
        <p:grpSpPr>
          <a:xfrm>
            <a:off x="1438275" y="4143380"/>
            <a:ext cx="5888932" cy="1176343"/>
            <a:chOff x="2081217" y="4714884"/>
            <a:chExt cx="5888932" cy="1176343"/>
          </a:xfrm>
        </p:grpSpPr>
        <p:graphicFrame>
          <p:nvGraphicFramePr>
            <p:cNvPr id="134211" name="Object 67"/>
            <p:cNvGraphicFramePr>
              <a:graphicFrameLocks noChangeAspect="1"/>
            </p:cNvGraphicFramePr>
            <p:nvPr/>
          </p:nvGraphicFramePr>
          <p:xfrm>
            <a:off x="2081217" y="4752979"/>
            <a:ext cx="3363913" cy="806450"/>
          </p:xfrm>
          <a:graphic>
            <a:graphicData uri="http://schemas.openxmlformats.org/presentationml/2006/ole">
              <p:oleObj spid="_x0000_s2067" name="Формула" r:id="rId5" imgW="50901600" imgH="12192000" progId="Equation.3">
                <p:embed/>
              </p:oleObj>
            </a:graphicData>
          </a:graphic>
        </p:graphicFrame>
        <p:grpSp>
          <p:nvGrpSpPr>
            <p:cNvPr id="34" name="Группа 33"/>
            <p:cNvGrpSpPr/>
            <p:nvPr/>
          </p:nvGrpSpPr>
          <p:grpSpPr>
            <a:xfrm>
              <a:off x="6286512" y="4714884"/>
              <a:ext cx="1683637" cy="1176343"/>
              <a:chOff x="6286512" y="4463000"/>
              <a:chExt cx="1683637" cy="1176343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6286512" y="4643446"/>
                <a:ext cx="614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i="1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854314" y="4500570"/>
                <a:ext cx="442750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</a:p>
              <a:p>
                <a:r>
                  <a:rPr lang="en-US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</a:p>
              <a:p>
                <a:r>
                  <a:rPr lang="en-US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272522" y="4643446"/>
                <a:ext cx="6976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??</a:t>
                </a:r>
                <a:r>
                  <a:rPr lang="ru-RU" sz="3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dirty="0"/>
              </a:p>
            </p:txBody>
          </p:sp>
          <p:sp>
            <p:nvSpPr>
              <p:cNvPr id="33" name="Левая фигурная скобка 32"/>
              <p:cNvSpPr/>
              <p:nvPr/>
            </p:nvSpPr>
            <p:spPr>
              <a:xfrm>
                <a:off x="6757475" y="4463000"/>
                <a:ext cx="214314" cy="1059401"/>
              </a:xfrm>
              <a:prstGeom prst="leftBrace">
                <a:avLst>
                  <a:gd name="adj1" fmla="val 40925"/>
                  <a:gd name="adj2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5169481" y="1593850"/>
            <a:ext cx="3206169" cy="2406654"/>
            <a:chOff x="3857620" y="950908"/>
            <a:chExt cx="3206169" cy="2406654"/>
          </a:xfrm>
        </p:grpSpPr>
        <p:graphicFrame>
          <p:nvGraphicFramePr>
            <p:cNvPr id="36" name="Object 39"/>
            <p:cNvGraphicFramePr>
              <a:graphicFrameLocks noChangeAspect="1"/>
            </p:cNvGraphicFramePr>
            <p:nvPr/>
          </p:nvGraphicFramePr>
          <p:xfrm>
            <a:off x="4338052" y="950908"/>
            <a:ext cx="2725737" cy="525463"/>
          </p:xfrm>
          <a:graphic>
            <a:graphicData uri="http://schemas.openxmlformats.org/presentationml/2006/ole">
              <p:oleObj spid="_x0000_s2068" name="Формула" r:id="rId6" imgW="35966400" imgH="7010400" progId="Equation.3">
                <p:embed/>
              </p:oleObj>
            </a:graphicData>
          </a:graphic>
        </p:graphicFrame>
        <p:graphicFrame>
          <p:nvGraphicFramePr>
            <p:cNvPr id="37" name="Object 38"/>
            <p:cNvGraphicFramePr>
              <a:graphicFrameLocks noChangeAspect="1"/>
            </p:cNvGraphicFramePr>
            <p:nvPr/>
          </p:nvGraphicFramePr>
          <p:xfrm>
            <a:off x="4311090" y="1725608"/>
            <a:ext cx="2735263" cy="406400"/>
          </p:xfrm>
          <a:graphic>
            <a:graphicData uri="http://schemas.openxmlformats.org/presentationml/2006/ole">
              <p:oleObj spid="_x0000_s2069" name="Формула" r:id="rId7" imgW="39319200" imgH="5791200" progId="Equation.3">
                <p:embed/>
              </p:oleObj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50745383"/>
                </p:ext>
              </p:extLst>
            </p:nvPr>
          </p:nvGraphicFramePr>
          <p:xfrm>
            <a:off x="4285037" y="2307535"/>
            <a:ext cx="2744342" cy="489237"/>
          </p:xfrm>
          <a:graphic>
            <a:graphicData uri="http://schemas.openxmlformats.org/presentationml/2006/ole">
              <p:oleObj spid="_x0000_s2070" name="Формула" r:id="rId8" imgW="1333440" imgH="241200" progId="Equation.3">
                <p:embed/>
              </p:oleObj>
            </a:graphicData>
          </a:graphic>
        </p:graphicFrame>
        <p:graphicFrame>
          <p:nvGraphicFramePr>
            <p:cNvPr id="40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25371732"/>
                </p:ext>
              </p:extLst>
            </p:nvPr>
          </p:nvGraphicFramePr>
          <p:xfrm>
            <a:off x="4306238" y="2940046"/>
            <a:ext cx="1263650" cy="406400"/>
          </p:xfrm>
          <a:graphic>
            <a:graphicData uri="http://schemas.openxmlformats.org/presentationml/2006/ole">
              <p:oleObj spid="_x0000_s2071" name="Формула" r:id="rId9" imgW="18288000" imgH="5791200" progId="Equation.3">
                <p:embed/>
              </p:oleObj>
            </a:graphicData>
          </a:graphic>
        </p:graphicFrame>
        <p:sp>
          <p:nvSpPr>
            <p:cNvPr id="41" name="Левая фигурная скобка 40"/>
            <p:cNvSpPr/>
            <p:nvPr/>
          </p:nvSpPr>
          <p:spPr>
            <a:xfrm>
              <a:off x="3857620" y="1071546"/>
              <a:ext cx="214314" cy="2286016"/>
            </a:xfrm>
            <a:prstGeom prst="leftBrace">
              <a:avLst>
                <a:gd name="adj1" fmla="val 51789"/>
                <a:gd name="adj2" fmla="val 50000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344586" y="2214554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                           )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6143636" y="5424544"/>
            <a:ext cx="2857520" cy="584775"/>
            <a:chOff x="6143636" y="5987497"/>
            <a:chExt cx="2857520" cy="584775"/>
          </a:xfrm>
        </p:grpSpPr>
        <p:graphicFrame>
          <p:nvGraphicFramePr>
            <p:cNvPr id="134219" name="Object 75"/>
            <p:cNvGraphicFramePr>
              <a:graphicFrameLocks noChangeAspect="1"/>
            </p:cNvGraphicFramePr>
            <p:nvPr/>
          </p:nvGraphicFramePr>
          <p:xfrm>
            <a:off x="7220309" y="6131475"/>
            <a:ext cx="1423657" cy="428628"/>
          </p:xfrm>
          <a:graphic>
            <a:graphicData uri="http://schemas.openxmlformats.org/presentationml/2006/ole">
              <p:oleObj spid="_x0000_s2072" name="Формула" r:id="rId10" imgW="21336000" imgH="6400800" progId="Equation.3">
                <p:embed/>
              </p:oleObj>
            </a:graphicData>
          </a:graphic>
        </p:graphicFrame>
        <p:cxnSp>
          <p:nvCxnSpPr>
            <p:cNvPr id="48" name="Прямая со стрелкой 47"/>
            <p:cNvCxnSpPr/>
            <p:nvPr/>
          </p:nvCxnSpPr>
          <p:spPr>
            <a:xfrm rot="10800000">
              <a:off x="6143636" y="6332557"/>
              <a:ext cx="928694" cy="1588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7005097" y="5987497"/>
              <a:ext cx="19960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  </a:t>
              </a:r>
              <a:r>
                <a: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)</a:t>
              </a:r>
              <a:r>
                <a:rPr lang="ru-RU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/>
            </a:p>
          </p:txBody>
        </p:sp>
      </p:grpSp>
      <p:sp>
        <p:nvSpPr>
          <p:cNvPr id="51" name="Выгнутая влево стрелка 50"/>
          <p:cNvSpPr/>
          <p:nvPr/>
        </p:nvSpPr>
        <p:spPr>
          <a:xfrm rot="10800000" flipV="1">
            <a:off x="8811781" y="2571745"/>
            <a:ext cx="285752" cy="30003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95244" y="6152593"/>
            <a:ext cx="6735177" cy="444759"/>
            <a:chOff x="142844" y="285728"/>
            <a:chExt cx="6735177" cy="444759"/>
          </a:xfrm>
        </p:grpSpPr>
        <p:graphicFrame>
          <p:nvGraphicFramePr>
            <p:cNvPr id="57" name="Object 75"/>
            <p:cNvGraphicFramePr>
              <a:graphicFrameLocks noChangeAspect="1"/>
            </p:cNvGraphicFramePr>
            <p:nvPr/>
          </p:nvGraphicFramePr>
          <p:xfrm>
            <a:off x="3419468" y="293602"/>
            <a:ext cx="3458553" cy="436885"/>
          </p:xfrm>
          <a:graphic>
            <a:graphicData uri="http://schemas.openxmlformats.org/presentationml/2006/ole">
              <p:oleObj spid="_x0000_s2073" name="Формула" r:id="rId11" imgW="54559200" imgH="7010400" progId="Equation.3">
                <p:embed/>
              </p:oleObj>
            </a:graphicData>
          </a:graphic>
        </p:graphicFrame>
        <p:sp>
          <p:nvSpPr>
            <p:cNvPr id="58" name="Rectangle 3"/>
            <p:cNvSpPr txBox="1">
              <a:spLocks/>
            </p:cNvSpPr>
            <p:nvPr/>
          </p:nvSpPr>
          <p:spPr bwMode="auto">
            <a:xfrm>
              <a:off x="142844" y="285728"/>
              <a:ext cx="33480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Если  проскальзывание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                              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42" grpId="0" build="p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445" y="1071546"/>
            <a:ext cx="73259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071670" y="285728"/>
            <a:ext cx="4143404" cy="500066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2800" b="1" i="1">
                <a:solidFill>
                  <a:schemeClr val="tx1"/>
                </a:solidFill>
                <a:latin typeface="+mn-lt"/>
              </a:rPr>
              <a:t>"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Послушная катушка</a:t>
            </a:r>
            <a:r>
              <a:rPr sz="2800" b="1" i="1">
                <a:solidFill>
                  <a:schemeClr val="tx1"/>
                </a:solidFill>
                <a:latin typeface="+mn-lt"/>
              </a:rPr>
              <a:t>"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0575" y="6284168"/>
            <a:ext cx="609600" cy="457200"/>
          </a:xfrm>
        </p:spPr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AE7130F-24D2-4DA3-878A-8B32D9BB64F5}"/>
              </a:ext>
            </a:extLst>
          </p:cNvPr>
          <p:cNvGrpSpPr/>
          <p:nvPr/>
        </p:nvGrpSpPr>
        <p:grpSpPr>
          <a:xfrm>
            <a:off x="428596" y="404664"/>
            <a:ext cx="6858047" cy="1048182"/>
            <a:chOff x="428596" y="404664"/>
            <a:chExt cx="6858047" cy="1048182"/>
          </a:xfrm>
        </p:grpSpPr>
        <p:sp>
          <p:nvSpPr>
            <p:cNvPr id="93" name="Rectangle 5"/>
            <p:cNvSpPr txBox="1">
              <a:spLocks/>
            </p:cNvSpPr>
            <p:nvPr/>
          </p:nvSpPr>
          <p:spPr bwMode="auto">
            <a:xfrm>
              <a:off x="1357290" y="404664"/>
              <a:ext cx="5929353" cy="428628"/>
            </a:xfrm>
            <a:prstGeom prst="rect">
              <a:avLst/>
            </a:prstGeom>
            <a:ln w="9525" cap="rnd"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defRPr/>
              </a:pPr>
              <a:r>
                <a:rPr kumimoji="0" lang="ru-RU" sz="2400" b="1" i="0" u="none" strike="noStrike" kern="1200" cap="none" spc="-100" normalizeH="0" baseline="0" noProof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§ </a:t>
              </a:r>
              <a:r>
                <a:rPr kumimoji="0" lang="en-US" sz="2400" b="1" i="0" u="none" strike="noStrike" kern="1200" cap="none" spc="-100" normalizeH="0" baseline="0" noProof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5</a:t>
              </a:r>
              <a:r>
                <a:rPr kumimoji="0" lang="ru-RU" sz="2400" b="1" i="0" u="none" strike="noStrike" kern="1200" cap="none" spc="-100" normalizeH="0" baseline="0" noProof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.</a:t>
              </a:r>
              <a:r>
                <a:rPr kumimoji="0" lang="ru-RU" sz="2400" b="1" i="1" u="none" strike="noStrike" kern="1200" cap="none" spc="-100" normalizeH="0" baseline="0" noProof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lang="ru-RU" sz="2400" b="1" i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Законы сохранения в механике</a:t>
              </a:r>
              <a:endParaRPr kumimoji="0" lang="ru-RU" sz="24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>
              <a:off x="428596" y="1052736"/>
              <a:ext cx="39635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800100" algn="l"/>
                </a:tabLst>
              </a:pPr>
              <a:r>
                <a:rPr lang="ru-RU" b="1" dirty="0">
                  <a:solidFill>
                    <a:srgbClr val="8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5.1. Закон сохранения импульса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28596" y="1556222"/>
            <a:ext cx="3429024" cy="3643338"/>
            <a:chOff x="500261" y="2272254"/>
            <a:chExt cx="4286051" cy="4585748"/>
          </a:xfrm>
        </p:grpSpPr>
        <p:grpSp>
          <p:nvGrpSpPr>
            <p:cNvPr id="97" name="Group 33"/>
            <p:cNvGrpSpPr>
              <a:grpSpLocks noChangeAspect="1"/>
            </p:cNvGrpSpPr>
            <p:nvPr/>
          </p:nvGrpSpPr>
          <p:grpSpPr bwMode="auto">
            <a:xfrm>
              <a:off x="500261" y="2272254"/>
              <a:ext cx="4214615" cy="4585748"/>
              <a:chOff x="1160" y="10650"/>
              <a:chExt cx="3709" cy="4034"/>
            </a:xfrm>
          </p:grpSpPr>
          <p:sp>
            <p:nvSpPr>
              <p:cNvPr id="110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551" y="10650"/>
                <a:ext cx="3318" cy="4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endParaRPr>
              </a:p>
            </p:txBody>
          </p:sp>
          <p:sp>
            <p:nvSpPr>
              <p:cNvPr id="111" name="Text Box 35"/>
              <p:cNvSpPr txBox="1">
                <a:spLocks noChangeArrowheads="1"/>
              </p:cNvSpPr>
              <p:nvPr/>
            </p:nvSpPr>
            <p:spPr bwMode="auto">
              <a:xfrm>
                <a:off x="1690" y="1065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Line 36"/>
              <p:cNvSpPr>
                <a:spLocks noChangeShapeType="1"/>
              </p:cNvSpPr>
              <p:nvPr/>
            </p:nvSpPr>
            <p:spPr bwMode="auto">
              <a:xfrm rot="-5400000">
                <a:off x="3848" y="11264"/>
                <a:ext cx="658" cy="100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3" name="Line 37"/>
              <p:cNvSpPr>
                <a:spLocks noChangeShapeType="1"/>
              </p:cNvSpPr>
              <p:nvPr/>
            </p:nvSpPr>
            <p:spPr bwMode="auto">
              <a:xfrm rot="19200000" flipV="1">
                <a:off x="2730" y="12013"/>
                <a:ext cx="340" cy="1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rot="19200000" flipV="1">
                <a:off x="2907" y="12391"/>
                <a:ext cx="1083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5" name="Line 39"/>
              <p:cNvSpPr>
                <a:spLocks noChangeShapeType="1"/>
              </p:cNvSpPr>
              <p:nvPr/>
            </p:nvSpPr>
            <p:spPr bwMode="auto">
              <a:xfrm>
                <a:off x="3282" y="13419"/>
                <a:ext cx="1030" cy="7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6" name="Line 40"/>
              <p:cNvSpPr>
                <a:spLocks noChangeShapeType="1"/>
              </p:cNvSpPr>
              <p:nvPr/>
            </p:nvSpPr>
            <p:spPr bwMode="auto">
              <a:xfrm rot="-10800000">
                <a:off x="1677" y="11070"/>
                <a:ext cx="855" cy="92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7" name="Text Box 41"/>
              <p:cNvSpPr txBox="1">
                <a:spLocks noChangeArrowheads="1"/>
              </p:cNvSpPr>
              <p:nvPr/>
            </p:nvSpPr>
            <p:spPr bwMode="auto">
              <a:xfrm>
                <a:off x="1160" y="14134"/>
                <a:ext cx="131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</a:t>
                </a:r>
                <a:r>
                  <a:rPr lang="en-US" sz="1400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3</a:t>
                </a:r>
                <a:endParaRPr lang="ru-RU" sz="1400" b="1" dirty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8" name="Line 42"/>
              <p:cNvSpPr>
                <a:spLocks noChangeShapeType="1"/>
              </p:cNvSpPr>
              <p:nvPr/>
            </p:nvSpPr>
            <p:spPr bwMode="auto">
              <a:xfrm rot="-2400000">
                <a:off x="2740" y="11728"/>
                <a:ext cx="721" cy="6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19" name="Text Box 43"/>
              <p:cNvSpPr txBox="1">
                <a:spLocks noChangeArrowheads="1"/>
              </p:cNvSpPr>
              <p:nvPr/>
            </p:nvSpPr>
            <p:spPr bwMode="auto">
              <a:xfrm>
                <a:off x="2351" y="11790"/>
                <a:ext cx="574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44"/>
              <p:cNvSpPr txBox="1">
                <a:spLocks noChangeArrowheads="1"/>
              </p:cNvSpPr>
              <p:nvPr/>
            </p:nvSpPr>
            <p:spPr bwMode="auto">
              <a:xfrm>
                <a:off x="2389" y="11600"/>
                <a:ext cx="594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1400" b="0" i="1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1400" b="0" i="0" u="none" strike="noStrike" cap="none" normalizeH="0" baseline="-2500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Text Box 45"/>
              <p:cNvSpPr txBox="1">
                <a:spLocks noChangeArrowheads="1"/>
              </p:cNvSpPr>
              <p:nvPr/>
            </p:nvSpPr>
            <p:spPr bwMode="auto">
              <a:xfrm>
                <a:off x="3194" y="11743"/>
                <a:ext cx="644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1400" b="0" i="1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1400" b="0" i="1" u="none" strike="noStrike" cap="none" normalizeH="0" baseline="-2500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46"/>
              <p:cNvSpPr txBox="1">
                <a:spLocks noChangeArrowheads="1"/>
              </p:cNvSpPr>
              <p:nvPr/>
            </p:nvSpPr>
            <p:spPr bwMode="auto">
              <a:xfrm>
                <a:off x="3223" y="13160"/>
                <a:ext cx="766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∆</a:t>
                </a:r>
                <a:r>
                  <a:rPr kumimoji="0" lang="en-US" sz="1400" b="0" i="1" u="none" strike="noStrike" cap="none" normalizeH="0" baseline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1400" b="0" i="0" u="none" strike="noStrike" cap="none" normalizeH="0" baseline="-25000" dirty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Oval 47"/>
              <p:cNvSpPr>
                <a:spLocks noChangeArrowheads="1"/>
              </p:cNvSpPr>
              <p:nvPr/>
            </p:nvSpPr>
            <p:spPr bwMode="auto">
              <a:xfrm>
                <a:off x="1710" y="11090"/>
                <a:ext cx="2837" cy="30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4" name="Line 48"/>
              <p:cNvSpPr>
                <a:spLocks noChangeShapeType="1"/>
              </p:cNvSpPr>
              <p:nvPr/>
            </p:nvSpPr>
            <p:spPr bwMode="auto">
              <a:xfrm rot="19200000" flipV="1">
                <a:off x="2837" y="1358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5" name="Line 49"/>
              <p:cNvSpPr>
                <a:spLocks noChangeShapeType="1"/>
              </p:cNvSpPr>
              <p:nvPr/>
            </p:nvSpPr>
            <p:spPr bwMode="auto">
              <a:xfrm rot="19200000" flipV="1">
                <a:off x="2620" y="1204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6" name="Line 50"/>
              <p:cNvSpPr>
                <a:spLocks noChangeShapeType="1"/>
              </p:cNvSpPr>
              <p:nvPr/>
            </p:nvSpPr>
            <p:spPr bwMode="auto">
              <a:xfrm rot="8400000" flipV="1">
                <a:off x="3060" y="12932"/>
                <a:ext cx="118" cy="4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7" name="Text Box 51"/>
              <p:cNvSpPr txBox="1">
                <a:spLocks noChangeArrowheads="1"/>
              </p:cNvSpPr>
              <p:nvPr/>
            </p:nvSpPr>
            <p:spPr bwMode="auto">
              <a:xfrm>
                <a:off x="4060" y="1092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Line 52"/>
              <p:cNvSpPr>
                <a:spLocks noChangeShapeType="1"/>
              </p:cNvSpPr>
              <p:nvPr/>
            </p:nvSpPr>
            <p:spPr bwMode="auto">
              <a:xfrm rot="-2400000">
                <a:off x="2073" y="1181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29" name="Text Box 53"/>
              <p:cNvSpPr txBox="1">
                <a:spLocks noChangeArrowheads="1"/>
              </p:cNvSpPr>
              <p:nvPr/>
            </p:nvSpPr>
            <p:spPr bwMode="auto">
              <a:xfrm>
                <a:off x="3441" y="11870"/>
                <a:ext cx="424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Line 54"/>
              <p:cNvSpPr>
                <a:spLocks noChangeShapeType="1"/>
              </p:cNvSpPr>
              <p:nvPr/>
            </p:nvSpPr>
            <p:spPr bwMode="auto">
              <a:xfrm rot="8400000">
                <a:off x="3763" y="11957"/>
                <a:ext cx="360" cy="36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31" name="Text Box 55"/>
              <p:cNvSpPr txBox="1">
                <a:spLocks noChangeArrowheads="1"/>
              </p:cNvSpPr>
              <p:nvPr/>
            </p:nvSpPr>
            <p:spPr bwMode="auto">
              <a:xfrm>
                <a:off x="1750" y="1194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Text Box 57"/>
              <p:cNvSpPr txBox="1">
                <a:spLocks noChangeArrowheads="1"/>
              </p:cNvSpPr>
              <p:nvPr/>
            </p:nvSpPr>
            <p:spPr bwMode="auto">
              <a:xfrm>
                <a:off x="3240" y="1113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Text Box 58"/>
              <p:cNvSpPr txBox="1">
                <a:spLocks noChangeArrowheads="1"/>
              </p:cNvSpPr>
              <p:nvPr/>
            </p:nvSpPr>
            <p:spPr bwMode="auto">
              <a:xfrm>
                <a:off x="2520" y="1354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 Box 59"/>
              <p:cNvSpPr txBox="1">
                <a:spLocks noChangeArrowheads="1"/>
              </p:cNvSpPr>
              <p:nvPr/>
            </p:nvSpPr>
            <p:spPr bwMode="auto">
              <a:xfrm>
                <a:off x="2500" y="1280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 Box 60"/>
              <p:cNvSpPr txBox="1">
                <a:spLocks noChangeArrowheads="1"/>
              </p:cNvSpPr>
              <p:nvPr/>
            </p:nvSpPr>
            <p:spPr bwMode="auto">
              <a:xfrm>
                <a:off x="2680" y="1207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Line 61"/>
              <p:cNvSpPr>
                <a:spLocks noChangeShapeType="1"/>
              </p:cNvSpPr>
              <p:nvPr/>
            </p:nvSpPr>
            <p:spPr bwMode="auto">
              <a:xfrm rot="8400000" flipV="1">
                <a:off x="3466" y="11542"/>
                <a:ext cx="587" cy="38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 dirty="0"/>
              </a:p>
            </p:txBody>
          </p:sp>
          <p:sp>
            <p:nvSpPr>
              <p:cNvPr id="137" name="Text Box 62"/>
              <p:cNvSpPr txBox="1">
                <a:spLocks noChangeArrowheads="1"/>
              </p:cNvSpPr>
              <p:nvPr/>
            </p:nvSpPr>
            <p:spPr bwMode="auto">
              <a:xfrm>
                <a:off x="4150" y="13980"/>
                <a:ext cx="248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1931197" y="3629874"/>
              <a:ext cx="357190" cy="38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400" dirty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>
              <a:off x="3168202" y="3720136"/>
              <a:ext cx="357190" cy="39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4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2707367" y="5184470"/>
              <a:ext cx="357190" cy="38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4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</a:p>
          </p:txBody>
        </p:sp>
        <p:graphicFrame>
          <p:nvGraphicFramePr>
            <p:cNvPr id="101" name="Object 63"/>
            <p:cNvGraphicFramePr>
              <a:graphicFrameLocks noChangeAspect="1"/>
            </p:cNvGraphicFramePr>
            <p:nvPr/>
          </p:nvGraphicFramePr>
          <p:xfrm>
            <a:off x="2143108" y="4786322"/>
            <a:ext cx="428596" cy="474517"/>
          </p:xfrm>
          <a:graphic>
            <a:graphicData uri="http://schemas.openxmlformats.org/presentationml/2006/ole">
              <p:oleObj spid="_x0000_s3096" name="Формула" r:id="rId4" imgW="6400800" imgH="7010400" progId="Equation.3">
                <p:embed/>
              </p:oleObj>
            </a:graphicData>
          </a:graphic>
        </p:graphicFrame>
        <p:graphicFrame>
          <p:nvGraphicFramePr>
            <p:cNvPr id="102" name="Object 65"/>
            <p:cNvGraphicFramePr>
              <a:graphicFrameLocks noChangeAspect="1"/>
            </p:cNvGraphicFramePr>
            <p:nvPr/>
          </p:nvGraphicFramePr>
          <p:xfrm>
            <a:off x="2387600" y="3938588"/>
            <a:ext cx="366713" cy="454025"/>
          </p:xfrm>
          <a:graphic>
            <a:graphicData uri="http://schemas.openxmlformats.org/presentationml/2006/ole">
              <p:oleObj spid="_x0000_s3097" name="Формула" r:id="rId5" imgW="5486400" imgH="6705600" progId="Equation.3">
                <p:embed/>
              </p:oleObj>
            </a:graphicData>
          </a:graphic>
        </p:graphicFrame>
        <p:graphicFrame>
          <p:nvGraphicFramePr>
            <p:cNvPr id="103" name="Object 66"/>
            <p:cNvGraphicFramePr>
              <a:graphicFrameLocks noChangeAspect="1"/>
            </p:cNvGraphicFramePr>
            <p:nvPr/>
          </p:nvGraphicFramePr>
          <p:xfrm>
            <a:off x="2744788" y="5795963"/>
            <a:ext cx="366712" cy="454025"/>
          </p:xfrm>
          <a:graphic>
            <a:graphicData uri="http://schemas.openxmlformats.org/presentationml/2006/ole">
              <p:oleObj spid="_x0000_s3098" name="Формула" r:id="rId6" imgW="5486400" imgH="6705600" progId="Equation.3">
                <p:embed/>
              </p:oleObj>
            </a:graphicData>
          </a:graphic>
        </p:graphicFrame>
        <p:graphicFrame>
          <p:nvGraphicFramePr>
            <p:cNvPr id="104" name="Object 67"/>
            <p:cNvGraphicFramePr>
              <a:graphicFrameLocks noChangeAspect="1"/>
            </p:cNvGraphicFramePr>
            <p:nvPr/>
          </p:nvGraphicFramePr>
          <p:xfrm>
            <a:off x="3101975" y="2938463"/>
            <a:ext cx="366713" cy="454025"/>
          </p:xfrm>
          <a:graphic>
            <a:graphicData uri="http://schemas.openxmlformats.org/presentationml/2006/ole">
              <p:oleObj spid="_x0000_s3099" name="Формула" r:id="rId7" imgW="5486400" imgH="6705600" progId="Equation.3">
                <p:embed/>
              </p:oleObj>
            </a:graphicData>
          </a:graphic>
        </p:graphicFrame>
        <p:graphicFrame>
          <p:nvGraphicFramePr>
            <p:cNvPr id="105" name="Object 68"/>
            <p:cNvGraphicFramePr>
              <a:graphicFrameLocks noChangeAspect="1"/>
            </p:cNvGraphicFramePr>
            <p:nvPr/>
          </p:nvGraphicFramePr>
          <p:xfrm>
            <a:off x="1336675" y="3795713"/>
            <a:ext cx="327025" cy="454025"/>
          </p:xfrm>
          <a:graphic>
            <a:graphicData uri="http://schemas.openxmlformats.org/presentationml/2006/ole">
              <p:oleObj spid="_x0000_s3100" name="Формула" r:id="rId8" imgW="4876800" imgH="6705600" progId="Equation.3">
                <p:embed/>
              </p:oleObj>
            </a:graphicData>
          </a:graphic>
        </p:graphicFrame>
        <p:graphicFrame>
          <p:nvGraphicFramePr>
            <p:cNvPr id="106" name="Object 69"/>
            <p:cNvGraphicFramePr>
              <a:graphicFrameLocks noChangeAspect="1"/>
            </p:cNvGraphicFramePr>
            <p:nvPr/>
          </p:nvGraphicFramePr>
          <p:xfrm>
            <a:off x="3694113" y="4010025"/>
            <a:ext cx="325437" cy="454025"/>
          </p:xfrm>
          <a:graphic>
            <a:graphicData uri="http://schemas.openxmlformats.org/presentationml/2006/ole">
              <p:oleObj spid="_x0000_s3101" name="Формула" r:id="rId9" imgW="4876800" imgH="6705600" progId="Equation.3">
                <p:embed/>
              </p:oleObj>
            </a:graphicData>
          </a:graphic>
        </p:graphicFrame>
        <p:graphicFrame>
          <p:nvGraphicFramePr>
            <p:cNvPr id="107" name="Object 70"/>
            <p:cNvGraphicFramePr>
              <a:graphicFrameLocks noChangeAspect="1"/>
            </p:cNvGraphicFramePr>
            <p:nvPr/>
          </p:nvGraphicFramePr>
          <p:xfrm>
            <a:off x="857224" y="2845118"/>
            <a:ext cx="357158" cy="512444"/>
          </p:xfrm>
          <a:graphic>
            <a:graphicData uri="http://schemas.openxmlformats.org/presentationml/2006/ole">
              <p:oleObj spid="_x0000_s3102" name="Формула" r:id="rId10" imgW="5181600" imgH="7620000" progId="Equation.3">
                <p:embed/>
              </p:oleObj>
            </a:graphicData>
          </a:graphic>
        </p:graphicFrame>
        <p:graphicFrame>
          <p:nvGraphicFramePr>
            <p:cNvPr id="108" name="Object 72"/>
            <p:cNvGraphicFramePr>
              <a:graphicFrameLocks noChangeAspect="1"/>
            </p:cNvGraphicFramePr>
            <p:nvPr/>
          </p:nvGraphicFramePr>
          <p:xfrm>
            <a:off x="4429124" y="3214686"/>
            <a:ext cx="357188" cy="512763"/>
          </p:xfrm>
          <a:graphic>
            <a:graphicData uri="http://schemas.openxmlformats.org/presentationml/2006/ole">
              <p:oleObj spid="_x0000_s3103" name="Формула" r:id="rId11" imgW="5181600" imgH="7620000" progId="Equation.3">
                <p:embed/>
              </p:oleObj>
            </a:graphicData>
          </a:graphic>
        </p:graphicFrame>
        <p:graphicFrame>
          <p:nvGraphicFramePr>
            <p:cNvPr id="109" name="Object 73"/>
            <p:cNvGraphicFramePr>
              <a:graphicFrameLocks noChangeAspect="1"/>
            </p:cNvGraphicFramePr>
            <p:nvPr/>
          </p:nvGraphicFramePr>
          <p:xfrm>
            <a:off x="4062413" y="5715000"/>
            <a:ext cx="377825" cy="512763"/>
          </p:xfrm>
          <a:graphic>
            <a:graphicData uri="http://schemas.openxmlformats.org/presentationml/2006/ole">
              <p:oleObj spid="_x0000_s3104" name="Формула" r:id="rId12" imgW="5486400" imgH="7620000" progId="Equation.3">
                <p:embed/>
              </p:oleObj>
            </a:graphicData>
          </a:graphic>
        </p:graphicFrame>
      </p:grp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4643438" y="1484784"/>
            <a:ext cx="3714776" cy="3600706"/>
            <a:chOff x="4143372" y="2357430"/>
            <a:chExt cx="3714776" cy="3600706"/>
          </a:xfrm>
        </p:grpSpPr>
        <p:graphicFrame>
          <p:nvGraphicFramePr>
            <p:cNvPr id="114784" name="Object 96"/>
            <p:cNvGraphicFramePr>
              <a:graphicFrameLocks noChangeAspect="1"/>
            </p:cNvGraphicFramePr>
            <p:nvPr/>
          </p:nvGraphicFramePr>
          <p:xfrm>
            <a:off x="4143372" y="2857496"/>
            <a:ext cx="3714776" cy="3100640"/>
          </p:xfrm>
          <a:graphic>
            <a:graphicData uri="http://schemas.openxmlformats.org/presentationml/2006/ole">
              <p:oleObj spid="_x0000_s3105" name="Формула" r:id="rId13" imgW="56692800" imgH="47244000" progId="Equation.3">
                <p:embed/>
              </p:oleObj>
            </a:graphicData>
          </a:graphic>
        </p:graphicFrame>
        <p:sp>
          <p:nvSpPr>
            <p:cNvPr id="140" name="Прямоугольник 139"/>
            <p:cNvSpPr/>
            <p:nvPr/>
          </p:nvSpPr>
          <p:spPr>
            <a:xfrm>
              <a:off x="5500694" y="2357430"/>
              <a:ext cx="9740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00B0F0"/>
                  </a:solidFill>
                  <a:latin typeface="+mn-lt"/>
                </a:rPr>
                <a:t>ИСО</a:t>
              </a:r>
              <a:r>
                <a:rPr lang="ru-RU" sz="2400" b="1" dirty="0">
                  <a:solidFill>
                    <a:srgbClr val="00B0F0"/>
                  </a:solidFill>
                  <a:latin typeface="+mn-lt"/>
                </a:rPr>
                <a:t>:</a:t>
              </a:r>
              <a:endParaRPr lang="ru-RU" sz="2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" name="Object 12">
            <a:extLst>
              <a:ext uri="{FF2B5EF4-FFF2-40B4-BE49-F238E27FC236}">
                <a16:creationId xmlns="" xmlns:a16="http://schemas.microsoft.com/office/drawing/2014/main" id="{7B97140C-A01F-48B5-A03E-7DA5BA941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7012665"/>
              </p:ext>
            </p:extLst>
          </p:nvPr>
        </p:nvGraphicFramePr>
        <p:xfrm>
          <a:off x="4341297" y="5445224"/>
          <a:ext cx="3874689" cy="838944"/>
        </p:xfrm>
        <a:graphic>
          <a:graphicData uri="http://schemas.openxmlformats.org/presentationml/2006/ole">
            <p:oleObj spid="_x0000_s3106" name="Формула" r:id="rId14" imgW="53644800" imgH="11582400" progId="Equation.3">
              <p:embed/>
            </p:oleObj>
          </a:graphicData>
        </a:graphic>
      </p:graphicFrame>
      <p:sp>
        <p:nvSpPr>
          <p:cNvPr id="56" name="Text Box 41">
            <a:extLst>
              <a:ext uri="{FF2B5EF4-FFF2-40B4-BE49-F238E27FC236}">
                <a16:creationId xmlns="" xmlns:a16="http://schemas.microsoft.com/office/drawing/2014/main" id="{AAEEF635-2038-455F-99E3-80AD745D3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56" y="5697825"/>
            <a:ext cx="3460689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опять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суммируем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643306" y="357166"/>
          <a:ext cx="1524010" cy="636612"/>
        </p:xfrm>
        <a:graphic>
          <a:graphicData uri="http://schemas.openxmlformats.org/presentationml/2006/ole">
            <p:oleObj spid="_x0000_s4112" name="Формула" r:id="rId4" imgW="17983200" imgH="7620000" progId="Equation.3">
              <p:embed/>
            </p:oleObj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5572132" y="357166"/>
            <a:ext cx="2928958" cy="1335109"/>
            <a:chOff x="5572132" y="357166"/>
            <a:chExt cx="2928958" cy="1335109"/>
          </a:xfrm>
        </p:grpSpPr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5572132" y="357166"/>
              <a:ext cx="292895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Сумма  справа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</p:txBody>
        </p:sp>
        <p:graphicFrame>
          <p:nvGraphicFramePr>
            <p:cNvPr id="113673" name="Object 9"/>
            <p:cNvGraphicFramePr>
              <a:graphicFrameLocks noChangeAspect="1"/>
            </p:cNvGraphicFramePr>
            <p:nvPr/>
          </p:nvGraphicFramePr>
          <p:xfrm>
            <a:off x="6545263" y="874713"/>
            <a:ext cx="1169987" cy="817562"/>
          </p:xfrm>
          <a:graphic>
            <a:graphicData uri="http://schemas.openxmlformats.org/presentationml/2006/ole">
              <p:oleObj spid="_x0000_s4113" name="Формула" r:id="rId5" imgW="16154400" imgH="11277600" progId="Equation.3">
                <p:embed/>
              </p:oleObj>
            </a:graphicData>
          </a:graphic>
        </p:graphicFrame>
      </p:grpSp>
      <p:cxnSp>
        <p:nvCxnSpPr>
          <p:cNvPr id="17" name="Прямая со стрелкой 16"/>
          <p:cNvCxnSpPr/>
          <p:nvPr/>
        </p:nvCxnSpPr>
        <p:spPr>
          <a:xfrm>
            <a:off x="3286116" y="1285860"/>
            <a:ext cx="3000396" cy="1588"/>
          </a:xfrm>
          <a:prstGeom prst="straightConnector1">
            <a:avLst/>
          </a:prstGeom>
          <a:ln w="44450"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>
            <a:off x="1886670" y="1636932"/>
            <a:ext cx="2556000" cy="1588"/>
          </a:xfrm>
          <a:prstGeom prst="straightConnector1">
            <a:avLst/>
          </a:prstGeom>
          <a:ln w="4445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71472" y="4572008"/>
            <a:ext cx="3211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сохранения импульса: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6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43532"/>
              </p:ext>
            </p:extLst>
          </p:nvPr>
        </p:nvGraphicFramePr>
        <p:xfrm>
          <a:off x="49893" y="374100"/>
          <a:ext cx="3081947" cy="667300"/>
        </p:xfrm>
        <a:graphic>
          <a:graphicData uri="http://schemas.openxmlformats.org/presentationml/2006/ole">
            <p:oleObj spid="_x0000_s4114" name="Формула" r:id="rId6" imgW="53644800" imgH="11582400" progId="Equation.3">
              <p:embed/>
            </p:oleObj>
          </a:graphicData>
        </a:graphic>
      </p:graphicFrame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9137" y="1571612"/>
            <a:ext cx="6733339" cy="1285884"/>
            <a:chOff x="1439137" y="1571612"/>
            <a:chExt cx="6733339" cy="1285884"/>
          </a:xfrm>
        </p:grpSpPr>
        <p:sp>
          <p:nvSpPr>
            <p:cNvPr id="12" name="Выгнутая влево стрелка 11"/>
            <p:cNvSpPr/>
            <p:nvPr/>
          </p:nvSpPr>
          <p:spPr>
            <a:xfrm rot="6754973" flipH="1" flipV="1">
              <a:off x="2517164" y="1321949"/>
              <a:ext cx="364240" cy="252029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286116" y="1571612"/>
              <a:ext cx="4886360" cy="1285884"/>
              <a:chOff x="3286116" y="1571612"/>
              <a:chExt cx="4886360" cy="1285884"/>
            </a:xfrm>
          </p:grpSpPr>
          <p:sp>
            <p:nvSpPr>
              <p:cNvPr id="11" name="Text Box 41"/>
              <p:cNvSpPr txBox="1">
                <a:spLocks noChangeArrowheads="1"/>
              </p:cNvSpPr>
              <p:nvPr/>
            </p:nvSpPr>
            <p:spPr bwMode="auto">
              <a:xfrm>
                <a:off x="3286116" y="1571612"/>
                <a:ext cx="435771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Сумма слева</a:t>
                </a:r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:</a:t>
                </a:r>
              </a:p>
            </p:txBody>
          </p:sp>
          <p:graphicFrame>
            <p:nvGraphicFramePr>
              <p:cNvPr id="3" name="Object 13"/>
              <p:cNvGraphicFramePr>
                <a:graphicFrameLocks noChangeAspect="1"/>
              </p:cNvGraphicFramePr>
              <p:nvPr/>
            </p:nvGraphicFramePr>
            <p:xfrm>
              <a:off x="5643570" y="2071678"/>
              <a:ext cx="2528906" cy="785818"/>
            </p:xfrm>
            <a:graphic>
              <a:graphicData uri="http://schemas.openxmlformats.org/presentationml/2006/ole">
                <p:oleObj spid="_x0000_s4115" name="Формула" r:id="rId7" imgW="40538400" imgH="12496800" progId="Equation.3">
                  <p:embed/>
                </p:oleObj>
              </a:graphicData>
            </a:graphic>
          </p:graphicFrame>
        </p:grpSp>
      </p:grp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1000100" y="3214686"/>
            <a:ext cx="7762859" cy="1357322"/>
            <a:chOff x="1000100" y="3214686"/>
            <a:chExt cx="7762859" cy="1357322"/>
          </a:xfrm>
        </p:grpSpPr>
        <p:sp>
          <p:nvSpPr>
            <p:cNvPr id="113682" name="AutoShape 18"/>
            <p:cNvSpPr>
              <a:spLocks noChangeArrowheads="1"/>
            </p:cNvSpPr>
            <p:nvPr/>
          </p:nvSpPr>
          <p:spPr bwMode="auto">
            <a:xfrm>
              <a:off x="3000364" y="3214686"/>
              <a:ext cx="3008320" cy="1357322"/>
            </a:xfrm>
            <a:prstGeom prst="cloudCallout">
              <a:avLst>
                <a:gd name="adj1" fmla="val -67886"/>
                <a:gd name="adj2" fmla="val -142579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1000100" y="3308745"/>
              <a:ext cx="1500198" cy="47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Итог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</p:txBody>
        </p:sp>
        <p:graphicFrame>
          <p:nvGraphicFramePr>
            <p:cNvPr id="113679" name="Object 15"/>
            <p:cNvGraphicFramePr>
              <a:graphicFrameLocks noChangeAspect="1"/>
            </p:cNvGraphicFramePr>
            <p:nvPr/>
          </p:nvGraphicFramePr>
          <p:xfrm>
            <a:off x="3697288" y="3521075"/>
            <a:ext cx="1766887" cy="815975"/>
          </p:xfrm>
          <a:graphic>
            <a:graphicData uri="http://schemas.openxmlformats.org/presentationml/2006/ole">
              <p:oleObj spid="_x0000_s4116" name="Формула" r:id="rId8" imgW="25908000" imgH="11887200" progId="Equation.3">
                <p:embed/>
              </p:oleObj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6286512" y="3643314"/>
              <a:ext cx="24764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00B0F0"/>
                  </a:solidFill>
                  <a:latin typeface="+mn-lt"/>
                </a:rPr>
                <a:t>Как и для М.Т. !</a:t>
              </a:r>
              <a:endParaRPr lang="ru-RU" sz="2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14282" y="4663183"/>
            <a:ext cx="8501122" cy="1820717"/>
            <a:chOff x="214282" y="4663183"/>
            <a:chExt cx="8286808" cy="1820717"/>
          </a:xfrm>
        </p:grpSpPr>
        <p:sp>
          <p:nvSpPr>
            <p:cNvPr id="113681" name="Rectangle 17"/>
            <p:cNvSpPr>
              <a:spLocks noChangeArrowheads="1"/>
            </p:cNvSpPr>
            <p:nvPr/>
          </p:nvSpPr>
          <p:spPr bwMode="auto">
            <a:xfrm>
              <a:off x="214282" y="4663183"/>
              <a:ext cx="82868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</a:t>
              </a:r>
              <a:r>
                <a:rPr lang="ru-RU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ru-RU" b="1" i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Если</a:t>
              </a:r>
              <a:r>
                <a:rPr lang="ru-RU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сумма всех внешних  сил, действующих на тела системы равна нулю,</a:t>
              </a:r>
            </a:p>
            <a:p>
              <a:pPr lvl="0"/>
              <a:r>
                <a:rPr lang="ru-RU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    то импульс системы  не меняется с течением времени </a:t>
              </a:r>
              <a:r>
                <a:rPr lang="ru-RU" i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(т.е. сохраняется)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323968" y="5730875"/>
              <a:ext cx="5891238" cy="698500"/>
              <a:chOff x="1000100" y="5684290"/>
              <a:chExt cx="5891238" cy="698500"/>
            </a:xfrm>
          </p:grpSpPr>
          <p:graphicFrame>
            <p:nvGraphicFramePr>
              <p:cNvPr id="5" name="Object 17"/>
              <p:cNvGraphicFramePr>
                <a:graphicFrameLocks noChangeAspect="1"/>
              </p:cNvGraphicFramePr>
              <p:nvPr/>
            </p:nvGraphicFramePr>
            <p:xfrm>
              <a:off x="2224042" y="5684290"/>
              <a:ext cx="1394278" cy="698500"/>
            </p:xfrm>
            <a:graphic>
              <a:graphicData uri="http://schemas.openxmlformats.org/presentationml/2006/ole">
                <p:oleObj spid="_x0000_s4117" name="Формула" r:id="rId9" imgW="22250400" imgH="11277600" progId="Equation.3">
                  <p:embed/>
                </p:oleObj>
              </a:graphicData>
            </a:graphic>
          </p:graphicFrame>
          <p:graphicFrame>
            <p:nvGraphicFramePr>
              <p:cNvPr id="113683" name="Object 19"/>
              <p:cNvGraphicFramePr>
                <a:graphicFrameLocks noChangeAspect="1"/>
              </p:cNvGraphicFramePr>
              <p:nvPr/>
            </p:nvGraphicFramePr>
            <p:xfrm>
              <a:off x="4875213" y="5723997"/>
              <a:ext cx="2016125" cy="449262"/>
            </p:xfrm>
            <a:graphic>
              <a:graphicData uri="http://schemas.openxmlformats.org/presentationml/2006/ole">
                <p:oleObj spid="_x0000_s4118" name="Формула" r:id="rId10" imgW="24993600" imgH="5486400" progId="Equation.3">
                  <p:embed/>
                </p:oleObj>
              </a:graphicData>
            </a:graphic>
          </p:graphicFrame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1000100" y="5731950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Если</a:t>
                </a:r>
                <a:endParaRPr lang="ru-RU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0" name="Text Box 41"/>
              <p:cNvSpPr txBox="1">
                <a:spLocks noChangeArrowheads="1"/>
              </p:cNvSpPr>
              <p:nvPr/>
            </p:nvSpPr>
            <p:spPr bwMode="auto">
              <a:xfrm>
                <a:off x="3714744" y="5720703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i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,  то</a:t>
                </a:r>
                <a:endParaRPr lang="ru-RU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428596" y="5698082"/>
              <a:ext cx="7929618" cy="785818"/>
            </a:xfrm>
            <a:prstGeom prst="cloudCallout">
              <a:avLst>
                <a:gd name="adj1" fmla="val 10272"/>
                <a:gd name="adj2" fmla="val -193218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"/>
          <p:cNvSpPr txBox="1">
            <a:spLocks/>
          </p:cNvSpPr>
          <p:nvPr/>
        </p:nvSpPr>
        <p:spPr bwMode="auto">
          <a:xfrm>
            <a:off x="357158" y="214290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9" name="Rectangle 3"/>
          <p:cNvSpPr txBox="1">
            <a:spLocks/>
          </p:cNvSpPr>
          <p:nvPr/>
        </p:nvSpPr>
        <p:spPr>
          <a:xfrm>
            <a:off x="357158" y="785794"/>
            <a:ext cx="4357718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замкнутые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”/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изолированные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2)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ИСО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4)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429124" y="516976"/>
            <a:ext cx="829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+mn-lt"/>
              </a:rPr>
              <a:t>… ?</a:t>
            </a:r>
            <a:r>
              <a:rPr lang="ru-RU" sz="4400" b="1" i="1" dirty="0">
                <a:solidFill>
                  <a:srgbClr val="00B0F0"/>
                </a:solidFill>
                <a:latin typeface="+mn-lt"/>
              </a:rPr>
              <a:t> </a:t>
            </a:r>
            <a:endParaRPr lang="ru-RU" sz="4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617509" y="2235200"/>
            <a:ext cx="5143536" cy="644525"/>
            <a:chOff x="1214414" y="2466448"/>
            <a:chExt cx="5143536" cy="644525"/>
          </a:xfrm>
        </p:grpSpPr>
        <p:graphicFrame>
          <p:nvGraphicFramePr>
            <p:cNvPr id="130064" name="Object 16"/>
            <p:cNvGraphicFramePr>
              <a:graphicFrameLocks noChangeAspect="1"/>
            </p:cNvGraphicFramePr>
            <p:nvPr/>
          </p:nvGraphicFramePr>
          <p:xfrm>
            <a:off x="2225680" y="2466448"/>
            <a:ext cx="1504950" cy="644525"/>
          </p:xfrm>
          <a:graphic>
            <a:graphicData uri="http://schemas.openxmlformats.org/presentationml/2006/ole">
              <p:oleObj spid="_x0000_s5134" name="Формула" r:id="rId4" imgW="26212800" imgH="11277600" progId="Equation.3">
                <p:embed/>
              </p:oleObj>
            </a:graphicData>
          </a:graphic>
        </p:graphicFrame>
        <p:grpSp>
          <p:nvGrpSpPr>
            <p:cNvPr id="63" name="Группа 62"/>
            <p:cNvGrpSpPr/>
            <p:nvPr/>
          </p:nvGrpSpPr>
          <p:grpSpPr>
            <a:xfrm>
              <a:off x="1214414" y="2536698"/>
              <a:ext cx="3571900" cy="488692"/>
              <a:chOff x="1000100" y="5720703"/>
              <a:chExt cx="3571900" cy="488692"/>
            </a:xfrm>
          </p:grpSpPr>
          <p:sp>
            <p:nvSpPr>
              <p:cNvPr id="66" name="Text Box 41"/>
              <p:cNvSpPr txBox="1">
                <a:spLocks noChangeArrowheads="1"/>
              </p:cNvSpPr>
              <p:nvPr/>
            </p:nvSpPr>
            <p:spPr bwMode="auto">
              <a:xfrm>
                <a:off x="1000100" y="5731950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Если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7" name="Text Box 41"/>
              <p:cNvSpPr txBox="1">
                <a:spLocks noChangeArrowheads="1"/>
              </p:cNvSpPr>
              <p:nvPr/>
            </p:nvSpPr>
            <p:spPr bwMode="auto">
              <a:xfrm>
                <a:off x="3428992" y="5720703"/>
                <a:ext cx="1143008" cy="47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,  то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aphicFrame>
          <p:nvGraphicFramePr>
            <p:cNvPr id="130068" name="Object 20"/>
            <p:cNvGraphicFramePr>
              <a:graphicFrameLocks noChangeAspect="1"/>
            </p:cNvGraphicFramePr>
            <p:nvPr/>
          </p:nvGraphicFramePr>
          <p:xfrm>
            <a:off x="4577957" y="2509389"/>
            <a:ext cx="1779993" cy="474665"/>
          </p:xfrm>
          <a:graphic>
            <a:graphicData uri="http://schemas.openxmlformats.org/presentationml/2006/ole">
              <p:oleObj spid="_x0000_s5135" name="Формула" r:id="rId5" imgW="27432000" imgH="7315200" progId="Equation.3">
                <p:embed/>
              </p:oleObj>
            </a:graphicData>
          </a:graphic>
        </p:graphicFrame>
      </p:grp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825500" y="3009900"/>
            <a:ext cx="2368664" cy="528108"/>
            <a:chOff x="825500" y="3009900"/>
            <a:chExt cx="2368664" cy="528108"/>
          </a:xfrm>
        </p:grpSpPr>
        <p:graphicFrame>
          <p:nvGraphicFramePr>
            <p:cNvPr id="130070" name="Object 22"/>
            <p:cNvGraphicFramePr>
              <a:graphicFrameLocks noChangeAspect="1"/>
            </p:cNvGraphicFramePr>
            <p:nvPr/>
          </p:nvGraphicFramePr>
          <p:xfrm>
            <a:off x="825500" y="3009900"/>
            <a:ext cx="768350" cy="481013"/>
          </p:xfrm>
          <a:graphic>
            <a:graphicData uri="http://schemas.openxmlformats.org/presentationml/2006/ole">
              <p:oleObj spid="_x0000_s5136" name="Формула" r:id="rId6" imgW="11582400" imgH="7315200" progId="Equation.3">
                <p:embed/>
              </p:oleObj>
            </a:graphicData>
          </a:graphic>
        </p:graphicFrame>
        <p:sp>
          <p:nvSpPr>
            <p:cNvPr id="73" name="Прямоугольник 72"/>
            <p:cNvSpPr/>
            <p:nvPr/>
          </p:nvSpPr>
          <p:spPr>
            <a:xfrm>
              <a:off x="1571604" y="3076343"/>
              <a:ext cx="16225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- любые ! </a:t>
              </a:r>
            </a:p>
          </p:txBody>
        </p:sp>
      </p:grp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500034" y="3786190"/>
            <a:ext cx="5975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800100" algn="l"/>
              </a:tabLst>
            </a:pPr>
            <a:r>
              <a:rPr lang="ru-RU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5.2. Реактивное движение. Уравнение Мещерского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10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108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8" name="Группа 137"/>
          <p:cNvGrpSpPr/>
          <p:nvPr/>
        </p:nvGrpSpPr>
        <p:grpSpPr>
          <a:xfrm>
            <a:off x="928662" y="4309117"/>
            <a:ext cx="6215062" cy="2123440"/>
            <a:chOff x="928662" y="4309117"/>
            <a:chExt cx="6215062" cy="2123440"/>
          </a:xfrm>
        </p:grpSpPr>
        <p:grpSp>
          <p:nvGrpSpPr>
            <p:cNvPr id="130072" name="Group 24"/>
            <p:cNvGrpSpPr>
              <a:grpSpLocks noChangeAspect="1"/>
            </p:cNvGrpSpPr>
            <p:nvPr/>
          </p:nvGrpSpPr>
          <p:grpSpPr bwMode="auto">
            <a:xfrm>
              <a:off x="928662" y="4309117"/>
              <a:ext cx="6215062" cy="2123440"/>
              <a:chOff x="2900" y="11172"/>
              <a:chExt cx="9788" cy="3344"/>
            </a:xfrm>
          </p:grpSpPr>
          <p:sp>
            <p:nvSpPr>
              <p:cNvPr id="13007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2900" y="11361"/>
                <a:ext cx="9788" cy="3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74" name="Line 26"/>
              <p:cNvSpPr>
                <a:spLocks noChangeShapeType="1"/>
              </p:cNvSpPr>
              <p:nvPr/>
            </p:nvSpPr>
            <p:spPr bwMode="auto">
              <a:xfrm>
                <a:off x="6968" y="12079"/>
                <a:ext cx="1712" cy="1"/>
              </a:xfrm>
              <a:prstGeom prst="line">
                <a:avLst/>
              </a:prstGeom>
              <a:noFill/>
              <a:ln w="31750">
                <a:solidFill>
                  <a:srgbClr val="9933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75" name="Text Box 27"/>
              <p:cNvSpPr txBox="1">
                <a:spLocks noChangeArrowheads="1"/>
              </p:cNvSpPr>
              <p:nvPr/>
            </p:nvSpPr>
            <p:spPr bwMode="auto">
              <a:xfrm>
                <a:off x="3125" y="13949"/>
                <a:ext cx="1757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5.1</a:t>
                </a:r>
              </a:p>
            </p:txBody>
          </p:sp>
          <p:sp>
            <p:nvSpPr>
              <p:cNvPr id="130076" name="Text Box 28"/>
              <p:cNvSpPr txBox="1">
                <a:spLocks noChangeArrowheads="1"/>
              </p:cNvSpPr>
              <p:nvPr/>
            </p:nvSpPr>
            <p:spPr bwMode="auto">
              <a:xfrm>
                <a:off x="3516" y="1263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77" name="AutoShape 29"/>
              <p:cNvSpPr>
                <a:spLocks noChangeArrowheads="1"/>
              </p:cNvSpPr>
              <p:nvPr/>
            </p:nvSpPr>
            <p:spPr bwMode="auto">
              <a:xfrm rot="-5400000">
                <a:off x="6745" y="12023"/>
                <a:ext cx="743" cy="2360"/>
              </a:xfrm>
              <a:custGeom>
                <a:avLst/>
                <a:gdLst>
                  <a:gd name="G0" fmla="+- 3128 0 0"/>
                  <a:gd name="G1" fmla="+- 21600 0 3128"/>
                  <a:gd name="G2" fmla="*/ 3128 1 2"/>
                  <a:gd name="G3" fmla="+- 21600 0 G2"/>
                  <a:gd name="G4" fmla="+/ 3128 21600 2"/>
                  <a:gd name="G5" fmla="+/ G1 0 2"/>
                  <a:gd name="G6" fmla="*/ 21600 21600 3128"/>
                  <a:gd name="G7" fmla="*/ G6 1 2"/>
                  <a:gd name="G8" fmla="+- 21600 0 G7"/>
                  <a:gd name="G9" fmla="*/ 21600 1 2"/>
                  <a:gd name="G10" fmla="+- 3128 0 G9"/>
                  <a:gd name="G11" fmla="?: G10 G8 0"/>
                  <a:gd name="G12" fmla="?: G10 G7 21600"/>
                  <a:gd name="T0" fmla="*/ 20036 w 21600"/>
                  <a:gd name="T1" fmla="*/ 10800 h 21600"/>
                  <a:gd name="T2" fmla="*/ 10800 w 21600"/>
                  <a:gd name="T3" fmla="*/ 21600 h 21600"/>
                  <a:gd name="T4" fmla="*/ 1564 w 21600"/>
                  <a:gd name="T5" fmla="*/ 10800 h 21600"/>
                  <a:gd name="T6" fmla="*/ 10800 w 21600"/>
                  <a:gd name="T7" fmla="*/ 0 h 21600"/>
                  <a:gd name="T8" fmla="*/ 3364 w 21600"/>
                  <a:gd name="T9" fmla="*/ 3364 h 21600"/>
                  <a:gd name="T10" fmla="*/ 18236 w 21600"/>
                  <a:gd name="T11" fmla="*/ 1823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28" y="21600"/>
                    </a:lnTo>
                    <a:lnTo>
                      <a:pt x="184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7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78" name="AutoShape 30"/>
              <p:cNvSpPr>
                <a:spLocks noChangeArrowheads="1"/>
              </p:cNvSpPr>
              <p:nvPr/>
            </p:nvSpPr>
            <p:spPr bwMode="auto">
              <a:xfrm rot="5400000">
                <a:off x="8410" y="12828"/>
                <a:ext cx="525" cy="75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587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0079" name="Group 31"/>
              <p:cNvGrpSpPr>
                <a:grpSpLocks/>
              </p:cNvGrpSpPr>
              <p:nvPr/>
            </p:nvGrpSpPr>
            <p:grpSpPr bwMode="auto">
              <a:xfrm>
                <a:off x="5547" y="12421"/>
                <a:ext cx="2033" cy="617"/>
                <a:chOff x="5547" y="12461"/>
                <a:chExt cx="2033" cy="617"/>
              </a:xfrm>
            </p:grpSpPr>
            <p:sp>
              <p:nvSpPr>
                <p:cNvPr id="130080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5785" y="12223"/>
                  <a:ext cx="613" cy="1090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081" name="AutoShape 33"/>
                <p:cNvSpPr>
                  <a:spLocks noChangeArrowheads="1"/>
                </p:cNvSpPr>
                <p:nvPr/>
              </p:nvSpPr>
              <p:spPr bwMode="auto">
                <a:xfrm>
                  <a:off x="6640" y="12618"/>
                  <a:ext cx="940" cy="460"/>
                </a:xfrm>
                <a:prstGeom prst="rtTriangle">
                  <a:avLst/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0082" name="Group 34"/>
              <p:cNvGrpSpPr>
                <a:grpSpLocks/>
              </p:cNvGrpSpPr>
              <p:nvPr/>
            </p:nvGrpSpPr>
            <p:grpSpPr bwMode="auto">
              <a:xfrm flipV="1">
                <a:off x="5547" y="13391"/>
                <a:ext cx="2033" cy="617"/>
                <a:chOff x="5547" y="12461"/>
                <a:chExt cx="2033" cy="617"/>
              </a:xfrm>
            </p:grpSpPr>
            <p:sp>
              <p:nvSpPr>
                <p:cNvPr id="130083" name="AutoShape 35"/>
                <p:cNvSpPr>
                  <a:spLocks noChangeArrowheads="1"/>
                </p:cNvSpPr>
                <p:nvPr/>
              </p:nvSpPr>
              <p:spPr bwMode="auto">
                <a:xfrm rot="5400000">
                  <a:off x="5785" y="12223"/>
                  <a:ext cx="613" cy="1090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084" name="AutoShape 36"/>
                <p:cNvSpPr>
                  <a:spLocks noChangeArrowheads="1"/>
                </p:cNvSpPr>
                <p:nvPr/>
              </p:nvSpPr>
              <p:spPr bwMode="auto">
                <a:xfrm>
                  <a:off x="6640" y="12618"/>
                  <a:ext cx="940" cy="460"/>
                </a:xfrm>
                <a:prstGeom prst="rtTriangle">
                  <a:avLst/>
                </a:prstGeom>
                <a:solidFill>
                  <a:srgbClr val="FFFFFF"/>
                </a:solidFill>
                <a:ln w="15875" algn="ctr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0085" name="Text Box 37"/>
              <p:cNvSpPr txBox="1">
                <a:spLocks noChangeArrowheads="1"/>
              </p:cNvSpPr>
              <p:nvPr/>
            </p:nvSpPr>
            <p:spPr bwMode="auto">
              <a:xfrm>
                <a:off x="7078" y="12970"/>
                <a:ext cx="96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Союз</a:t>
                </a: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86" name="AutoShape 38" descr="Крупное конфетти"/>
              <p:cNvSpPr>
                <a:spLocks noChangeArrowheads="1"/>
              </p:cNvSpPr>
              <p:nvPr/>
            </p:nvSpPr>
            <p:spPr bwMode="auto">
              <a:xfrm rot="-313953">
                <a:off x="4104" y="12840"/>
                <a:ext cx="1797" cy="339"/>
              </a:xfrm>
              <a:prstGeom prst="lightningBolt">
                <a:avLst/>
              </a:prstGeom>
              <a:pattFill prst="lgConfetti">
                <a:fgClr>
                  <a:srgbClr val="FF0000">
                    <a:alpha val="56000"/>
                  </a:srgbClr>
                </a:fgClr>
                <a:bgClr>
                  <a:srgbClr val="FFFFFF">
                    <a:alpha val="56000"/>
                  </a:srgbClr>
                </a:bgClr>
              </a:pattFill>
              <a:ln w="317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87" name="AutoShape 39" descr="Крупное конфетти"/>
              <p:cNvSpPr>
                <a:spLocks noChangeArrowheads="1"/>
              </p:cNvSpPr>
              <p:nvPr/>
            </p:nvSpPr>
            <p:spPr bwMode="auto">
              <a:xfrm rot="313953" flipV="1">
                <a:off x="4104" y="13220"/>
                <a:ext cx="1797" cy="339"/>
              </a:xfrm>
              <a:prstGeom prst="lightningBolt">
                <a:avLst/>
              </a:prstGeom>
              <a:pattFill prst="lgConfetti">
                <a:fgClr>
                  <a:srgbClr val="FF0000">
                    <a:alpha val="56000"/>
                  </a:srgbClr>
                </a:fgClr>
                <a:bgClr>
                  <a:srgbClr val="FFFFFF">
                    <a:alpha val="56000"/>
                  </a:srgbClr>
                </a:bgClr>
              </a:pattFill>
              <a:ln w="3175" cap="rnd" algn="ctr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88" name="AutoShape 40"/>
              <p:cNvSpPr>
                <a:spLocks noChangeArrowheads="1"/>
              </p:cNvSpPr>
              <p:nvPr/>
            </p:nvSpPr>
            <p:spPr bwMode="auto">
              <a:xfrm flipH="1">
                <a:off x="3480" y="13088"/>
                <a:ext cx="1538" cy="21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0000">
                      <a:gamma/>
                      <a:shade val="75686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89" name="Text Box 41"/>
              <p:cNvSpPr txBox="1">
                <a:spLocks noChangeArrowheads="1"/>
              </p:cNvSpPr>
              <p:nvPr/>
            </p:nvSpPr>
            <p:spPr bwMode="auto">
              <a:xfrm>
                <a:off x="6524" y="12883"/>
                <a:ext cx="506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90" name="Oval 42"/>
              <p:cNvSpPr>
                <a:spLocks noChangeArrowheads="1"/>
              </p:cNvSpPr>
              <p:nvPr/>
            </p:nvSpPr>
            <p:spPr bwMode="auto">
              <a:xfrm>
                <a:off x="6510" y="13058"/>
                <a:ext cx="610" cy="31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91" name="Text Box 43"/>
              <p:cNvSpPr txBox="1">
                <a:spLocks noChangeArrowheads="1"/>
              </p:cNvSpPr>
              <p:nvPr/>
            </p:nvSpPr>
            <p:spPr bwMode="auto">
              <a:xfrm>
                <a:off x="4957" y="12880"/>
                <a:ext cx="646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dm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92" name="Text Box 44"/>
              <p:cNvSpPr txBox="1">
                <a:spLocks noChangeArrowheads="1"/>
              </p:cNvSpPr>
              <p:nvPr/>
            </p:nvSpPr>
            <p:spPr bwMode="auto">
              <a:xfrm>
                <a:off x="9956" y="1252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0093" name="Group 45"/>
              <p:cNvGrpSpPr>
                <a:grpSpLocks/>
              </p:cNvGrpSpPr>
              <p:nvPr/>
            </p:nvGrpSpPr>
            <p:grpSpPr bwMode="auto">
              <a:xfrm>
                <a:off x="6163" y="11179"/>
                <a:ext cx="1146" cy="1198"/>
                <a:chOff x="5853" y="11159"/>
                <a:chExt cx="1146" cy="1198"/>
              </a:xfrm>
            </p:grpSpPr>
            <p:sp>
              <p:nvSpPr>
                <p:cNvPr id="13009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853" y="11159"/>
                  <a:ext cx="1146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“</a:t>
                  </a:r>
                  <a:r>
                    <a:rPr kumimoji="0" lang="ru-RU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до</a:t>
                  </a: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”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09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071" y="11773"/>
                  <a:ext cx="57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rgbClr val="9933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t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096" name="Oval 48"/>
                <p:cNvSpPr>
                  <a:spLocks noChangeArrowheads="1"/>
                </p:cNvSpPr>
                <p:nvPr/>
              </p:nvSpPr>
              <p:spPr bwMode="auto">
                <a:xfrm>
                  <a:off x="6010" y="11878"/>
                  <a:ext cx="610" cy="360"/>
                </a:xfrm>
                <a:prstGeom prst="ellipse">
                  <a:avLst/>
                </a:prstGeom>
                <a:noFill/>
                <a:ln w="9525">
                  <a:solidFill>
                    <a:srgbClr val="9933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0097" name="Group 49"/>
              <p:cNvGrpSpPr>
                <a:grpSpLocks/>
              </p:cNvGrpSpPr>
              <p:nvPr/>
            </p:nvGrpSpPr>
            <p:grpSpPr bwMode="auto">
              <a:xfrm>
                <a:off x="8490" y="11172"/>
                <a:ext cx="1665" cy="1185"/>
                <a:chOff x="8800" y="11172"/>
                <a:chExt cx="1665" cy="1185"/>
              </a:xfrm>
            </p:grpSpPr>
            <p:grpSp>
              <p:nvGrpSpPr>
                <p:cNvPr id="130098" name="Group 50"/>
                <p:cNvGrpSpPr>
                  <a:grpSpLocks/>
                </p:cNvGrpSpPr>
                <p:nvPr/>
              </p:nvGrpSpPr>
              <p:grpSpPr bwMode="auto">
                <a:xfrm>
                  <a:off x="9000" y="11773"/>
                  <a:ext cx="1352" cy="584"/>
                  <a:chOff x="8120" y="11773"/>
                  <a:chExt cx="1352" cy="584"/>
                </a:xfrm>
              </p:grpSpPr>
              <p:sp>
                <p:nvSpPr>
                  <p:cNvPr id="13009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8" y="11773"/>
                    <a:ext cx="1344" cy="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Bookman Old Style" pitchFamily="18" charset="0"/>
                        <a:cs typeface="Arial" pitchFamily="34" charset="0"/>
                      </a:rPr>
                      <a:t>t + dt</a:t>
                    </a:r>
                    <a:endPara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10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8120" y="11788"/>
                    <a:ext cx="1230" cy="560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9933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010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8800" y="11172"/>
                  <a:ext cx="1665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“</a:t>
                  </a:r>
                  <a:r>
                    <a:rPr kumimoji="0" lang="ru-RU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после</a:t>
                  </a: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”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0102" name="Line 54"/>
              <p:cNvSpPr>
                <a:spLocks noChangeShapeType="1"/>
              </p:cNvSpPr>
              <p:nvPr/>
            </p:nvSpPr>
            <p:spPr bwMode="auto">
              <a:xfrm>
                <a:off x="10698" y="13199"/>
                <a:ext cx="465" cy="1"/>
              </a:xfrm>
              <a:prstGeom prst="line">
                <a:avLst/>
              </a:prstGeom>
              <a:noFill/>
              <a:ln w="47625">
                <a:solidFill>
                  <a:srgbClr val="6699FF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03" name="Text Box 55"/>
              <p:cNvSpPr txBox="1">
                <a:spLocks noChangeArrowheads="1"/>
              </p:cNvSpPr>
              <p:nvPr/>
            </p:nvSpPr>
            <p:spPr bwMode="auto">
              <a:xfrm>
                <a:off x="10396" y="1329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104" name="AutoShape 56"/>
              <p:cNvSpPr>
                <a:spLocks noChangeArrowheads="1"/>
              </p:cNvSpPr>
              <p:nvPr/>
            </p:nvSpPr>
            <p:spPr bwMode="auto">
              <a:xfrm>
                <a:off x="9210" y="13088"/>
                <a:ext cx="1538" cy="21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9900">
                  <a:alpha val="7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130105" name="Object 57"/>
            <p:cNvGraphicFramePr>
              <a:graphicFrameLocks noChangeAspect="1"/>
            </p:cNvGraphicFramePr>
            <p:nvPr/>
          </p:nvGraphicFramePr>
          <p:xfrm>
            <a:off x="5572132" y="5715016"/>
            <a:ext cx="1000132" cy="408504"/>
          </p:xfrm>
          <a:graphic>
            <a:graphicData uri="http://schemas.openxmlformats.org/presentationml/2006/ole">
              <p:oleObj spid="_x0000_s5137" name="Формула" r:id="rId7" imgW="16154400" imgH="6705600" progId="Equation.3">
                <p:embed/>
              </p:oleObj>
            </a:graphicData>
          </a:graphic>
        </p:graphicFrame>
        <p:graphicFrame>
          <p:nvGraphicFramePr>
            <p:cNvPr id="130107" name="Object 59"/>
            <p:cNvGraphicFramePr>
              <a:graphicFrameLocks noChangeAspect="1"/>
            </p:cNvGraphicFramePr>
            <p:nvPr/>
          </p:nvGraphicFramePr>
          <p:xfrm>
            <a:off x="1214414" y="5000636"/>
            <a:ext cx="357158" cy="469945"/>
          </p:xfrm>
          <a:graphic>
            <a:graphicData uri="http://schemas.openxmlformats.org/presentationml/2006/ole">
              <p:oleObj spid="_x0000_s5138" name="Формула" r:id="rId8" imgW="4267200" imgH="5791200" progId="Equation.3">
                <p:embed/>
              </p:oleObj>
            </a:graphicData>
          </a:graphic>
        </p:graphicFrame>
        <p:graphicFrame>
          <p:nvGraphicFramePr>
            <p:cNvPr id="130109" name="Object 61"/>
            <p:cNvGraphicFramePr>
              <a:graphicFrameLocks noChangeAspect="1"/>
            </p:cNvGraphicFramePr>
            <p:nvPr/>
          </p:nvGraphicFramePr>
          <p:xfrm>
            <a:off x="5531906" y="5101165"/>
            <a:ext cx="276717" cy="399537"/>
          </p:xfrm>
          <a:graphic>
            <a:graphicData uri="http://schemas.openxmlformats.org/presentationml/2006/ole">
              <p:oleObj spid="_x0000_s5139" name="Формула" r:id="rId9" imgW="4572000" imgH="6705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  <p:bldP spid="60" grpId="0" build="p"/>
      <p:bldP spid="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010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108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571472" y="285728"/>
            <a:ext cx="3008320" cy="1357322"/>
            <a:chOff x="571472" y="285728"/>
            <a:chExt cx="3008320" cy="1357322"/>
          </a:xfrm>
        </p:grpSpPr>
        <p:graphicFrame>
          <p:nvGraphicFramePr>
            <p:cNvPr id="131082" name="Object 10"/>
            <p:cNvGraphicFramePr>
              <a:graphicFrameLocks noChangeAspect="1"/>
            </p:cNvGraphicFramePr>
            <p:nvPr/>
          </p:nvGraphicFramePr>
          <p:xfrm>
            <a:off x="1142976" y="500042"/>
            <a:ext cx="1752925" cy="785794"/>
          </p:xfrm>
          <a:graphic>
            <a:graphicData uri="http://schemas.openxmlformats.org/presentationml/2006/ole">
              <p:oleObj spid="_x0000_s6160" name="Формула" r:id="rId4" imgW="26517600" imgH="11887200" progId="Equation.3">
                <p:embed/>
              </p:oleObj>
            </a:graphicData>
          </a:graphic>
        </p:graphicFrame>
        <p:sp>
          <p:nvSpPr>
            <p:cNvPr id="68" name="AutoShape 18"/>
            <p:cNvSpPr>
              <a:spLocks noChangeArrowheads="1"/>
            </p:cNvSpPr>
            <p:nvPr/>
          </p:nvSpPr>
          <p:spPr bwMode="auto">
            <a:xfrm>
              <a:off x="571472" y="285728"/>
              <a:ext cx="3008320" cy="1357322"/>
            </a:xfrm>
            <a:prstGeom prst="cloudCallout">
              <a:avLst>
                <a:gd name="adj1" fmla="val 84656"/>
                <a:gd name="adj2" fmla="val -54626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071934" y="857256"/>
            <a:ext cx="4220351" cy="642918"/>
            <a:chOff x="4500562" y="642918"/>
            <a:chExt cx="4220351" cy="642918"/>
          </a:xfrm>
        </p:grpSpPr>
        <p:graphicFrame>
          <p:nvGraphicFramePr>
            <p:cNvPr id="131084" name="Object 12"/>
            <p:cNvGraphicFramePr>
              <a:graphicFrameLocks noChangeAspect="1"/>
            </p:cNvGraphicFramePr>
            <p:nvPr/>
          </p:nvGraphicFramePr>
          <p:xfrm>
            <a:off x="4500562" y="642918"/>
            <a:ext cx="852850" cy="642918"/>
          </p:xfrm>
          <a:graphic>
            <a:graphicData uri="http://schemas.openxmlformats.org/presentationml/2006/ole">
              <p:oleObj spid="_x0000_s6161" name="Формула" r:id="rId5" imgW="14935200" imgH="11277600" progId="Equation.3">
                <p:embed/>
              </p:oleObj>
            </a:graphicData>
          </a:graphic>
        </p:graphicFrame>
        <p:sp>
          <p:nvSpPr>
            <p:cNvPr id="69" name="Прямоугольник 68"/>
            <p:cNvSpPr/>
            <p:nvPr/>
          </p:nvSpPr>
          <p:spPr>
            <a:xfrm>
              <a:off x="6429388" y="857232"/>
              <a:ext cx="22915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(темп  расхода  топлива)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81662" y="702187"/>
              <a:ext cx="7809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srgbClr val="00B0F0"/>
                  </a:solidFill>
                  <a:latin typeface="+mn-lt"/>
                </a:rPr>
                <a:t>… 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928926" y="1214422"/>
            <a:ext cx="5475962" cy="889016"/>
            <a:chOff x="2928926" y="1214422"/>
            <a:chExt cx="5475962" cy="889016"/>
          </a:xfrm>
        </p:grpSpPr>
        <p:cxnSp>
          <p:nvCxnSpPr>
            <p:cNvPr id="72" name="Прямая со стрелкой 71"/>
            <p:cNvCxnSpPr/>
            <p:nvPr/>
          </p:nvCxnSpPr>
          <p:spPr>
            <a:xfrm rot="10800000">
              <a:off x="2928926" y="1214422"/>
              <a:ext cx="928694" cy="642942"/>
            </a:xfrm>
            <a:prstGeom prst="straightConnector1">
              <a:avLst/>
            </a:prstGeom>
            <a:ln w="254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Группа 74"/>
            <p:cNvGrpSpPr/>
            <p:nvPr/>
          </p:nvGrpSpPr>
          <p:grpSpPr>
            <a:xfrm>
              <a:off x="4000500" y="1643063"/>
              <a:ext cx="4404388" cy="460375"/>
              <a:chOff x="4000500" y="1643063"/>
              <a:chExt cx="4404388" cy="460375"/>
            </a:xfrm>
          </p:grpSpPr>
          <p:graphicFrame>
            <p:nvGraphicFramePr>
              <p:cNvPr id="131086" name="Object 14"/>
              <p:cNvGraphicFramePr>
                <a:graphicFrameLocks noChangeAspect="1"/>
              </p:cNvGraphicFramePr>
              <p:nvPr/>
            </p:nvGraphicFramePr>
            <p:xfrm>
              <a:off x="4000500" y="1643063"/>
              <a:ext cx="1685925" cy="460375"/>
            </p:xfrm>
            <a:graphic>
              <a:graphicData uri="http://schemas.openxmlformats.org/presentationml/2006/ole">
                <p:oleObj spid="_x0000_s6162" name="Формула" r:id="rId6" imgW="26822400" imgH="7315200" progId="Equation.3">
                  <p:embed/>
                </p:oleObj>
              </a:graphicData>
            </a:graphic>
          </p:graphicFrame>
          <p:sp>
            <p:nvSpPr>
              <p:cNvPr id="74" name="Прямоугольник 73"/>
              <p:cNvSpPr/>
              <p:nvPr/>
            </p:nvSpPr>
            <p:spPr>
              <a:xfrm>
                <a:off x="6072198" y="1663686"/>
                <a:ext cx="2332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0000FF"/>
                    </a:solidFill>
                    <a:latin typeface="+mj-lt"/>
                  </a:rPr>
                  <a:t>“</a:t>
                </a:r>
                <a:r>
                  <a:rPr lang="ru-RU" b="1" i="1" dirty="0">
                    <a:solidFill>
                      <a:srgbClr val="0000FF"/>
                    </a:solidFill>
                    <a:latin typeface="+mj-lt"/>
                  </a:rPr>
                  <a:t>реактивная сила</a:t>
                </a:r>
                <a:r>
                  <a:rPr lang="en-US" b="1" i="1" dirty="0">
                    <a:solidFill>
                      <a:srgbClr val="0000FF"/>
                    </a:solidFill>
                    <a:latin typeface="+mj-lt"/>
                  </a:rPr>
                  <a:t>”</a:t>
                </a:r>
                <a:endParaRPr lang="ru-RU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</p:grp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428596" y="2428868"/>
            <a:ext cx="5143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5.3. Закон сохранения момента импульса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214282" y="4071942"/>
            <a:ext cx="8286808" cy="1928826"/>
            <a:chOff x="214282" y="4071942"/>
            <a:chExt cx="8286808" cy="1928826"/>
          </a:xfrm>
        </p:grpSpPr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214282" y="4071942"/>
              <a:ext cx="82868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r"/>
              <a:r>
                <a:rPr lang="ru-RU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</a:t>
              </a:r>
              <a:r>
                <a:rPr lang="ru-RU" b="1" i="1" dirty="0">
                  <a:solidFill>
                    <a:srgbClr val="0000FF"/>
                  </a:solidFill>
                </a:rPr>
                <a:t> </a:t>
              </a:r>
              <a:r>
                <a:rPr lang="ru-RU" b="1" i="1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Если </a:t>
              </a:r>
              <a:r>
                <a:rPr lang="ru-RU" i="1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 сумма моментов всех  внешних сил, действующих на тела системы равна нулю, то момент импульса системы  не меняется с течением времени </a:t>
              </a:r>
              <a:r>
                <a:rPr lang="ru-RU" i="1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(т.е. сохраняется)</a:t>
              </a: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357158" y="5214950"/>
              <a:ext cx="8143932" cy="785818"/>
              <a:chOff x="357158" y="5214950"/>
              <a:chExt cx="8143932" cy="785818"/>
            </a:xfrm>
          </p:grpSpPr>
          <p:graphicFrame>
            <p:nvGraphicFramePr>
              <p:cNvPr id="131091" name="Object 19"/>
              <p:cNvGraphicFramePr>
                <a:graphicFrameLocks noChangeAspect="1"/>
              </p:cNvGraphicFramePr>
              <p:nvPr/>
            </p:nvGraphicFramePr>
            <p:xfrm>
              <a:off x="2444750" y="5248275"/>
              <a:ext cx="1350963" cy="677863"/>
            </p:xfrm>
            <a:graphic>
              <a:graphicData uri="http://schemas.openxmlformats.org/presentationml/2006/ole">
                <p:oleObj spid="_x0000_s6163" name="Формула" r:id="rId7" imgW="22555200" imgH="11277600" progId="Equation.3">
                  <p:embed/>
                </p:oleObj>
              </a:graphicData>
            </a:graphic>
          </p:graphicFrame>
          <p:grpSp>
            <p:nvGrpSpPr>
              <p:cNvPr id="82" name="Группа 81"/>
              <p:cNvGrpSpPr/>
              <p:nvPr/>
            </p:nvGrpSpPr>
            <p:grpSpPr>
              <a:xfrm>
                <a:off x="1252530" y="5284156"/>
                <a:ext cx="3857652" cy="488692"/>
                <a:chOff x="1000100" y="5720703"/>
                <a:chExt cx="3857652" cy="488692"/>
              </a:xfrm>
            </p:grpSpPr>
            <p:sp>
              <p:nvSpPr>
                <p:cNvPr id="8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00100" y="5731950"/>
                  <a:ext cx="1143008" cy="477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2800" b="1" i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Если</a:t>
                  </a:r>
                  <a:endParaRPr lang="ru-RU" sz="28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8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14744" y="5720703"/>
                  <a:ext cx="1143008" cy="477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2800" b="1" i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</a:rPr>
                    <a:t>,  то</a:t>
                  </a:r>
                  <a:endParaRPr lang="ru-RU" sz="28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87" name="AutoShape 18"/>
              <p:cNvSpPr>
                <a:spLocks noChangeArrowheads="1"/>
              </p:cNvSpPr>
              <p:nvPr/>
            </p:nvSpPr>
            <p:spPr bwMode="auto">
              <a:xfrm>
                <a:off x="357158" y="5214950"/>
                <a:ext cx="8143932" cy="785818"/>
              </a:xfrm>
              <a:prstGeom prst="cloudCallout">
                <a:avLst>
                  <a:gd name="adj1" fmla="val -9801"/>
                  <a:gd name="adj2" fmla="val -237393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1097" name="Object 25"/>
            <p:cNvGraphicFramePr>
              <a:graphicFrameLocks noChangeAspect="1"/>
            </p:cNvGraphicFramePr>
            <p:nvPr/>
          </p:nvGraphicFramePr>
          <p:xfrm>
            <a:off x="5214942" y="5315491"/>
            <a:ext cx="1508686" cy="428604"/>
          </p:xfrm>
          <a:graphic>
            <a:graphicData uri="http://schemas.openxmlformats.org/presentationml/2006/ole">
              <p:oleObj spid="_x0000_s6164" name="Формула" r:id="rId8" imgW="20116800" imgH="5791200" progId="Equation.3">
                <p:embed/>
              </p:oleObj>
            </a:graphicData>
          </a:graphic>
        </p:graphicFrame>
      </p:grpSp>
      <p:sp>
        <p:nvSpPr>
          <p:cNvPr id="93" name="Прямоугольник 92"/>
          <p:cNvSpPr/>
          <p:nvPr/>
        </p:nvSpPr>
        <p:spPr>
          <a:xfrm>
            <a:off x="571472" y="6143644"/>
            <a:ext cx="3824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  <a:latin typeface="+mn-lt"/>
              </a:rPr>
              <a:t>Аналогично и для проекций </a:t>
            </a:r>
            <a:r>
              <a:rPr lang="ru-RU" sz="2000" b="1" dirty="0">
                <a:solidFill>
                  <a:srgbClr val="00B0F0"/>
                </a:solidFill>
                <a:latin typeface="+mn-lt"/>
              </a:rPr>
              <a:t>:</a:t>
            </a:r>
            <a:endParaRPr lang="ru-RU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6" name="Штриховая стрелка вправо 95"/>
          <p:cNvSpPr/>
          <p:nvPr/>
        </p:nvSpPr>
        <p:spPr>
          <a:xfrm rot="5400000">
            <a:off x="5555845" y="6159931"/>
            <a:ext cx="660082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495425" y="3019425"/>
            <a:ext cx="5363578" cy="747713"/>
            <a:chOff x="1495425" y="3019425"/>
            <a:chExt cx="5363578" cy="747713"/>
          </a:xfrm>
        </p:grpSpPr>
        <p:graphicFrame>
          <p:nvGraphicFramePr>
            <p:cNvPr id="131089" name="Object 17"/>
            <p:cNvGraphicFramePr>
              <a:graphicFrameLocks noChangeAspect="1"/>
            </p:cNvGraphicFramePr>
            <p:nvPr/>
          </p:nvGraphicFramePr>
          <p:xfrm>
            <a:off x="1495425" y="3019425"/>
            <a:ext cx="1738313" cy="747713"/>
          </p:xfrm>
          <a:graphic>
            <a:graphicData uri="http://schemas.openxmlformats.org/presentationml/2006/ole">
              <p:oleObj spid="_x0000_s6165" name="Формула" r:id="rId9" imgW="27736800" imgH="11887200" progId="Equation.3">
                <p:embed/>
              </p:oleObj>
            </a:graphicData>
          </a:graphic>
        </p:graphicFrame>
        <p:sp>
          <p:nvSpPr>
            <p:cNvPr id="42" name="Прямоугольник 41"/>
            <p:cNvSpPr/>
            <p:nvPr/>
          </p:nvSpPr>
          <p:spPr>
            <a:xfrm>
              <a:off x="3714744" y="3286124"/>
              <a:ext cx="31442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(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 panose="05050102010706020507" pitchFamily="18" charset="2"/>
                </a:rPr>
                <a:t>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“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уравнение моментов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”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)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500562" y="241300"/>
            <a:ext cx="4575525" cy="546088"/>
            <a:chOff x="4500562" y="241300"/>
            <a:chExt cx="4575525" cy="546088"/>
          </a:xfrm>
        </p:grpSpPr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4500562" y="241300"/>
            <a:ext cx="444500" cy="301625"/>
          </p:xfrm>
          <a:graphic>
            <a:graphicData uri="http://schemas.openxmlformats.org/presentationml/2006/ole">
              <p:oleObj spid="_x0000_s6166" name="Формула" r:id="rId10" imgW="6705600" imgH="4572000" progId="Equation.3">
                <p:embed/>
              </p:oleObj>
            </a:graphicData>
          </a:graphic>
        </p:graphicFrame>
        <p:sp>
          <p:nvSpPr>
            <p:cNvPr id="46" name="Прямоугольник 45"/>
            <p:cNvSpPr/>
            <p:nvPr/>
          </p:nvSpPr>
          <p:spPr>
            <a:xfrm>
              <a:off x="4907445" y="264168"/>
              <a:ext cx="4168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скорость выброса продуктов сгорания  </a:t>
              </a:r>
              <a:r>
                <a:rPr lang="ru-RU" sz="1400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топлива</a:t>
              </a:r>
            </a:p>
            <a:p>
              <a:pPr algn="ctr"/>
              <a:r>
                <a:rPr lang="ru-RU" sz="1400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о</a:t>
              </a:r>
              <a:r>
                <a:rPr lang="ru-RU" sz="1400" i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тносительно ракеты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 build="p"/>
      <p:bldP spid="93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0034" y="285728"/>
            <a:ext cx="6269066" cy="785835"/>
            <a:chOff x="500034" y="285728"/>
            <a:chExt cx="6269066" cy="785835"/>
          </a:xfrm>
        </p:grpSpPr>
        <p:graphicFrame>
          <p:nvGraphicFramePr>
            <p:cNvPr id="128001" name="Object 1"/>
            <p:cNvGraphicFramePr>
              <a:graphicFrameLocks noChangeAspect="1"/>
            </p:cNvGraphicFramePr>
            <p:nvPr/>
          </p:nvGraphicFramePr>
          <p:xfrm>
            <a:off x="4643438" y="428604"/>
            <a:ext cx="2125662" cy="500063"/>
          </p:xfrm>
          <a:graphic>
            <a:graphicData uri="http://schemas.openxmlformats.org/presentationml/2006/ole">
              <p:oleObj spid="_x0000_s7176" name="Формула" r:id="rId4" imgW="35052000" imgH="8229600" progId="Equation.3">
                <p:embed/>
              </p:oleObj>
            </a:graphicData>
          </a:graphic>
        </p:graphicFrame>
        <p:sp>
          <p:nvSpPr>
            <p:cNvPr id="13" name="Штриховая стрелка вправо 12"/>
            <p:cNvSpPr/>
            <p:nvPr/>
          </p:nvSpPr>
          <p:spPr>
            <a:xfrm rot="5400000">
              <a:off x="412309" y="373453"/>
              <a:ext cx="660082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1531938" y="373063"/>
            <a:ext cx="1636712" cy="698500"/>
          </p:xfrm>
          <a:graphic>
            <a:graphicData uri="http://schemas.openxmlformats.org/presentationml/2006/ole">
              <p:oleObj spid="_x0000_s7177" name="Формула" r:id="rId5" imgW="26517600" imgH="11277600" progId="Equation.3">
                <p:embed/>
              </p:oleObj>
            </a:graphicData>
          </a:graphic>
        </p:graphicFrame>
        <p:sp>
          <p:nvSpPr>
            <p:cNvPr id="16" name="Прямоугольник 15"/>
            <p:cNvSpPr/>
            <p:nvPr/>
          </p:nvSpPr>
          <p:spPr>
            <a:xfrm>
              <a:off x="3357554" y="357166"/>
              <a:ext cx="6399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rgbClr val="00B0F0"/>
                  </a:solidFill>
                  <a:latin typeface="+mn-lt"/>
                  <a:sym typeface="Symbol"/>
                </a:rPr>
                <a:t></a:t>
              </a:r>
              <a:endParaRPr lang="ru-RU" sz="3600" b="1" dirty="0">
                <a:solidFill>
                  <a:srgbClr val="00B0F0"/>
                </a:solidFill>
                <a:latin typeface="+mn-lt"/>
              </a:endParaRPr>
            </a:p>
          </p:txBody>
        </p:sp>
      </p:grp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3435703" y="2357430"/>
          <a:ext cx="2646363" cy="550863"/>
        </p:xfrm>
        <a:graphic>
          <a:graphicData uri="http://schemas.openxmlformats.org/presentationml/2006/ole">
            <p:oleObj spid="_x0000_s7178" name="Формула" r:id="rId6" imgW="34747200" imgH="7315200" progId="Equation.3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28596" y="1377939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</a:rPr>
              <a:t>Пример </a:t>
            </a:r>
            <a:r>
              <a:rPr lang="en-US" b="1" u="sng" dirty="0">
                <a:solidFill>
                  <a:srgbClr val="0000FF"/>
                </a:solidFill>
              </a:rPr>
              <a:t>5</a:t>
            </a:r>
            <a:r>
              <a:rPr lang="ru-RU" b="1" u="sng" dirty="0">
                <a:solidFill>
                  <a:srgbClr val="0000FF"/>
                </a:solidFill>
              </a:rPr>
              <a:t>.1</a:t>
            </a:r>
            <a:r>
              <a:rPr lang="ru-RU" b="1" dirty="0">
                <a:solidFill>
                  <a:srgbClr val="0000FF"/>
                </a:solidFill>
              </a:rPr>
              <a:t>. 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“</a:t>
            </a:r>
            <a:r>
              <a:rPr lang="ru-RU" i="1" dirty="0">
                <a:solidFill>
                  <a:srgbClr val="C00000"/>
                </a:solidFill>
                <a:latin typeface="+mn-lt"/>
              </a:rPr>
              <a:t>Скамья Жуковского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”</a:t>
            </a:r>
            <a:endParaRPr lang="ru-RU" dirty="0">
              <a:solidFill>
                <a:srgbClr val="C00000"/>
              </a:solidFill>
              <a:latin typeface="+mn-lt"/>
            </a:endParaRPr>
          </a:p>
          <a:p>
            <a:r>
              <a:rPr lang="ru-RU" dirty="0">
                <a:solidFill>
                  <a:schemeClr val="bg1"/>
                </a:solidFill>
                <a:latin typeface="+mn-lt"/>
              </a:rPr>
              <a:t>(демонстрация)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1377303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</a:rPr>
              <a:t>Пример </a:t>
            </a:r>
            <a:r>
              <a:rPr lang="en-US" b="1" u="sng" dirty="0">
                <a:solidFill>
                  <a:srgbClr val="0000FF"/>
                </a:solidFill>
              </a:rPr>
              <a:t>5</a:t>
            </a:r>
            <a:r>
              <a:rPr lang="ru-RU" b="1" u="sng" dirty="0">
                <a:solidFill>
                  <a:srgbClr val="0000FF"/>
                </a:solidFill>
              </a:rPr>
              <a:t>.</a:t>
            </a:r>
            <a:r>
              <a:rPr lang="en-US" b="1" u="sng" dirty="0">
                <a:solidFill>
                  <a:srgbClr val="0000FF"/>
                </a:solidFill>
              </a:rPr>
              <a:t>2</a:t>
            </a:r>
            <a:r>
              <a:rPr lang="ru-RU" b="1" dirty="0">
                <a:solidFill>
                  <a:srgbClr val="0000FF"/>
                </a:solidFill>
              </a:rPr>
              <a:t>. </a:t>
            </a:r>
            <a:r>
              <a:rPr lang="en-US" i="1" dirty="0">
                <a:solidFill>
                  <a:srgbClr val="C00000"/>
                </a:solidFill>
                <a:latin typeface="+mn-lt"/>
              </a:rPr>
              <a:t>“</a:t>
            </a:r>
            <a:r>
              <a:rPr lang="ru-RU" i="1" dirty="0">
                <a:solidFill>
                  <a:srgbClr val="C00000"/>
                </a:solidFill>
                <a:latin typeface="+mn-lt"/>
              </a:rPr>
              <a:t>Маятник Пешехонова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”</a:t>
            </a:r>
            <a:endParaRPr lang="ru-RU" dirty="0">
              <a:solidFill>
                <a:srgbClr val="C00000"/>
              </a:solidFill>
              <a:latin typeface="+mn-lt"/>
            </a:endParaRPr>
          </a:p>
          <a:p>
            <a:r>
              <a:rPr lang="ru-RU" dirty="0">
                <a:solidFill>
                  <a:schemeClr val="bg1"/>
                </a:solidFill>
                <a:latin typeface="+mn-lt"/>
              </a:rPr>
              <a:t>(демонстрация)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4464843" y="-2107445"/>
            <a:ext cx="214314" cy="8572560"/>
          </a:xfrm>
          <a:prstGeom prst="leftBrace">
            <a:avLst>
              <a:gd name="adj1" fmla="val 51789"/>
              <a:gd name="adj2" fmla="val 50000"/>
            </a:avLst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14686"/>
            <a:ext cx="3071834" cy="32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315997"/>
            <a:ext cx="2736564" cy="30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50" y="922700"/>
            <a:ext cx="9061982" cy="47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85720" y="428604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1600" b="1" i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7717</TotalTime>
  <Words>330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Бумажная</vt:lpstr>
      <vt:lpstr>Точечный рисунок</vt:lpstr>
      <vt:lpstr>Формула</vt:lpstr>
      <vt:lpstr>Слайд 1</vt:lpstr>
      <vt:lpstr>Слайд 2</vt:lpstr>
      <vt:lpstr>"Послушная катушка"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Ximiya1</cp:lastModifiedBy>
  <cp:revision>615</cp:revision>
  <dcterms:created xsi:type="dcterms:W3CDTF">2010-10-03T06:36:32Z</dcterms:created>
  <dcterms:modified xsi:type="dcterms:W3CDTF">2023-03-11T07:32:44Z</dcterms:modified>
</cp:coreProperties>
</file>