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331" r:id="rId2"/>
    <p:sldId id="488" r:id="rId3"/>
    <p:sldId id="467" r:id="rId4"/>
    <p:sldId id="468" r:id="rId5"/>
    <p:sldId id="483" r:id="rId6"/>
    <p:sldId id="469" r:id="rId7"/>
    <p:sldId id="470" r:id="rId8"/>
    <p:sldId id="482" r:id="rId9"/>
    <p:sldId id="480" r:id="rId10"/>
    <p:sldId id="471" r:id="rId11"/>
    <p:sldId id="472" r:id="rId12"/>
    <p:sldId id="484" r:id="rId13"/>
    <p:sldId id="487" r:id="rId14"/>
    <p:sldId id="490" r:id="rId15"/>
    <p:sldId id="489" r:id="rId16"/>
    <p:sldId id="491" r:id="rId17"/>
    <p:sldId id="49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13" autoAdjust="0"/>
    <p:restoredTop sz="97552" autoAdjust="0"/>
  </p:normalViewPr>
  <p:slideViewPr>
    <p:cSldViewPr>
      <p:cViewPr>
        <p:scale>
          <a:sx n="119" d="100"/>
          <a:sy n="119" d="100"/>
        </p:scale>
        <p:origin x="-112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6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19.04.2023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1\&#1042;&#1083;&#1080;&#1103;&#1085;&#1080;&#1077;%20&#1090;&#1077;&#1084;&#1087;&#1077;&#1088;&#1072;&#1090;&#1091;&#1088;&#1099;%20&#1085;&#1072;%20&#1089;&#1086;&#1087;&#1088;&#1086;&#1090;&#1080;&#1074;&#1083;&#1077;&#1085;&#1080;&#1077;%20&#1084;&#1077;&#1090;&#1072;&#1083;&#1083;&#1072;_2.mp4" TargetMode="External"/><Relationship Id="rId7" Type="http://schemas.openxmlformats.org/officeDocument/2006/relationships/oleObject" Target="../embeddings/oleObject40.bin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1\soprotivleniya-metallov-ot-temperatury_1%20(online-video-cutter.com).mp4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7.jpeg"/><Relationship Id="rId4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1\&#1047;&#1072;&#1074;&#1080;&#1089;&#1080;&#1084;&#1086;&#1089;&#1090;&#1100;%20&#1089;&#1086;&#1087;&#1088;&#1086;&#1090;&#1080;&#1074;&#1083;&#1077;&#1085;&#1080;&#1103;%20&#1087;&#1087;%20&#1086;&#1090;%20&#1090;&#1077;&#1084;&#1087;&#1077;&#1088;&#1072;&#1090;&#1091;&#1088;&#1099;%20(online-video-cutter.com).mp4" TargetMode="Externa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10\&#1069;&#1085;&#1077;&#1088;&#1075;&#1080;&#1103;%20&#1079;&#1072;&#1088;&#1103;&#1078;&#1077;&#1085;&#1085;&#1086;&#1075;&#1086;%20&#1082;&#1086;&#1085;&#1076;&#1077;&#1085;&#1089;&#1072;&#1090;&#1086;&#1088;&#1072;%20(online-video-cutter.com).mp4" TargetMode="Externa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-5672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10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  <a:endParaRPr lang="ru-RU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Постоянный  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лектрический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ток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973565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12.1. Сила тока и плотность тока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" name="Заголовок 2"/>
          <p:cNvSpPr txBox="1">
            <a:spLocks/>
          </p:cNvSpPr>
          <p:nvPr/>
        </p:nvSpPr>
        <p:spPr>
          <a:xfrm>
            <a:off x="1000100" y="506536"/>
            <a:ext cx="6858048" cy="57150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</a:t>
            </a: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Постоянный  электрический ток</a:t>
            </a: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535782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Через любую поверхность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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в проводящей среде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000496" y="3071810"/>
            <a:ext cx="1571636" cy="928694"/>
          </a:xfrm>
          <a:prstGeom prst="foldedCorner">
            <a:avLst>
              <a:gd name="adj" fmla="val 25534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642910" y="1578106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lang="ru-RU" sz="2000" b="1" dirty="0" smtClean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ток – это упорядоченное движение заряженных частиц (тел) в веществе или в вакууме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4214810" y="3143248"/>
          <a:ext cx="1000101" cy="785794"/>
        </p:xfrm>
        <a:graphic>
          <a:graphicData uri="http://schemas.openxmlformats.org/presentationml/2006/ole">
            <p:oleObj spid="_x0000_s92162" name="Формула" r:id="rId5" imgW="672808" imgH="533169" progId="Equation.3">
              <p:embed/>
            </p:oleObj>
          </a:graphicData>
        </a:graphic>
      </p:graphicFrame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58135"/>
            <a:ext cx="2357454" cy="12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5000628" y="4214818"/>
          <a:ext cx="1071570" cy="857256"/>
        </p:xfrm>
        <a:graphic>
          <a:graphicData uri="http://schemas.openxmlformats.org/presentationml/2006/ole">
            <p:oleObj spid="_x0000_s92163" name="Формула" r:id="rId7" imgW="622300" imgH="495300" progId="Equation.3">
              <p:embed/>
            </p:oleObj>
          </a:graphicData>
        </a:graphic>
      </p:graphicFrame>
      <p:sp>
        <p:nvSpPr>
          <p:cNvPr id="49" name="Овал 48"/>
          <p:cNvSpPr/>
          <p:nvPr/>
        </p:nvSpPr>
        <p:spPr>
          <a:xfrm>
            <a:off x="4643438" y="4143380"/>
            <a:ext cx="1928826" cy="107157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6858016" y="4357694"/>
          <a:ext cx="1544606" cy="714380"/>
        </p:xfrm>
        <a:graphic>
          <a:graphicData uri="http://schemas.openxmlformats.org/presentationml/2006/ole">
            <p:oleObj spid="_x0000_s92164" name="Формула" r:id="rId8" imgW="761669" imgH="355446" progId="Equation.3">
              <p:embed/>
            </p:oleObj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500034" y="5143512"/>
          <a:ext cx="2092113" cy="714380"/>
        </p:xfrm>
        <a:graphic>
          <a:graphicData uri="http://schemas.openxmlformats.org/presentationml/2006/ole">
            <p:oleObj spid="_x0000_s92165" name="Формула" r:id="rId9" imgW="787058" imgH="266584" progId="Equation.3">
              <p:embed/>
            </p:oleObj>
          </a:graphicData>
        </a:graphic>
      </p:graphicFrame>
      <p:graphicFrame>
        <p:nvGraphicFramePr>
          <p:cNvPr id="29723" name="Object 27"/>
          <p:cNvGraphicFramePr>
            <a:graphicFrameLocks noChangeAspect="1"/>
          </p:cNvGraphicFramePr>
          <p:nvPr/>
        </p:nvGraphicFramePr>
        <p:xfrm>
          <a:off x="7286644" y="5905267"/>
          <a:ext cx="1143008" cy="490396"/>
        </p:xfrm>
        <a:graphic>
          <a:graphicData uri="http://schemas.openxmlformats.org/presentationml/2006/ole">
            <p:oleObj spid="_x0000_s92166" name="Формула" r:id="rId10" imgW="888840" imgH="380880" progId="Equation.3">
              <p:embed/>
            </p:oleObj>
          </a:graphicData>
        </a:graphic>
      </p:graphicFrame>
      <p:sp>
        <p:nvSpPr>
          <p:cNvPr id="63" name="Стрелка вниз 62"/>
          <p:cNvSpPr/>
          <p:nvPr/>
        </p:nvSpPr>
        <p:spPr>
          <a:xfrm rot="16200000" flipH="1">
            <a:off x="6322232" y="5393545"/>
            <a:ext cx="35718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9726" name="Object 30"/>
          <p:cNvGraphicFramePr>
            <a:graphicFrameLocks noChangeAspect="1"/>
          </p:cNvGraphicFramePr>
          <p:nvPr/>
        </p:nvGraphicFramePr>
        <p:xfrm>
          <a:off x="3786182" y="6215082"/>
          <a:ext cx="2293953" cy="469218"/>
        </p:xfrm>
        <a:graphic>
          <a:graphicData uri="http://schemas.openxmlformats.org/presentationml/2006/ole">
            <p:oleObj spid="_x0000_s92167" name="Формула" r:id="rId11" imgW="1256755" imgH="266584" progId="Equation.3">
              <p:embed/>
            </p:oleObj>
          </a:graphicData>
        </a:graphic>
      </p:graphicFrame>
      <p:sp>
        <p:nvSpPr>
          <p:cNvPr id="66" name="Rectangle 4"/>
          <p:cNvSpPr>
            <a:spLocks/>
          </p:cNvSpPr>
          <p:nvPr/>
        </p:nvSpPr>
        <p:spPr bwMode="auto">
          <a:xfrm>
            <a:off x="71406" y="6143644"/>
            <a:ext cx="364333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Поток  векторного  поля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7" name="Выгнутая влево стрелка 66"/>
          <p:cNvSpPr/>
          <p:nvPr/>
        </p:nvSpPr>
        <p:spPr>
          <a:xfrm rot="15292031" flipV="1">
            <a:off x="7495611" y="5015367"/>
            <a:ext cx="276480" cy="28256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-357222" y="2428868"/>
            <a:ext cx="9144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lang="ru-RU" sz="2000" b="1" dirty="0" smtClean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Силой тока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называется отношение заряда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dq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переносимого через некоторую  поверхность 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малый  интервал  времени dt,  к величине этого интервала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Заголовок 2"/>
          <p:cNvSpPr txBox="1">
            <a:spLocks/>
          </p:cNvSpPr>
          <p:nvPr/>
        </p:nvSpPr>
        <p:spPr>
          <a:xfrm>
            <a:off x="1928794" y="40105"/>
            <a:ext cx="5214974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kumimoji="0" lang="ru-RU" sz="20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</a:t>
            </a:r>
            <a:r>
              <a:rPr kumimoji="0" lang="ru-RU" sz="20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Электродинамика – заряды в движении </a:t>
            </a:r>
            <a:r>
              <a:rPr kumimoji="0" lang="ru-RU" sz="20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000" b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7215206" y="5214950"/>
          <a:ext cx="1411950" cy="642942"/>
        </p:xfrm>
        <a:graphic>
          <a:graphicData uri="http://schemas.openxmlformats.org/presentationml/2006/ole">
            <p:oleObj spid="_x0000_s92168" name="Формула" r:id="rId12" imgW="888840" imgH="406080" progId="Equation.3">
              <p:embed/>
            </p:oleObj>
          </a:graphicData>
        </a:graphic>
      </p:graphicFrame>
      <p:sp>
        <p:nvSpPr>
          <p:cNvPr id="21" name="Левая фигурная скобка 20"/>
          <p:cNvSpPr/>
          <p:nvPr/>
        </p:nvSpPr>
        <p:spPr>
          <a:xfrm>
            <a:off x="6929454" y="5214950"/>
            <a:ext cx="260033" cy="1071570"/>
          </a:xfrm>
          <a:prstGeom prst="leftBrace">
            <a:avLst>
              <a:gd name="adj1" fmla="val 33010"/>
              <a:gd name="adj2" fmla="val 485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43900" y="557214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или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  <p:bldP spid="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57224" y="285728"/>
            <a:ext cx="69294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12.2. Закон Ома  для однородного участка цепи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(в  интегральной  форме)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57224" y="1071546"/>
            <a:ext cx="7429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  прямо пропорциональна  разности  потенциалов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между  концами  однородного  участка  цепи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286116" y="1857364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357950" y="185736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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5286380" y="1928802"/>
            <a:ext cx="10001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7500958" y="3357562"/>
          <a:ext cx="790575" cy="850900"/>
        </p:xfrm>
        <a:graphic>
          <a:graphicData uri="http://schemas.openxmlformats.org/presentationml/2006/ole">
            <p:oleObj spid="_x0000_s93187" name="Формула" r:id="rId4" imgW="558720" imgH="545760" progId="Equation.3">
              <p:embed/>
            </p:oleObj>
          </a:graphicData>
        </a:graphic>
      </p:graphicFrame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6143636" y="250030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Symbol"/>
              </a:rPr>
              <a:t>u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214910" y="3743270"/>
            <a:ext cx="1928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Ома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500438"/>
            <a:ext cx="1928826" cy="121444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714480" y="3643314"/>
          <a:ext cx="1307752" cy="928694"/>
        </p:xfrm>
        <a:graphic>
          <a:graphicData uri="http://schemas.openxmlformats.org/presentationml/2006/ole">
            <p:oleObj spid="_x0000_s93188" name="Формула" r:id="rId5" imgW="660113" imgH="469696" progId="Equation.3">
              <p:embed/>
            </p:oleObj>
          </a:graphicData>
        </a:graphic>
      </p:graphicFrame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642910" y="357166"/>
            <a:ext cx="2354683" cy="2375202"/>
            <a:chOff x="4859" y="9184"/>
            <a:chExt cx="1933" cy="2341"/>
          </a:xfrm>
        </p:grpSpPr>
        <p:sp>
          <p:nvSpPr>
            <p:cNvPr id="30730" name="AutoShape 10"/>
            <p:cNvSpPr>
              <a:spLocks noChangeAspect="1" noChangeArrowheads="1"/>
            </p:cNvSpPr>
            <p:nvPr/>
          </p:nvSpPr>
          <p:spPr bwMode="auto">
            <a:xfrm>
              <a:off x="4859" y="9184"/>
              <a:ext cx="1933" cy="23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5795" y="10496"/>
              <a:ext cx="57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 rot="-5400000">
              <a:off x="5843" y="10766"/>
              <a:ext cx="164" cy="50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rot="-5400000">
              <a:off x="5535" y="10882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rot="-5400000">
              <a:off x="6282" y="10914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5299" y="10841"/>
              <a:ext cx="35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6286" y="10840"/>
              <a:ext cx="35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4" name="Прямая со стрелкой 63"/>
          <p:cNvCxnSpPr/>
          <p:nvPr/>
        </p:nvCxnSpPr>
        <p:spPr>
          <a:xfrm>
            <a:off x="1000100" y="2428868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857224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2000" baseline="-300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2285984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68" name="Rectangle 4"/>
          <p:cNvSpPr>
            <a:spLocks/>
          </p:cNvSpPr>
          <p:nvPr/>
        </p:nvSpPr>
        <p:spPr bwMode="auto">
          <a:xfrm>
            <a:off x="357158" y="2428868"/>
            <a:ext cx="307183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Потенциал падает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 rot="3719161" flipH="1">
            <a:off x="3667795" y="3444276"/>
            <a:ext cx="357189" cy="806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6929454" y="3286124"/>
            <a:ext cx="2000264" cy="1214446"/>
          </a:xfrm>
          <a:prstGeom prst="cloudCallout">
            <a:avLst>
              <a:gd name="adj1" fmla="val -135948"/>
              <a:gd name="adj2" fmla="val -12476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4143372" y="3929066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286116" y="4560381"/>
            <a:ext cx="5715040" cy="800834"/>
            <a:chOff x="3286116" y="4560381"/>
            <a:chExt cx="5715040" cy="800834"/>
          </a:xfrm>
        </p:grpSpPr>
        <p:sp>
          <p:nvSpPr>
            <p:cNvPr id="71" name="Цилиндр 70"/>
            <p:cNvSpPr/>
            <p:nvPr/>
          </p:nvSpPr>
          <p:spPr>
            <a:xfrm rot="5400000">
              <a:off x="4250529" y="3720223"/>
              <a:ext cx="571504" cy="2500330"/>
            </a:xfrm>
            <a:prstGeom prst="can">
              <a:avLst>
                <a:gd name="adj" fmla="val 36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>
              <a:off x="3357554" y="4572008"/>
              <a:ext cx="2357454" cy="1588"/>
            </a:xfrm>
            <a:prstGeom prst="straightConnector1">
              <a:avLst/>
            </a:prstGeom>
            <a:ln w="317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5715008" y="4659922"/>
              <a:ext cx="5715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endPara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4236820" y="4560381"/>
              <a:ext cx="5715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endPara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auto">
            <a:xfrm>
              <a:off x="6357950" y="4714884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[</a:t>
              </a:r>
              <a:r>
                <a:rPr lang="en-US" sz="36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] = </a:t>
              </a:r>
              <a:r>
                <a:rPr lang="ru-RU" sz="36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Ом</a:t>
              </a: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ru-RU" sz="36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м</a:t>
              </a:r>
              <a:endPara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571472" y="5767402"/>
            <a:ext cx="8358246" cy="733432"/>
            <a:chOff x="571472" y="5767402"/>
            <a:chExt cx="8358246" cy="733432"/>
          </a:xfrm>
        </p:grpSpPr>
        <p:graphicFrame>
          <p:nvGraphicFramePr>
            <p:cNvPr id="30747" name="Object 27"/>
            <p:cNvGraphicFramePr>
              <a:graphicFrameLocks noChangeAspect="1"/>
            </p:cNvGraphicFramePr>
            <p:nvPr/>
          </p:nvGraphicFramePr>
          <p:xfrm>
            <a:off x="571472" y="5767402"/>
            <a:ext cx="3000396" cy="600079"/>
          </p:xfrm>
          <a:graphic>
            <a:graphicData uri="http://schemas.openxmlformats.org/presentationml/2006/ole">
              <p:oleObj spid="_x0000_s93189" name="Формула" r:id="rId6" imgW="1473200" imgH="292100" progId="Equation.3">
                <p:embed/>
              </p:oleObj>
            </a:graphicData>
          </a:graphic>
        </p:graphicFrame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4857752" y="5857892"/>
              <a:ext cx="4071966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Зависит от температуры</a:t>
              </a:r>
            </a:p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для металлов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83" name="Стрелка вниз 82"/>
            <p:cNvSpPr/>
            <p:nvPr/>
          </p:nvSpPr>
          <p:spPr>
            <a:xfrm rot="5400000" flipH="1">
              <a:off x="4357687" y="5429264"/>
              <a:ext cx="214313" cy="1357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-357222" y="2775116"/>
            <a:ext cx="6072230" cy="818770"/>
            <a:chOff x="-357222" y="2775116"/>
            <a:chExt cx="6072230" cy="818770"/>
          </a:xfrm>
        </p:grpSpPr>
        <p:graphicFrame>
          <p:nvGraphicFramePr>
            <p:cNvPr id="30721" name="Object 1"/>
            <p:cNvGraphicFramePr>
              <a:graphicFrameLocks noChangeAspect="1"/>
            </p:cNvGraphicFramePr>
            <p:nvPr/>
          </p:nvGraphicFramePr>
          <p:xfrm>
            <a:off x="4638679" y="2775116"/>
            <a:ext cx="719139" cy="732688"/>
          </p:xfrm>
          <a:graphic>
            <a:graphicData uri="http://schemas.openxmlformats.org/presentationml/2006/ole">
              <p:oleObj spid="_x0000_s93186" name="Формула" r:id="rId7" imgW="508000" imgH="469900" progId="Equation.3">
                <p:embed/>
              </p:oleObj>
            </a:graphicData>
          </a:graphic>
        </p:graphicFrame>
        <p:sp>
          <p:nvSpPr>
            <p:cNvPr id="30722" name="AutoShape 2"/>
            <p:cNvSpPr>
              <a:spLocks noChangeArrowheads="1"/>
            </p:cNvSpPr>
            <p:nvPr/>
          </p:nvSpPr>
          <p:spPr bwMode="auto">
            <a:xfrm>
              <a:off x="4429124" y="2808068"/>
              <a:ext cx="1285884" cy="785818"/>
            </a:xfrm>
            <a:prstGeom prst="foldedCorner">
              <a:avLst>
                <a:gd name="adj" fmla="val 27046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-357222" y="2928934"/>
              <a:ext cx="47863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8"/>
                </a:buBlip>
              </a:pPr>
              <a:r>
                <a:rPr lang="ru-RU" sz="2000" b="1" dirty="0" smtClean="0">
                  <a:solidFill>
                    <a:srgbClr val="FF66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000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lang="ru-RU" sz="2000" b="1" i="1" u="dbl" dirty="0" smtClean="0">
                  <a:solidFill>
                    <a:srgbClr val="FF6600"/>
                  </a:solidFill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lang="ru-RU" sz="2000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Электрическое</a:t>
              </a:r>
              <a:r>
                <a:rPr lang="ru-RU" sz="1600" b="1" dirty="0" smtClean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сопротивление 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b="1" dirty="0" smtClean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allAtOnce"/>
      <p:bldP spid="47" grpId="0" build="p"/>
      <p:bldP spid="32" grpId="0" build="p"/>
      <p:bldP spid="33" grpId="0" build="p"/>
      <p:bldP spid="42" grpId="0" build="p"/>
      <p:bldP spid="43" grpId="0" build="p"/>
      <p:bldP spid="45" grpId="0" animBg="1"/>
      <p:bldP spid="68" grpId="0" build="p"/>
      <p:bldP spid="69" grpId="0" animBg="1"/>
      <p:bldP spid="30744" grpId="0" animBg="1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/>
        </p:nvSpPr>
        <p:spPr bwMode="auto">
          <a:xfrm>
            <a:off x="2928926" y="214290"/>
            <a:ext cx="307183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latin typeface="Constantia" pitchFamily="18" charset="0"/>
              </a:rPr>
              <a:t>“</a:t>
            </a:r>
            <a:r>
              <a:rPr lang="ru-RU" b="1" i="1" dirty="0" smtClean="0">
                <a:latin typeface="Constantia" pitchFamily="18" charset="0"/>
              </a:rPr>
              <a:t>Потенциал падает</a:t>
            </a:r>
            <a:r>
              <a:rPr lang="en-US" b="1" i="1" dirty="0" smtClean="0">
                <a:latin typeface="Constantia" pitchFamily="18" charset="0"/>
              </a:rPr>
              <a:t>”</a:t>
            </a:r>
            <a:endParaRPr lang="ru-RU" b="1" i="1" dirty="0">
              <a:latin typeface="Constantia" pitchFamily="18" charset="0"/>
            </a:endParaRPr>
          </a:p>
        </p:txBody>
      </p:sp>
      <p:grpSp>
        <p:nvGrpSpPr>
          <p:cNvPr id="38" name="Group 9"/>
          <p:cNvGrpSpPr>
            <a:grpSpLocks noChangeAspect="1"/>
          </p:cNvGrpSpPr>
          <p:nvPr/>
        </p:nvGrpSpPr>
        <p:grpSpPr bwMode="auto">
          <a:xfrm>
            <a:off x="6500826" y="142852"/>
            <a:ext cx="2354683" cy="2375202"/>
            <a:chOff x="4859" y="9184"/>
            <a:chExt cx="1933" cy="2341"/>
          </a:xfrm>
        </p:grpSpPr>
        <p:sp>
          <p:nvSpPr>
            <p:cNvPr id="39" name="AutoShape 10"/>
            <p:cNvSpPr>
              <a:spLocks noChangeAspect="1" noChangeArrowheads="1"/>
            </p:cNvSpPr>
            <p:nvPr/>
          </p:nvSpPr>
          <p:spPr bwMode="auto">
            <a:xfrm>
              <a:off x="4859" y="9184"/>
              <a:ext cx="1933" cy="23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795" y="10496"/>
              <a:ext cx="57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 rot="-5400000">
              <a:off x="5843" y="10766"/>
              <a:ext cx="164" cy="50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rot="-5400000">
              <a:off x="5535" y="10882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rot="-5400000">
              <a:off x="6282" y="10914"/>
              <a:ext cx="0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299" y="10833"/>
              <a:ext cx="35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6286" y="10832"/>
              <a:ext cx="35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5371068" cy="35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7" name="Object 27"/>
          <p:cNvGraphicFramePr>
            <a:graphicFrameLocks noChangeAspect="1"/>
          </p:cNvGraphicFramePr>
          <p:nvPr/>
        </p:nvGraphicFramePr>
        <p:xfrm>
          <a:off x="6143636" y="142852"/>
          <a:ext cx="2571768" cy="514353"/>
        </p:xfrm>
        <a:graphic>
          <a:graphicData uri="http://schemas.openxmlformats.org/presentationml/2006/ole">
            <p:oleObj spid="_x0000_s99330" name="Формула" r:id="rId7" imgW="1473200" imgH="292100" progId="Equation.3">
              <p:embed/>
            </p:oleObj>
          </a:graphicData>
        </a:graphic>
      </p:graphicFrame>
      <p:grpSp>
        <p:nvGrpSpPr>
          <p:cNvPr id="3" name="Группа 93"/>
          <p:cNvGrpSpPr/>
          <p:nvPr/>
        </p:nvGrpSpPr>
        <p:grpSpPr>
          <a:xfrm>
            <a:off x="142844" y="5072074"/>
            <a:ext cx="1472668" cy="1405440"/>
            <a:chOff x="285720" y="4952510"/>
            <a:chExt cx="1472668" cy="140544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5720" y="5079435"/>
              <a:ext cx="1472668" cy="1278515"/>
              <a:chOff x="2729" y="6260"/>
              <a:chExt cx="1642" cy="1233"/>
            </a:xfrm>
          </p:grpSpPr>
          <p:sp>
            <p:nvSpPr>
              <p:cNvPr id="110599" name="Line 7"/>
              <p:cNvSpPr>
                <a:spLocks noChangeShapeType="1"/>
              </p:cNvSpPr>
              <p:nvPr/>
            </p:nvSpPr>
            <p:spPr bwMode="auto">
              <a:xfrm rot="16200000" flipH="1">
                <a:off x="2385" y="6899"/>
                <a:ext cx="6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600" name="Line 8"/>
              <p:cNvSpPr>
                <a:spLocks noChangeShapeType="1"/>
              </p:cNvSpPr>
              <p:nvPr/>
            </p:nvSpPr>
            <p:spPr bwMode="auto">
              <a:xfrm rot="16200000" flipH="1">
                <a:off x="3118" y="6864"/>
                <a:ext cx="1" cy="7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516" y="7014"/>
                <a:ext cx="81" cy="479"/>
                <a:chOff x="6219" y="7347"/>
                <a:chExt cx="95" cy="626"/>
              </a:xfrm>
            </p:grpSpPr>
            <p:sp>
              <p:nvSpPr>
                <p:cNvPr id="110602" name="Line 1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906" y="7660"/>
                  <a:ext cx="626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10603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209" y="7656"/>
                  <a:ext cx="21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110604" name="Line 12"/>
              <p:cNvSpPr>
                <a:spLocks noChangeShapeType="1"/>
              </p:cNvSpPr>
              <p:nvPr/>
            </p:nvSpPr>
            <p:spPr bwMode="auto">
              <a:xfrm rot="-5400000" flipH="1" flipV="1">
                <a:off x="3712" y="6429"/>
                <a:ext cx="1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605" name="Line 13"/>
              <p:cNvSpPr>
                <a:spLocks noChangeShapeType="1"/>
              </p:cNvSpPr>
              <p:nvPr/>
            </p:nvSpPr>
            <p:spPr bwMode="auto">
              <a:xfrm rot="16200000" flipH="1">
                <a:off x="3985" y="6864"/>
                <a:ext cx="1" cy="7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606" name="Line 14"/>
              <p:cNvSpPr>
                <a:spLocks noChangeShapeType="1"/>
              </p:cNvSpPr>
              <p:nvPr/>
            </p:nvSpPr>
            <p:spPr bwMode="auto">
              <a:xfrm rot="-5400000" flipH="1" flipV="1">
                <a:off x="4252" y="6430"/>
                <a:ext cx="1" cy="2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607" name="Line 15"/>
              <p:cNvSpPr>
                <a:spLocks noChangeShapeType="1"/>
              </p:cNvSpPr>
              <p:nvPr/>
            </p:nvSpPr>
            <p:spPr bwMode="auto">
              <a:xfrm rot="-5400000" flipH="1" flipV="1">
                <a:off x="2932" y="6344"/>
                <a:ext cx="1" cy="4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608" name="Rectangle 16"/>
              <p:cNvSpPr>
                <a:spLocks noChangeArrowheads="1"/>
              </p:cNvSpPr>
              <p:nvPr/>
            </p:nvSpPr>
            <p:spPr bwMode="auto">
              <a:xfrm rot="10800000" flipH="1">
                <a:off x="3059" y="6496"/>
                <a:ext cx="532" cy="10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609" name="Text Box 17"/>
              <p:cNvSpPr txBox="1">
                <a:spLocks noChangeArrowheads="1"/>
              </p:cNvSpPr>
              <p:nvPr/>
            </p:nvSpPr>
            <p:spPr bwMode="auto">
              <a:xfrm>
                <a:off x="3712" y="6260"/>
                <a:ext cx="612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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10" name="Line 18"/>
              <p:cNvSpPr>
                <a:spLocks noChangeShapeType="1"/>
              </p:cNvSpPr>
              <p:nvPr/>
            </p:nvSpPr>
            <p:spPr bwMode="auto">
              <a:xfrm rot="16200000" flipH="1">
                <a:off x="4024" y="6896"/>
                <a:ext cx="6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10611" name="Text Box 19"/>
            <p:cNvSpPr txBox="1">
              <a:spLocks noChangeArrowheads="1"/>
            </p:cNvSpPr>
            <p:nvPr/>
          </p:nvSpPr>
          <p:spPr bwMode="auto">
            <a:xfrm>
              <a:off x="682264" y="4952510"/>
              <a:ext cx="34290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soprotivleniya-metallov-ot-temperatury_1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-2" y="0"/>
            <a:ext cx="6000759" cy="4500570"/>
          </a:xfrm>
          <a:prstGeom prst="rect">
            <a:avLst/>
          </a:prstGeom>
        </p:spPr>
      </p:pic>
      <p:sp>
        <p:nvSpPr>
          <p:cNvPr id="48" name="Rectangle 4"/>
          <p:cNvSpPr>
            <a:spLocks/>
          </p:cNvSpPr>
          <p:nvPr/>
        </p:nvSpPr>
        <p:spPr bwMode="auto">
          <a:xfrm>
            <a:off x="197489" y="70663"/>
            <a:ext cx="57150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Зависимость   </a:t>
            </a:r>
            <a:r>
              <a:rPr lang="ru-RU" sz="2400" b="1" i="1" dirty="0" smtClean="0">
                <a:latin typeface="Constantia" pitchFamily="18" charset="0"/>
                <a:sym typeface="Symbol"/>
              </a:rPr>
              <a:t></a:t>
            </a:r>
            <a:r>
              <a:rPr lang="ru-RU" sz="2400" b="1" i="1" dirty="0" smtClean="0">
                <a:latin typeface="Constantia" pitchFamily="18" charset="0"/>
              </a:rPr>
              <a:t>   от температуры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50" name="Влияние температуры на сопротивление металла_2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714479" y="1285859"/>
            <a:ext cx="6096044" cy="4572033"/>
          </a:xfrm>
          <a:prstGeom prst="rect">
            <a:avLst/>
          </a:prstGeom>
        </p:spPr>
      </p:pic>
      <p:pic>
        <p:nvPicPr>
          <p:cNvPr id="51" name="Зависимость сопротивления пп от температуры (online-video-cutter.com)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8"/>
          <a:stretch>
            <a:fillRect/>
          </a:stretch>
        </p:blipFill>
        <p:spPr>
          <a:xfrm>
            <a:off x="3619526" y="2714620"/>
            <a:ext cx="5524507" cy="4143380"/>
          </a:xfrm>
          <a:prstGeom prst="rect">
            <a:avLst/>
          </a:prstGeom>
        </p:spPr>
      </p:pic>
      <p:sp>
        <p:nvSpPr>
          <p:cNvPr id="52" name="Rectangle 4"/>
          <p:cNvSpPr>
            <a:spLocks/>
          </p:cNvSpPr>
          <p:nvPr/>
        </p:nvSpPr>
        <p:spPr bwMode="auto">
          <a:xfrm>
            <a:off x="6072198" y="2786058"/>
            <a:ext cx="278608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latin typeface="Constantia" pitchFamily="18" charset="0"/>
              </a:rPr>
              <a:t>Полупроводники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6643702" y="714356"/>
            <a:ext cx="171451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Металлы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642918"/>
            <a:ext cx="442131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3500438"/>
            <a:ext cx="4494556" cy="292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285728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12.3. Закон  Ома 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 дифференциальной  (локальной) форме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762000" y="1411288"/>
          <a:ext cx="7732713" cy="2179637"/>
        </p:xfrm>
        <a:graphic>
          <a:graphicData uri="http://schemas.openxmlformats.org/presentationml/2006/ole">
            <p:oleObj spid="_x0000_s102402" name="Формула" r:id="rId4" imgW="5308560" imgH="1485720" progId="Equation.3">
              <p:embed/>
            </p:oleObj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769020" y="4157713"/>
          <a:ext cx="1231344" cy="974048"/>
        </p:xfrm>
        <a:graphic>
          <a:graphicData uri="http://schemas.openxmlformats.org/presentationml/2006/ole">
            <p:oleObj spid="_x0000_s102403" name="Формула" r:id="rId5" imgW="647700" imgH="508000" progId="Equation.3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4092617" y="4337283"/>
          <a:ext cx="2122457" cy="466297"/>
        </p:xfrm>
        <a:graphic>
          <a:graphicData uri="http://schemas.openxmlformats.org/presentationml/2006/ole">
            <p:oleObj spid="_x0000_s102404" name="Формула" r:id="rId6" imgW="1270000" imgH="279400" progId="Equation.3">
              <p:embed/>
            </p:oleObj>
          </a:graphicData>
        </a:graphic>
      </p:graphicFrame>
      <p:sp>
        <p:nvSpPr>
          <p:cNvPr id="78" name="AutoShape 24"/>
          <p:cNvSpPr>
            <a:spLocks noChangeArrowheads="1"/>
          </p:cNvSpPr>
          <p:nvPr/>
        </p:nvSpPr>
        <p:spPr bwMode="auto">
          <a:xfrm>
            <a:off x="1428728" y="4060191"/>
            <a:ext cx="2000264" cy="1214446"/>
          </a:xfrm>
          <a:prstGeom prst="cloudCallout">
            <a:avLst>
              <a:gd name="adj1" fmla="val -101353"/>
              <a:gd name="adj2" fmla="val -17699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3214678" y="5346075"/>
          <a:ext cx="4980225" cy="476251"/>
        </p:xfrm>
        <a:graphic>
          <a:graphicData uri="http://schemas.openxmlformats.org/presentationml/2006/ole">
            <p:oleObj spid="_x0000_s102405" name="Формула" r:id="rId7" imgW="3517900" imgH="330200" progId="Equation.3">
              <p:embed/>
            </p:oleObj>
          </a:graphicData>
        </a:graphic>
      </p:graphicFrame>
      <p:sp>
        <p:nvSpPr>
          <p:cNvPr id="85" name="Выгнутая влево стрелка 84"/>
          <p:cNvSpPr/>
          <p:nvPr/>
        </p:nvSpPr>
        <p:spPr>
          <a:xfrm rot="17234978" flipV="1">
            <a:off x="2556129" y="5150384"/>
            <a:ext cx="324613" cy="14032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142852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12.3. Закон  Ома 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 дифференциальной  (локальной) форме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Picture 6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30" y="1040213"/>
            <a:ext cx="8338995" cy="55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450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Работа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мощность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тока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5" name="Выгнутая влево стрелка 84"/>
          <p:cNvSpPr/>
          <p:nvPr/>
        </p:nvSpPr>
        <p:spPr>
          <a:xfrm rot="8426129">
            <a:off x="6415488" y="1621636"/>
            <a:ext cx="275409" cy="9526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142844" y="785794"/>
            <a:ext cx="89297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Закон Джоуля – Ленца  в  интегральной  форме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(1842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г.)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143240" y="2379440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(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–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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14282" y="0"/>
            <a:ext cx="2354683" cy="2375202"/>
            <a:chOff x="4859" y="9184"/>
            <a:chExt cx="1933" cy="2341"/>
          </a:xfrm>
        </p:grpSpPr>
        <p:sp>
          <p:nvSpPr>
            <p:cNvPr id="51" name="AutoShape 10"/>
            <p:cNvSpPr>
              <a:spLocks noChangeAspect="1" noChangeArrowheads="1"/>
            </p:cNvSpPr>
            <p:nvPr/>
          </p:nvSpPr>
          <p:spPr bwMode="auto">
            <a:xfrm>
              <a:off x="4859" y="9184"/>
              <a:ext cx="1933" cy="23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5795" y="10496"/>
              <a:ext cx="57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 rot="-5400000">
              <a:off x="5843" y="10766"/>
              <a:ext cx="164" cy="50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rot="-5400000">
              <a:off x="5535" y="10882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rot="-5400000">
              <a:off x="6282" y="10914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5299" y="10833"/>
              <a:ext cx="26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6286" y="10832"/>
              <a:ext cx="27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28596" y="1214422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785918" y="1214422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8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500034" y="2071678"/>
            <a:ext cx="192882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214546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500174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i="1" spc="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spc="100" baseline="5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8"/>
          <p:cNvSpPr>
            <a:spLocks/>
          </p:cNvSpPr>
          <p:nvPr/>
        </p:nvSpPr>
        <p:spPr bwMode="auto">
          <a:xfrm>
            <a:off x="5500694" y="128588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5" name="Rectangle 4"/>
          <p:cNvSpPr>
            <a:spLocks/>
          </p:cNvSpPr>
          <p:nvPr/>
        </p:nvSpPr>
        <p:spPr bwMode="auto">
          <a:xfrm>
            <a:off x="6286512" y="1285860"/>
            <a:ext cx="2428892" cy="81051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–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откуда эта энергия?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1214414" y="2500306"/>
            <a:ext cx="1928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Работа тока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214678" y="1357298"/>
            <a:ext cx="2286016" cy="1000132"/>
          </a:xfrm>
          <a:prstGeom prst="cloudCallout">
            <a:avLst>
              <a:gd name="adj1" fmla="val -109046"/>
              <a:gd name="adj2" fmla="val 5229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29454" y="2786058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/>
          </p:cNvSpPr>
          <p:nvPr/>
        </p:nvSpPr>
        <p:spPr bwMode="auto">
          <a:xfrm>
            <a:off x="4857752" y="2786058"/>
            <a:ext cx="221457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Мощность: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32" y="321468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б) Закон Джоуля – Ленца в дифференциальной (локальной) форме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72026" y="4214819"/>
          <a:ext cx="6071610" cy="2357453"/>
        </p:xfrm>
        <a:graphic>
          <a:graphicData uri="http://schemas.openxmlformats.org/presentationml/2006/ole">
            <p:oleObj spid="_x0000_s103426" name="Формула" r:id="rId4" imgW="3873240" imgH="1485720" progId="Equation.3">
              <p:embed/>
            </p:oleObj>
          </a:graphicData>
        </a:graphic>
      </p:graphicFrame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981415" y="4143381"/>
          <a:ext cx="1338258" cy="794590"/>
        </p:xfrm>
        <a:graphic>
          <a:graphicData uri="http://schemas.openxmlformats.org/presentationml/2006/ole">
            <p:oleObj spid="_x0000_s103427" name="Формула" r:id="rId5" imgW="622080" imgH="368280" progId="Equation.3">
              <p:embed/>
            </p:oleObj>
          </a:graphicData>
        </a:graphic>
      </p:graphicFrame>
      <p:cxnSp>
        <p:nvCxnSpPr>
          <p:cNvPr id="86" name="Прямая соединительная линия 85"/>
          <p:cNvCxnSpPr/>
          <p:nvPr/>
        </p:nvCxnSpPr>
        <p:spPr>
          <a:xfrm rot="5400000">
            <a:off x="4929984" y="5285594"/>
            <a:ext cx="242889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7045325" y="5638800"/>
          <a:ext cx="1494064" cy="576282"/>
        </p:xfrm>
        <a:graphic>
          <a:graphicData uri="http://schemas.openxmlformats.org/presentationml/2006/ole">
            <p:oleObj spid="_x0000_s103428" name="Формула" r:id="rId6" imgW="571320" imgH="215640" progId="Equation.3">
              <p:embed/>
            </p:oleObj>
          </a:graphicData>
        </a:graphic>
      </p:graphicFrame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7072330" y="5066540"/>
            <a:ext cx="10001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0" name="AutoShape 24"/>
          <p:cNvSpPr>
            <a:spLocks noChangeArrowheads="1"/>
          </p:cNvSpPr>
          <p:nvPr/>
        </p:nvSpPr>
        <p:spPr bwMode="auto">
          <a:xfrm>
            <a:off x="6429388" y="3929066"/>
            <a:ext cx="2357454" cy="1214446"/>
          </a:xfrm>
          <a:prstGeom prst="cloudCallout">
            <a:avLst>
              <a:gd name="adj1" fmla="val -57324"/>
              <a:gd name="adj2" fmla="val 6788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8" grpId="0" build="p"/>
      <p:bldP spid="49" grpId="0" build="p"/>
      <p:bldP spid="58" grpId="0"/>
      <p:bldP spid="59" grpId="0"/>
      <p:bldP spid="62" grpId="0"/>
      <p:bldP spid="63" grpId="0" build="p"/>
      <p:bldP spid="64" grpId="0" build="p"/>
      <p:bldP spid="65" grpId="0" build="p"/>
      <p:bldP spid="66" grpId="0" build="p"/>
      <p:bldP spid="32774" grpId="0" animBg="1"/>
      <p:bldP spid="69" grpId="0" build="p"/>
      <p:bldP spid="70" grpId="0" build="p"/>
      <p:bldP spid="71" grpId="0" build="p"/>
      <p:bldP spid="89" grpId="0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2804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7143768" y="1214422"/>
            <a:ext cx="157163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Вольты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671045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13.1. Источники тока. ЭДС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71414"/>
            <a:ext cx="5715040" cy="64294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13. Электродвижущая </a:t>
            </a: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сила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5286380" y="642918"/>
            <a:ext cx="1571636" cy="928694"/>
          </a:xfrm>
          <a:prstGeom prst="foldedCorner">
            <a:avLst>
              <a:gd name="adj" fmla="val 245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-285784" y="1704215"/>
            <a:ext cx="82153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lang="en-US" sz="2000" b="1" dirty="0" smtClean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Величина, равная отношению работы сторонних сил по перемещению заряда в источнике тока к величине этого заряда, называется электродвижущей силой (ЭДС) источника тока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500694" y="632644"/>
          <a:ext cx="1143007" cy="889006"/>
        </p:xfrm>
        <a:graphic>
          <a:graphicData uri="http://schemas.openxmlformats.org/presentationml/2006/ole">
            <p:oleObj spid="_x0000_s109570" name="Формула" r:id="rId5" imgW="685800" imgH="533400" progId="Equation.3">
              <p:embed/>
            </p:oleObj>
          </a:graphicData>
        </a:graphic>
      </p:graphicFrame>
      <p:sp>
        <p:nvSpPr>
          <p:cNvPr id="63" name="Rectangle 8"/>
          <p:cNvSpPr>
            <a:spLocks/>
          </p:cNvSpPr>
          <p:nvPr/>
        </p:nvSpPr>
        <p:spPr bwMode="auto">
          <a:xfrm>
            <a:off x="6786578" y="35716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85720" y="2697160"/>
            <a:ext cx="8715436" cy="4017988"/>
            <a:chOff x="285720" y="2697160"/>
            <a:chExt cx="8715436" cy="4017988"/>
          </a:xfrm>
        </p:grpSpPr>
        <p:sp>
          <p:nvSpPr>
            <p:cNvPr id="85" name="Выгнутая влево стрелка 84"/>
            <p:cNvSpPr/>
            <p:nvPr/>
          </p:nvSpPr>
          <p:spPr>
            <a:xfrm rot="17111952">
              <a:off x="5859606" y="4000218"/>
              <a:ext cx="345694" cy="212038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6429388" y="6137730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2400" b="0" i="1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Zn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0" name="Rectangle 4"/>
            <p:cNvSpPr>
              <a:spLocks/>
            </p:cNvSpPr>
            <p:nvPr/>
          </p:nvSpPr>
          <p:spPr bwMode="auto">
            <a:xfrm>
              <a:off x="1714480" y="3214686"/>
              <a:ext cx="4929222" cy="135732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Химический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источник тока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– “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элемент Вольта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”:</a:t>
              </a:r>
              <a:endPara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</a:t>
              </a:r>
              <a:r>
                <a:rPr lang="en-US" sz="2400" b="1" dirty="0" smtClean="0">
                  <a:solidFill>
                    <a:srgbClr val="FF0000"/>
                  </a:solidFill>
                  <a:latin typeface="Constantia" pitchFamily="18" charset="0"/>
                </a:rPr>
                <a:t>/</a:t>
              </a:r>
              <a:r>
                <a:rPr lang="ru-RU" sz="2400" i="1" dirty="0" err="1" smtClean="0">
                  <a:solidFill>
                    <a:srgbClr val="FF0000"/>
                  </a:solidFill>
                  <a:latin typeface="Constantia" pitchFamily="18" charset="0"/>
                </a:rPr>
                <a:t>Ле</a:t>
              </a:r>
              <a:r>
                <a:rPr lang="ru-RU" sz="2400" i="1" dirty="0" smtClean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ru-RU" sz="2400" i="1" dirty="0" err="1" smtClean="0">
                  <a:solidFill>
                    <a:srgbClr val="FF0000"/>
                  </a:solidFill>
                  <a:latin typeface="Constantia" pitchFamily="18" charset="0"/>
                </a:rPr>
                <a:t>Кланше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pSp>
          <p:nvGrpSpPr>
            <p:cNvPr id="2" name="Group 7"/>
            <p:cNvGrpSpPr>
              <a:grpSpLocks noChangeAspect="1"/>
            </p:cNvGrpSpPr>
            <p:nvPr/>
          </p:nvGrpSpPr>
          <p:grpSpPr bwMode="auto">
            <a:xfrm>
              <a:off x="285720" y="3357562"/>
              <a:ext cx="1810912" cy="1785950"/>
              <a:chOff x="5480" y="3925"/>
              <a:chExt cx="1439" cy="1420"/>
            </a:xfrm>
          </p:grpSpPr>
          <p:sp>
            <p:nvSpPr>
              <p:cNvPr id="33800" name="AutoShape 8"/>
              <p:cNvSpPr>
                <a:spLocks noChangeAspect="1" noChangeArrowheads="1"/>
              </p:cNvSpPr>
              <p:nvPr/>
            </p:nvSpPr>
            <p:spPr bwMode="auto">
              <a:xfrm>
                <a:off x="5480" y="3925"/>
                <a:ext cx="1439" cy="1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5800" y="3925"/>
                <a:ext cx="716" cy="1074"/>
                <a:chOff x="5800" y="3925"/>
                <a:chExt cx="716" cy="1074"/>
              </a:xfrm>
            </p:grpSpPr>
            <p:sp>
              <p:nvSpPr>
                <p:cNvPr id="3380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06" y="4600"/>
                  <a:ext cx="415" cy="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76" y="4097"/>
                  <a:ext cx="520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5384" y="4528"/>
                  <a:ext cx="8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5" name="Rectangle 13"/>
                <p:cNvSpPr>
                  <a:spLocks noChangeArrowheads="1"/>
                </p:cNvSpPr>
                <p:nvPr/>
              </p:nvSpPr>
              <p:spPr bwMode="auto">
                <a:xfrm rot="-5400000">
                  <a:off x="6123" y="4758"/>
                  <a:ext cx="118" cy="363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5900" y="4843"/>
                  <a:ext cx="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6440" y="4866"/>
                  <a:ext cx="0" cy="1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auto">
                <a:xfrm rot="-5400000">
                  <a:off x="5959" y="3949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auto">
                <a:xfrm rot="-5400000">
                  <a:off x="6066" y="4102"/>
                  <a:ext cx="10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6026" y="4098"/>
                  <a:ext cx="34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6358" y="394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6100" y="4524"/>
                  <a:ext cx="8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33814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9583" y="3030421"/>
              <a:ext cx="2067259" cy="215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" name="Прямоугольник 81"/>
            <p:cNvSpPr/>
            <p:nvPr/>
          </p:nvSpPr>
          <p:spPr>
            <a:xfrm>
              <a:off x="7862590" y="2887545"/>
              <a:ext cx="11385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Cu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/ C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681584" y="4459181"/>
              <a:ext cx="7143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Zn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753022" y="3959115"/>
              <a:ext cx="5000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597943" y="2786058"/>
              <a:ext cx="500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118822" y="6713560"/>
              <a:ext cx="107157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 flipH="1" flipV="1">
              <a:off x="6871217" y="6392883"/>
              <a:ext cx="64294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7190392" y="6070618"/>
              <a:ext cx="46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 flipH="1" flipV="1">
              <a:off x="7299919" y="5716238"/>
              <a:ext cx="7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786710" y="5356238"/>
              <a:ext cx="114300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8"/>
            <p:cNvSpPr>
              <a:spLocks noChangeArrowheads="1"/>
            </p:cNvSpPr>
            <p:nvPr/>
          </p:nvSpPr>
          <p:spPr bwMode="auto">
            <a:xfrm>
              <a:off x="7547582" y="4787231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lang="en-US" sz="2400" i="1" baseline="-30000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 rot="5400000">
              <a:off x="7977172" y="6038280"/>
              <a:ext cx="133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7286644" y="6713560"/>
              <a:ext cx="171451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Прямоугольник 116"/>
            <p:cNvSpPr/>
            <p:nvPr/>
          </p:nvSpPr>
          <p:spPr>
            <a:xfrm>
              <a:off x="8167963" y="5611494"/>
              <a:ext cx="5715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15206" y="6180248"/>
              <a:ext cx="7143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lang="ru-RU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В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715272" y="5499114"/>
              <a:ext cx="6429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</a:t>
              </a:r>
              <a:r>
                <a:rPr lang="ru-RU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В</a:t>
              </a:r>
              <a:r>
                <a:rPr lang="en-US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3286116" y="5857892"/>
              <a:ext cx="1714512" cy="3730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r>
                <a:rPr kumimoji="0" lang="ru-RU" sz="2400" b="0" i="0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Дж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кг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8"/>
            <p:cNvSpPr>
              <a:spLocks/>
            </p:cNvSpPr>
            <p:nvPr/>
          </p:nvSpPr>
          <p:spPr bwMode="auto">
            <a:xfrm>
              <a:off x="5000628" y="557214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7891" name="AutoShape 3"/>
            <p:cNvSpPr>
              <a:spLocks noChangeArrowheads="1"/>
            </p:cNvSpPr>
            <p:nvPr/>
          </p:nvSpPr>
          <p:spPr bwMode="auto">
            <a:xfrm>
              <a:off x="7643834" y="3588654"/>
              <a:ext cx="341312" cy="1269106"/>
            </a:xfrm>
            <a:prstGeom prst="can">
              <a:avLst>
                <a:gd name="adj" fmla="val 32054"/>
              </a:avLst>
            </a:prstGeom>
            <a:noFill/>
            <a:ln w="31750" cap="rnd">
              <a:solidFill>
                <a:srgbClr val="00B0F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7429520" y="4000504"/>
              <a:ext cx="928694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j-lt"/>
                  <a:cs typeface="Times New Roman" pitchFamily="18" charset="0"/>
                </a:rPr>
                <a:t>(MnO</a:t>
              </a:r>
              <a:r>
                <a:rPr kumimoji="0" lang="en-US" sz="1600" i="0" u="none" strike="noStrike" cap="none" normalizeH="0" baseline="-2500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j-lt"/>
                  <a:cs typeface="Times New Roman" pitchFamily="18" charset="0"/>
                </a:rPr>
                <a:t>2</a:t>
              </a:r>
              <a:r>
                <a:rPr lang="en-US" sz="1600" dirty="0" smtClean="0">
                  <a:solidFill>
                    <a:srgbClr val="00B0F0"/>
                  </a:solidFill>
                  <a:latin typeface="+mj-lt"/>
                  <a:cs typeface="Times New Roman" pitchFamily="18" charset="0"/>
                </a:rPr>
                <a:t>)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Text Box 24"/>
            <p:cNvSpPr txBox="1">
              <a:spLocks noChangeArrowheads="1"/>
            </p:cNvSpPr>
            <p:nvPr/>
          </p:nvSpPr>
          <p:spPr bwMode="auto">
            <a:xfrm>
              <a:off x="1785918" y="5740183"/>
              <a:ext cx="1143008" cy="5000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sz="3200" b="0" i="1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ru-RU" sz="3200" b="0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  <p:sp>
          <p:nvSpPr>
            <p:cNvPr id="99" name="Text Box 23"/>
            <p:cNvSpPr txBox="1">
              <a:spLocks noChangeArrowheads="1"/>
            </p:cNvSpPr>
            <p:nvPr/>
          </p:nvSpPr>
          <p:spPr bwMode="auto">
            <a:xfrm>
              <a:off x="2143108" y="5127639"/>
              <a:ext cx="3643338" cy="5159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Zn + H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SO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4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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ZnSO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+ H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sz="2400" dirty="0" smtClean="0">
                  <a:solidFill>
                    <a:srgbClr val="FF00FF"/>
                  </a:solidFill>
                  <a:latin typeface="Calibri" pitchFamily="34" charset="0"/>
                  <a:cs typeface="Arial" pitchFamily="34" charset="0"/>
                  <a:sym typeface="Symbol"/>
                </a:rPr>
                <a:t>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659125" y="5357826"/>
              <a:ext cx="36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6572264" y="2697160"/>
              <a:ext cx="1357321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(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/ 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NH</a:t>
              </a:r>
              <a:r>
                <a:rPr kumimoji="0" lang="en-US" sz="1600" b="0" i="1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4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Cl</a:t>
              </a:r>
              <a:r>
                <a:rPr lang="en-US" sz="1600" i="1" baseline="-25000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4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6770555" y="3301905"/>
              <a:ext cx="436700" cy="2620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6563950" y="3222516"/>
              <a:ext cx="785818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H</a:t>
              </a:r>
              <a:r>
                <a:rPr lang="en-US" sz="1600" i="1" baseline="-25000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2</a:t>
              </a:r>
              <a:r>
                <a:rPr lang="en-US" sz="1600" i="1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SO</a:t>
              </a:r>
              <a:r>
                <a:rPr lang="en-US" sz="1600" i="1" baseline="-25000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4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78" grpId="0" build="p"/>
      <p:bldP spid="33793" grpId="0" animBg="1"/>
      <p:bldP spid="60" grpId="0" build="p"/>
      <p:bldP spid="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357190" y="214290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Электроёмкость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-214346" y="714356"/>
            <a:ext cx="9144064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50" i="1" dirty="0" smtClean="0">
                <a:solidFill>
                  <a:srgbClr val="0000FF"/>
                </a:solidFill>
                <a:latin typeface="Constantia" pitchFamily="18" charset="0"/>
              </a:rPr>
              <a:t>Электроёмкостью конденсатора называется отношение модуля заряда каждой из его обкладок к разности потенциалов между ними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3429024" y="-714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4000528" y="118138"/>
            <a:ext cx="485775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– способность  копить заряд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4857752" y="1785926"/>
          <a:ext cx="1536590" cy="857256"/>
        </p:xfrm>
        <a:graphic>
          <a:graphicData uri="http://schemas.openxmlformats.org/presentationml/2006/ole">
            <p:oleObj spid="_x0000_s101378" name="Формула" r:id="rId5" imgW="927100" imgH="508000" progId="Equation.3">
              <p:embed/>
            </p:oleObj>
          </a:graphicData>
        </a:graphic>
      </p:graphicFrame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4643438" y="1714488"/>
            <a:ext cx="2071702" cy="1143008"/>
          </a:xfrm>
          <a:prstGeom prst="foldedCorner">
            <a:avLst>
              <a:gd name="adj" fmla="val 2008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878638" y="1973263"/>
          <a:ext cx="1358900" cy="755650"/>
        </p:xfrm>
        <a:graphic>
          <a:graphicData uri="http://schemas.openxmlformats.org/presentationml/2006/ole">
            <p:oleObj spid="_x0000_s101379" name="Формула" r:id="rId6" imgW="1117440" imgH="609480" progId="Equation.3">
              <p:embed/>
            </p:oleObj>
          </a:graphicData>
        </a:graphic>
      </p:graphicFrame>
      <p:sp>
        <p:nvSpPr>
          <p:cNvPr id="31" name="Rectangle 4"/>
          <p:cNvSpPr>
            <a:spLocks/>
          </p:cNvSpPr>
          <p:nvPr/>
        </p:nvSpPr>
        <p:spPr bwMode="auto">
          <a:xfrm>
            <a:off x="7143768" y="2643182"/>
            <a:ext cx="200026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Фарада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14388" y="3224213"/>
          <a:ext cx="2243137" cy="719137"/>
        </p:xfrm>
        <a:graphic>
          <a:graphicData uri="http://schemas.openxmlformats.org/presentationml/2006/ole">
            <p:oleObj spid="_x0000_s101380" name="Формула" r:id="rId7" imgW="1612800" imgH="507960" progId="Equation.3">
              <p:embed/>
            </p:oleObj>
          </a:graphicData>
        </a:graphic>
      </p:graphicFrame>
      <p:sp>
        <p:nvSpPr>
          <p:cNvPr id="34" name="Выгнутая влево стрелка 33"/>
          <p:cNvSpPr/>
          <p:nvPr/>
        </p:nvSpPr>
        <p:spPr>
          <a:xfrm rot="14876290">
            <a:off x="3798764" y="2424522"/>
            <a:ext cx="531654" cy="23783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4500562" y="3357562"/>
            <a:ext cx="400052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Нет зависимости от окружающих тел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6" name="Rectangle 8"/>
          <p:cNvSpPr>
            <a:spLocks/>
          </p:cNvSpPr>
          <p:nvPr/>
        </p:nvSpPr>
        <p:spPr bwMode="auto">
          <a:xfrm>
            <a:off x="8286776" y="33575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93725" y="4143380"/>
          <a:ext cx="1169988" cy="766762"/>
        </p:xfrm>
        <a:graphic>
          <a:graphicData uri="http://schemas.openxmlformats.org/presentationml/2006/ole">
            <p:oleObj spid="_x0000_s101381" name="Формула" r:id="rId8" imgW="774360" imgH="507960" progId="Equation.3">
              <p:embed/>
            </p:oleObj>
          </a:graphicData>
        </a:graphic>
      </p:graphicFrame>
      <p:sp>
        <p:nvSpPr>
          <p:cNvPr id="37" name="Rectangle 4"/>
          <p:cNvSpPr>
            <a:spLocks/>
          </p:cNvSpPr>
          <p:nvPr/>
        </p:nvSpPr>
        <p:spPr bwMode="auto">
          <a:xfrm>
            <a:off x="1785918" y="4309689"/>
            <a:ext cx="442915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   заряд на обкладках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q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1943088" y="4524003"/>
            <a:ext cx="914400" cy="1214446"/>
            <a:chOff x="1943088" y="4714884"/>
            <a:chExt cx="914400" cy="1214446"/>
          </a:xfrm>
        </p:grpSpPr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2288688" y="5195889"/>
            <a:ext cx="269289" cy="662003"/>
          </p:xfrm>
          <a:graphic>
            <a:graphicData uri="http://schemas.openxmlformats.org/presentationml/2006/ole">
              <p:oleObj spid="_x0000_s101382" name="Формула" r:id="rId9" imgW="228600" imgH="558720" progId="Equation.3">
                <p:embed/>
              </p:oleObj>
            </a:graphicData>
          </a:graphic>
        </p:graphicFrame>
        <p:sp>
          <p:nvSpPr>
            <p:cNvPr id="38" name="Выноска со стрелкой вправо 37"/>
            <p:cNvSpPr/>
            <p:nvPr/>
          </p:nvSpPr>
          <p:spPr>
            <a:xfrm rot="16200000">
              <a:off x="1793065" y="4864907"/>
              <a:ext cx="1214446" cy="91440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428992" y="4809755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Размеры;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форма;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расстояние между обкладками;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ещё ??</a:t>
            </a:r>
          </a:p>
          <a:p>
            <a:pPr algn="just">
              <a:buFontTx/>
              <a:buChar char="•"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4. диэлектрическая проницаемость </a:t>
            </a:r>
            <a:r>
              <a:rPr lang="ru-RU" sz="2000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000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20688" y="5776913"/>
          <a:ext cx="890587" cy="873125"/>
        </p:xfrm>
        <a:graphic>
          <a:graphicData uri="http://schemas.openxmlformats.org/presentationml/2006/ole">
            <p:oleObj spid="_x0000_s101383" name="Формула" r:id="rId10" imgW="634680" imgH="609480" progId="Equation.3">
              <p:embed/>
            </p:oleObj>
          </a:graphicData>
        </a:graphic>
      </p:graphicFrame>
      <p:sp>
        <p:nvSpPr>
          <p:cNvPr id="44" name="Стрелка вниз 43"/>
          <p:cNvSpPr/>
          <p:nvPr/>
        </p:nvSpPr>
        <p:spPr>
          <a:xfrm rot="5400000" flipH="1">
            <a:off x="2285984" y="5429264"/>
            <a:ext cx="28575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1500166" y="5857892"/>
            <a:ext cx="200026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i="1" dirty="0" smtClean="0">
                <a:solidFill>
                  <a:srgbClr val="0000FF"/>
                </a:solidFill>
                <a:latin typeface="Constantia" pitchFamily="18" charset="0"/>
              </a:rPr>
              <a:t>пусть пока</a:t>
            </a:r>
            <a:endParaRPr lang="ru-RU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3" name="Группа 51"/>
          <p:cNvGrpSpPr/>
          <p:nvPr/>
        </p:nvGrpSpPr>
        <p:grpSpPr>
          <a:xfrm>
            <a:off x="71438" y="1428736"/>
            <a:ext cx="3286116" cy="1785950"/>
            <a:chOff x="71438" y="1428736"/>
            <a:chExt cx="3286116" cy="1785950"/>
          </a:xfrm>
        </p:grpSpPr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4282" y="1428736"/>
              <a:ext cx="971395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42976" y="1428736"/>
              <a:ext cx="186392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9" name="Прямая соединительная линия 48"/>
            <p:cNvCxnSpPr/>
            <p:nvPr/>
          </p:nvCxnSpPr>
          <p:spPr>
            <a:xfrm>
              <a:off x="71438" y="1857364"/>
              <a:ext cx="3286116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8"/>
          <p:cNvSpPr>
            <a:spLocks/>
          </p:cNvSpPr>
          <p:nvPr/>
        </p:nvSpPr>
        <p:spPr bwMode="auto">
          <a:xfrm>
            <a:off x="3071802" y="1714488"/>
            <a:ext cx="142876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i="1" dirty="0" smtClean="0">
                <a:solidFill>
                  <a:srgbClr val="0070C0"/>
                </a:solidFill>
                <a:latin typeface="Constantia" pitchFamily="18" charset="0"/>
              </a:rPr>
              <a:t>V,</a:t>
            </a:r>
            <a:r>
              <a:rPr lang="ru-RU" sz="4400" i="1" dirty="0" smtClean="0">
                <a:solidFill>
                  <a:srgbClr val="0070C0"/>
                </a:solidFill>
                <a:latin typeface="Constantia" pitchFamily="18" charset="0"/>
              </a:rPr>
              <a:t> л?</a:t>
            </a:r>
            <a:endParaRPr lang="ru-RU" sz="44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4" name="Выгнутая влево стрелка 53"/>
          <p:cNvSpPr/>
          <p:nvPr/>
        </p:nvSpPr>
        <p:spPr>
          <a:xfrm rot="6281637" flipV="1">
            <a:off x="6535554" y="834608"/>
            <a:ext cx="380094" cy="15492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357190" y="214290"/>
            <a:ext cx="821533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Как рассчитать электроёмкость конденсатора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8143900" y="35716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2428860" y="1357298"/>
          <a:ext cx="2243137" cy="719137"/>
        </p:xfrm>
        <a:graphic>
          <a:graphicData uri="http://schemas.openxmlformats.org/presentationml/2006/ole">
            <p:oleObj spid="_x0000_s88066" name="Формула" r:id="rId4" imgW="1612800" imgH="507960" progId="Equation.3">
              <p:embed/>
            </p:oleObj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28596" y="642918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Найти напряжённость поля между обкладками              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разность потенциалов между обкладками выразить через </a:t>
            </a:r>
            <a:r>
              <a:rPr lang="en-US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применить определение электроёмкости</a:t>
            </a:r>
            <a:r>
              <a:rPr lang="ru-RU" sz="2000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.</a:t>
            </a:r>
            <a:endParaRPr lang="ru-RU" sz="2000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643702" y="571480"/>
          <a:ext cx="669925" cy="449263"/>
        </p:xfrm>
        <a:graphic>
          <a:graphicData uri="http://schemas.openxmlformats.org/presentationml/2006/ole">
            <p:oleObj spid="_x0000_s88067" name="Формула" r:id="rId5" imgW="482400" imgH="317160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286511" y="1807805"/>
          <a:ext cx="1319201" cy="788653"/>
        </p:xfrm>
        <a:graphic>
          <a:graphicData uri="http://schemas.openxmlformats.org/presentationml/2006/ole">
            <p:oleObj spid="_x0000_s88068" name="Формула" r:id="rId6" imgW="1041120" imgH="609480" progId="Equation.3">
              <p:embed/>
            </p:oleObj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1785918" y="2428846"/>
            <a:ext cx="336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Как считать на практике</a:t>
            </a:r>
          </a:p>
        </p:txBody>
      </p:sp>
      <p:sp>
        <p:nvSpPr>
          <p:cNvPr id="57" name="Rectangle 8"/>
          <p:cNvSpPr>
            <a:spLocks/>
          </p:cNvSpPr>
          <p:nvPr/>
        </p:nvSpPr>
        <p:spPr bwMode="auto">
          <a:xfrm>
            <a:off x="5072066" y="214311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0" name="Rectangle 4"/>
          <p:cNvSpPr>
            <a:spLocks/>
          </p:cNvSpPr>
          <p:nvPr/>
        </p:nvSpPr>
        <p:spPr bwMode="auto">
          <a:xfrm>
            <a:off x="285720" y="2786058"/>
            <a:ext cx="8572560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7.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Получить выражения для электроёмкости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плоского конденсатора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 площадью пластин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расстоянием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между ними. Конденсатор заполнен диэлектриком с диэлектрической проницаемостью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 smtClean="0"/>
              <a:t> </a:t>
            </a:r>
            <a:endParaRPr lang="ru-RU" sz="1600" dirty="0" smtClean="0"/>
          </a:p>
          <a:p>
            <a:pPr marL="0" lvl="1" algn="just" eaLnBrk="0" hangingPunct="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7" y="3643314"/>
            <a:ext cx="2895671" cy="30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Прямоугольник 60"/>
          <p:cNvSpPr/>
          <p:nvPr/>
        </p:nvSpPr>
        <p:spPr>
          <a:xfrm>
            <a:off x="3286116" y="364331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Найти напряжённость поля между обкладками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3313123" y="4216252"/>
          <a:ext cx="2830513" cy="554037"/>
        </p:xfrm>
        <a:graphic>
          <a:graphicData uri="http://schemas.openxmlformats.org/presentationml/2006/ole">
            <p:oleObj spid="_x0000_s88069" name="Формула" r:id="rId8" imgW="1955520" imgH="380880" progId="Equation.3">
              <p:embed/>
            </p:oleObj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6284177" y="4079456"/>
          <a:ext cx="2701047" cy="756294"/>
        </p:xfrm>
        <a:graphic>
          <a:graphicData uri="http://schemas.openxmlformats.org/presentationml/2006/ole">
            <p:oleObj spid="_x0000_s88070" name="Формула" r:id="rId9" imgW="1688367" imgH="495085" progId="Equation.3">
              <p:embed/>
            </p:oleObj>
          </a:graphicData>
        </a:graphic>
      </p:graphicFrame>
      <p:sp>
        <p:nvSpPr>
          <p:cNvPr id="65" name="Овал 64"/>
          <p:cNvSpPr/>
          <p:nvPr/>
        </p:nvSpPr>
        <p:spPr>
          <a:xfrm>
            <a:off x="8001024" y="4071942"/>
            <a:ext cx="1000132" cy="77152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4143372" y="5148281"/>
          <a:ext cx="1173163" cy="923925"/>
        </p:xfrm>
        <a:graphic>
          <a:graphicData uri="http://schemas.openxmlformats.org/presentationml/2006/ole">
            <p:oleObj spid="_x0000_s88071" name="Формула" r:id="rId10" imgW="749160" imgH="609480" progId="Equation.3">
              <p:embed/>
            </p:oleObj>
          </a:graphicData>
        </a:graphic>
      </p:graphicFrame>
      <p:sp>
        <p:nvSpPr>
          <p:cNvPr id="69" name="Стрелка вправо 68"/>
          <p:cNvSpPr/>
          <p:nvPr/>
        </p:nvSpPr>
        <p:spPr>
          <a:xfrm rot="9204487">
            <a:off x="5946745" y="5019492"/>
            <a:ext cx="1171031" cy="293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 flipV="1">
            <a:off x="3571868" y="5143512"/>
            <a:ext cx="2714644" cy="1071570"/>
          </a:xfrm>
          <a:prstGeom prst="cloudCallout">
            <a:avLst>
              <a:gd name="adj1" fmla="val 69007"/>
              <a:gd name="adj2" fmla="val 77556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subSp spid="_x0000_s8806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4">
                                            <p:subSp spid="_x0000_s8806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subSp spid="_x0000_s8806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subSp spid="_x0000_s8806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357190" y="214290"/>
            <a:ext cx="607219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Вернём вторую пластину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на место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en-US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223145" y="5143512"/>
            <a:ext cx="1428760" cy="100013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6357950" y="2000240"/>
          <a:ext cx="993775" cy="923925"/>
        </p:xfrm>
        <a:graphic>
          <a:graphicData uri="http://schemas.openxmlformats.org/presentationml/2006/ole">
            <p:oleObj spid="_x0000_s89090" name="Формула" r:id="rId4" imgW="634680" imgH="609480" progId="Equation.3">
              <p:embed/>
            </p:oleObj>
          </a:graphicData>
        </a:graphic>
      </p:graphicFrame>
      <p:sp>
        <p:nvSpPr>
          <p:cNvPr id="69" name="Стрелка вправо 68"/>
          <p:cNvSpPr/>
          <p:nvPr/>
        </p:nvSpPr>
        <p:spPr>
          <a:xfrm>
            <a:off x="4857752" y="2285992"/>
            <a:ext cx="885279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826" name="Picture 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88300"/>
            <a:ext cx="2357453" cy="21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Rectangle 4"/>
          <p:cNvSpPr>
            <a:spLocks/>
          </p:cNvSpPr>
          <p:nvPr/>
        </p:nvSpPr>
        <p:spPr bwMode="auto">
          <a:xfrm>
            <a:off x="5072066" y="950680"/>
            <a:ext cx="385765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Суперпозиция полей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6827" name="Object 203"/>
          <p:cNvGraphicFramePr>
            <a:graphicFrameLocks noChangeAspect="1"/>
          </p:cNvGraphicFramePr>
          <p:nvPr/>
        </p:nvGraphicFramePr>
        <p:xfrm>
          <a:off x="500034" y="984252"/>
          <a:ext cx="4662488" cy="1189038"/>
        </p:xfrm>
        <a:graphic>
          <a:graphicData uri="http://schemas.openxmlformats.org/presentationml/2006/ole">
            <p:oleObj spid="_x0000_s89091" name="Формула" r:id="rId6" imgW="3733560" imgH="977760" progId="Equation.3">
              <p:embed/>
            </p:oleObj>
          </a:graphicData>
        </a:graphic>
      </p:graphicFrame>
      <p:sp>
        <p:nvSpPr>
          <p:cNvPr id="246" name="Левая фигурная скобка 245"/>
          <p:cNvSpPr/>
          <p:nvPr/>
        </p:nvSpPr>
        <p:spPr>
          <a:xfrm>
            <a:off x="247234" y="961622"/>
            <a:ext cx="214314" cy="1000132"/>
          </a:xfrm>
          <a:prstGeom prst="leftBrace">
            <a:avLst>
              <a:gd name="adj1" fmla="val 35240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8" name="Rectangle 4"/>
          <p:cNvSpPr>
            <a:spLocks/>
          </p:cNvSpPr>
          <p:nvPr/>
        </p:nvSpPr>
        <p:spPr bwMode="auto">
          <a:xfrm>
            <a:off x="5357818" y="1285860"/>
            <a:ext cx="3429024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поле внутри </a:t>
            </a:r>
          </a:p>
          <a:p>
            <a:pPr algn="ctr" eaLnBrk="0" hangingPunct="0">
              <a:defRPr/>
            </a:pP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пустого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конденсатора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26829" name="Picture 2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928934"/>
            <a:ext cx="1938314" cy="25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830" name="Object 206"/>
          <p:cNvGraphicFramePr>
            <a:graphicFrameLocks noChangeAspect="1"/>
          </p:cNvGraphicFramePr>
          <p:nvPr/>
        </p:nvGraphicFramePr>
        <p:xfrm>
          <a:off x="4857752" y="3232154"/>
          <a:ext cx="4008467" cy="681986"/>
        </p:xfrm>
        <a:graphic>
          <a:graphicData uri="http://schemas.openxmlformats.org/presentationml/2006/ole">
            <p:oleObj spid="_x0000_s89092" name="Формула" r:id="rId8" imgW="3543120" imgH="609480" progId="Equation.3">
              <p:embed/>
            </p:oleObj>
          </a:graphicData>
        </a:graphic>
      </p:graphicFrame>
      <p:graphicFrame>
        <p:nvGraphicFramePr>
          <p:cNvPr id="26832" name="Object 208"/>
          <p:cNvGraphicFramePr>
            <a:graphicFrameLocks noChangeAspect="1"/>
          </p:cNvGraphicFramePr>
          <p:nvPr/>
        </p:nvGraphicFramePr>
        <p:xfrm>
          <a:off x="4937129" y="4214818"/>
          <a:ext cx="3391204" cy="642942"/>
        </p:xfrm>
        <a:graphic>
          <a:graphicData uri="http://schemas.openxmlformats.org/presentationml/2006/ole">
            <p:oleObj spid="_x0000_s89093" name="Формула" r:id="rId9" imgW="2590800" imgH="508000" progId="Equation.3">
              <p:embed/>
            </p:oleObj>
          </a:graphicData>
        </a:graphic>
      </p:graphicFrame>
      <p:cxnSp>
        <p:nvCxnSpPr>
          <p:cNvPr id="255" name="Прямая соединительная линия 254"/>
          <p:cNvCxnSpPr/>
          <p:nvPr/>
        </p:nvCxnSpPr>
        <p:spPr>
          <a:xfrm rot="16200000" flipH="1">
            <a:off x="8008963" y="4214818"/>
            <a:ext cx="285752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rot="16200000" flipH="1">
            <a:off x="7635297" y="4572008"/>
            <a:ext cx="285752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34" name="Object 210"/>
          <p:cNvGraphicFramePr>
            <a:graphicFrameLocks noChangeAspect="1"/>
          </p:cNvGraphicFramePr>
          <p:nvPr/>
        </p:nvGraphicFramePr>
        <p:xfrm>
          <a:off x="5008567" y="5286388"/>
          <a:ext cx="3541501" cy="714380"/>
        </p:xfrm>
        <a:graphic>
          <a:graphicData uri="http://schemas.openxmlformats.org/presentationml/2006/ole">
            <p:oleObj spid="_x0000_s89094" name="Формула" r:id="rId10" imgW="2286000" imgH="469900" progId="Equation.3">
              <p:embed/>
            </p:oleObj>
          </a:graphicData>
        </a:graphic>
      </p:graphicFrame>
      <p:sp>
        <p:nvSpPr>
          <p:cNvPr id="259" name="Rectangle 4"/>
          <p:cNvSpPr>
            <a:spLocks/>
          </p:cNvSpPr>
          <p:nvPr/>
        </p:nvSpPr>
        <p:spPr bwMode="auto">
          <a:xfrm>
            <a:off x="1714480" y="5572140"/>
            <a:ext cx="342902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И вот результат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60" name="Выгнутая влево стрелка 259"/>
          <p:cNvSpPr/>
          <p:nvPr/>
        </p:nvSpPr>
        <p:spPr>
          <a:xfrm rot="16200000">
            <a:off x="5877811" y="4909272"/>
            <a:ext cx="531654" cy="30003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485457" y="3364118"/>
            <a:ext cx="145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85720" y="285728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 заряженного  конденсатора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sym typeface="Symbol"/>
              </a:rPr>
              <a:t>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Энергия  электрического  поля 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715140" y="78579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latin typeface="Constantia" pitchFamily="18" charset="0"/>
              </a:rPr>
              <a:t>??</a:t>
            </a:r>
            <a:endParaRPr lang="ru-RU" sz="4400" b="1" i="1" dirty="0">
              <a:latin typeface="Constantia" pitchFamily="18" charset="0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0109816" flipV="1">
            <a:off x="8294062" y="646523"/>
            <a:ext cx="499604" cy="2014342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26"/>
            <a:ext cx="564077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42976" y="285728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Энергия  заряженного  конденсатора. </a:t>
            </a:r>
          </a:p>
          <a:p>
            <a:pPr algn="ctr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 электрического  поля 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3000364" y="4000504"/>
            <a:ext cx="107157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5400000" flipH="1">
            <a:off x="4875611" y="2696760"/>
            <a:ext cx="535785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715140" y="78579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214282" y="4572008"/>
            <a:ext cx="785818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en-US" sz="2400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копить заряд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/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сгущать поле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 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копить энергию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143108" y="1643050"/>
          <a:ext cx="6489700" cy="908050"/>
        </p:xfrm>
        <a:graphic>
          <a:graphicData uri="http://schemas.openxmlformats.org/presentationml/2006/ole">
            <p:oleObj spid="_x0000_s90114" name="Формула" r:id="rId4" imgW="4279680" imgH="596880" progId="Equation.3">
              <p:embed/>
            </p:oleObj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142984"/>
            <a:ext cx="1857388" cy="28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572396" y="285728"/>
          <a:ext cx="788998" cy="1029042"/>
        </p:xfrm>
        <a:graphic>
          <a:graphicData uri="http://schemas.openxmlformats.org/presentationml/2006/ole">
            <p:oleObj spid="_x0000_s90115" name="Формула" r:id="rId6" imgW="419040" imgH="545760" progId="Equation.3">
              <p:embed/>
            </p:oleObj>
          </a:graphicData>
        </a:graphic>
      </p:graphicFrame>
      <p:sp>
        <p:nvSpPr>
          <p:cNvPr id="28" name="Выгнутая влево стрелка 27"/>
          <p:cNvSpPr/>
          <p:nvPr/>
        </p:nvSpPr>
        <p:spPr>
          <a:xfrm rot="10109816" flipV="1">
            <a:off x="8626686" y="634607"/>
            <a:ext cx="380094" cy="20143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6276975" y="2770188"/>
          <a:ext cx="1929557" cy="944564"/>
        </p:xfrm>
        <a:graphic>
          <a:graphicData uri="http://schemas.openxmlformats.org/presentationml/2006/ole">
            <p:oleObj spid="_x0000_s90116" name="Формула" r:id="rId7" imgW="952200" imgH="457200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796495" y="2739434"/>
          <a:ext cx="1107752" cy="860431"/>
        </p:xfrm>
        <a:graphic>
          <a:graphicData uri="http://schemas.openxmlformats.org/presentationml/2006/ole">
            <p:oleObj spid="_x0000_s90117" name="Формула" r:id="rId8" imgW="482400" imgH="368280" progId="Equation.3">
              <p:embed/>
            </p:oleObj>
          </a:graphicData>
        </a:graphic>
      </p:graphicFrame>
      <p:sp>
        <p:nvSpPr>
          <p:cNvPr id="31" name="AutoShape 12"/>
          <p:cNvSpPr>
            <a:spLocks noChangeArrowheads="1"/>
          </p:cNvSpPr>
          <p:nvPr/>
        </p:nvSpPr>
        <p:spPr bwMode="auto">
          <a:xfrm flipV="1">
            <a:off x="2143108" y="2500306"/>
            <a:ext cx="2428892" cy="1357322"/>
          </a:xfrm>
          <a:prstGeom prst="cloudCallout">
            <a:avLst>
              <a:gd name="adj1" fmla="val 165668"/>
              <a:gd name="adj2" fmla="val 4478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4143372" y="3822283"/>
          <a:ext cx="1116020" cy="739737"/>
        </p:xfrm>
        <a:graphic>
          <a:graphicData uri="http://schemas.openxmlformats.org/presentationml/2006/ole">
            <p:oleObj spid="_x0000_s90118" name="Формула" r:id="rId9" imgW="545760" imgH="355320" progId="Equation.3">
              <p:embed/>
            </p:oleObj>
          </a:graphicData>
        </a:graphic>
      </p:graphicFrame>
      <p:sp>
        <p:nvSpPr>
          <p:cNvPr id="33" name="Rectangle 8"/>
          <p:cNvSpPr>
            <a:spLocks/>
          </p:cNvSpPr>
          <p:nvPr/>
        </p:nvSpPr>
        <p:spPr bwMode="auto">
          <a:xfrm>
            <a:off x="7937950" y="432746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506083" y="5357826"/>
          <a:ext cx="6182486" cy="857255"/>
        </p:xfrm>
        <a:graphic>
          <a:graphicData uri="http://schemas.openxmlformats.org/presentationml/2006/ole">
            <p:oleObj spid="_x0000_s90119" name="Формула" r:id="rId10" imgW="2577960" imgH="368280" progId="Equation.3">
              <p:embed/>
            </p:oleObj>
          </a:graphicData>
        </a:graphic>
      </p:graphicFrame>
      <p:sp>
        <p:nvSpPr>
          <p:cNvPr id="35" name="Овал 34"/>
          <p:cNvSpPr/>
          <p:nvPr/>
        </p:nvSpPr>
        <p:spPr>
          <a:xfrm>
            <a:off x="1167039" y="1428736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5720" y="285728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 заряженного  конденсатора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sym typeface="Symbol"/>
              </a:rPr>
              <a:t>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Энергия  электрического  поля 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2071670" y="2143116"/>
            <a:ext cx="65722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плотность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энергии электрического поля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8143900" y="114298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10109816" flipV="1">
            <a:off x="8626686" y="634607"/>
            <a:ext cx="380094" cy="20143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flipV="1">
            <a:off x="5072066" y="2428868"/>
            <a:ext cx="2428892" cy="1428760"/>
          </a:xfrm>
          <a:prstGeom prst="cloudCallout">
            <a:avLst>
              <a:gd name="adj1" fmla="val 77147"/>
              <a:gd name="adj2" fmla="val 7764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8"/>
          <p:cNvSpPr>
            <a:spLocks/>
          </p:cNvSpPr>
          <p:nvPr/>
        </p:nvSpPr>
        <p:spPr bwMode="auto">
          <a:xfrm>
            <a:off x="7858148" y="271462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2547791" y="1142984"/>
          <a:ext cx="5509380" cy="765191"/>
        </p:xfrm>
        <a:graphic>
          <a:graphicData uri="http://schemas.openxmlformats.org/presentationml/2006/ole">
            <p:oleObj spid="_x0000_s91138" name="Формула" r:id="rId4" imgW="2577960" imgH="36828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652697" y="2643182"/>
          <a:ext cx="4540012" cy="1071570"/>
        </p:xfrm>
        <a:graphic>
          <a:graphicData uri="http://schemas.openxmlformats.org/presentationml/2006/ole">
            <p:oleObj spid="_x0000_s91139" name="Формула" r:id="rId5" imgW="1498320" imgH="368280" progId="Equation.3">
              <p:embed/>
            </p:oleObj>
          </a:graphicData>
        </a:graphic>
      </p:graphicFrame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786190"/>
            <a:ext cx="2697178" cy="28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2428860" y="2643182"/>
            <a:ext cx="2071702" cy="1143008"/>
          </a:xfrm>
          <a:prstGeom prst="foldedCorner">
            <a:avLst>
              <a:gd name="adj" fmla="val 2262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979416" y="1952765"/>
            <a:ext cx="720000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5572132" y="4143380"/>
          <a:ext cx="2135678" cy="735023"/>
        </p:xfrm>
        <a:graphic>
          <a:graphicData uri="http://schemas.openxmlformats.org/presentationml/2006/ole">
            <p:oleObj spid="_x0000_s91140" name="Формула" r:id="rId7" imgW="1028520" imgH="355320" progId="Equation.3">
              <p:embed/>
            </p:oleObj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5130518" y="5358578"/>
          <a:ext cx="2398075" cy="881050"/>
        </p:xfrm>
        <a:graphic>
          <a:graphicData uri="http://schemas.openxmlformats.org/presentationml/2006/ole">
            <p:oleObj spid="_x0000_s91141" name="Формула" r:id="rId8" imgW="1104840" imgH="406080" progId="Equation.3">
              <p:embed/>
            </p:oleObj>
          </a:graphicData>
        </a:graphic>
      </p:graphicFrame>
      <p:sp>
        <p:nvSpPr>
          <p:cNvPr id="45" name="Выгнутая влево стрелка 44"/>
          <p:cNvSpPr/>
          <p:nvPr/>
        </p:nvSpPr>
        <p:spPr>
          <a:xfrm rot="6134618" flipV="1">
            <a:off x="4250929" y="3342955"/>
            <a:ext cx="380094" cy="286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785794"/>
            <a:ext cx="1867966" cy="27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85984" y="428604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конденсаторов 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9" y="1071546"/>
            <a:ext cx="8977312" cy="49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Энергия заряженного конденсатора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28802"/>
            <a:ext cx="5679826" cy="40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5720" y="928670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 заряженного  конденсатора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sym typeface="Symbol"/>
              </a:rPr>
              <a:t>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Энергия  электрического  поля 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928926" y="285728"/>
            <a:ext cx="2857520" cy="64294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Антракт</a:t>
            </a:r>
            <a:endParaRPr lang="ru-RU" sz="48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9536</TotalTime>
  <Words>644</Words>
  <Application>Microsoft Office PowerPoint</Application>
  <PresentationFormat>Экран (4:3)</PresentationFormat>
  <Paragraphs>137</Paragraphs>
  <Slides>17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Антракт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778</cp:revision>
  <dcterms:created xsi:type="dcterms:W3CDTF">2010-10-03T06:36:32Z</dcterms:created>
  <dcterms:modified xsi:type="dcterms:W3CDTF">2023-04-19T16:49:06Z</dcterms:modified>
</cp:coreProperties>
</file>