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1"/>
  </p:notesMasterIdLst>
  <p:sldIdLst>
    <p:sldId id="331" r:id="rId2"/>
    <p:sldId id="482" r:id="rId3"/>
    <p:sldId id="497" r:id="rId4"/>
    <p:sldId id="483" r:id="rId5"/>
    <p:sldId id="514" r:id="rId6"/>
    <p:sldId id="498" r:id="rId7"/>
    <p:sldId id="484" r:id="rId8"/>
    <p:sldId id="485" r:id="rId9"/>
    <p:sldId id="486" r:id="rId10"/>
    <p:sldId id="505" r:id="rId11"/>
    <p:sldId id="506" r:id="rId12"/>
    <p:sldId id="507" r:id="rId13"/>
    <p:sldId id="508" r:id="rId14"/>
    <p:sldId id="509" r:id="rId15"/>
    <p:sldId id="510" r:id="rId16"/>
    <p:sldId id="511" r:id="rId17"/>
    <p:sldId id="512" r:id="rId18"/>
    <p:sldId id="513" r:id="rId19"/>
    <p:sldId id="50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613" autoAdjust="0"/>
    <p:restoredTop sz="97552" autoAdjust="0"/>
  </p:normalViewPr>
  <p:slideViewPr>
    <p:cSldViewPr>
      <p:cViewPr>
        <p:scale>
          <a:sx n="120" d="100"/>
          <a:sy n="120" d="100"/>
        </p:scale>
        <p:origin x="-169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18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E26FEA4-2503-4050-902E-69E7AE6DD45C}" type="datetimeFigureOut">
              <a:rPr lang="ru-RU"/>
              <a:pPr>
                <a:defRPr/>
              </a:pPr>
              <a:t>04.05.2023</a:t>
            </a:fld>
            <a:endParaRPr lang="ru-RU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307B6A8-9B8E-460D-B0BC-81774C4F21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224E-FB0E-49A3-85B3-06D86E2D54AF}" type="datetime1">
              <a:rPr lang="ru-RU"/>
              <a:pPr>
                <a:defRPr/>
              </a:pPr>
              <a:t>04.05.2023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08E1-1E5C-48ED-A431-F87D37C222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899A-BC0F-4DD0-B5CF-F388D96E9A74}" type="datetime1">
              <a:rPr lang="ru-RU"/>
              <a:pPr>
                <a:defRPr/>
              </a:pPr>
              <a:t>04.05.2023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89EA0-DD69-4307-A6EC-B568A012EE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BBC3-91C2-4FB7-ACC2-852BFDEF4707}" type="datetime1">
              <a:rPr lang="ru-RU"/>
              <a:pPr>
                <a:defRPr/>
              </a:pPr>
              <a:t>04.05.2023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EA616-BAB9-4121-8546-440DD4B59C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83EDC-8FE1-42B8-90F9-FA88EE4ACEE9}" type="datetime1">
              <a:rPr lang="ru-RU"/>
              <a:pPr>
                <a:defRPr/>
              </a:pPr>
              <a:t>04.05.2023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6B34-E095-4AF1-B8C6-262451E5BA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2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62388"/>
            <a:ext cx="4038600" cy="2263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C5848-D703-413D-B2F1-E33BF9063A34}" type="datetime1">
              <a:rPr lang="ru-RU"/>
              <a:pPr>
                <a:defRPr/>
              </a:pPr>
              <a:t>04.05.2023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E146E-E9C6-468D-9A17-7F4FCFE8E2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BDE65-FF08-4A95-BB07-F4053E086699}" type="datetime1">
              <a:rPr lang="ru-RU"/>
              <a:pPr>
                <a:defRPr/>
              </a:pPr>
              <a:t>04.05.2023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FD467-471B-44FE-9A3F-08B6DF8C21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BD7D-5930-4405-A0CE-D5155F17663F}" type="datetime1">
              <a:rPr lang="ru-RU"/>
              <a:pPr>
                <a:defRPr/>
              </a:pPr>
              <a:t>04.05.2023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A365-E216-421A-8562-F6A7FA8D06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FE7B-86BA-4D80-9DCD-38292325E54D}" type="datetime1">
              <a:rPr lang="ru-RU"/>
              <a:pPr>
                <a:defRPr/>
              </a:pPr>
              <a:t>04.05.2023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CC28-3EBF-4A91-86ED-B4EABAF6E1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751B5-35BB-416A-A922-517A2913E1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62C3-A75C-496C-847A-76D6A5F722B3}" type="datetime1">
              <a:rPr lang="ru-RU"/>
              <a:pPr>
                <a:defRPr/>
              </a:pPr>
              <a:t>04.05.2023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2B9E7-8F96-49C9-A1D6-203677A044DA}" type="datetime1">
              <a:rPr lang="ru-RU"/>
              <a:pPr>
                <a:defRPr/>
              </a:pPr>
              <a:t>04.05.2023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97E76-5F9E-4528-B313-5AAD40FD86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03D81-2267-4BAB-9F05-DF0EFF49EC15}" type="datetime1">
              <a:rPr lang="ru-RU"/>
              <a:pPr>
                <a:defRPr/>
              </a:pPr>
              <a:t>04.05.2023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78A13-1D13-4771-95DE-4412F3D2B3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4CB5-4B9C-4A9C-9BB7-8B03693F536D}" type="datetime1">
              <a:rPr lang="ru-RU"/>
              <a:pPr>
                <a:defRPr/>
              </a:pPr>
              <a:t>04.05.2023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5ABC-4312-4ADE-ACD7-729EC73912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BAF94-9B64-4F29-A416-ADE3C5327FA5}" type="datetime1">
              <a:rPr lang="ru-RU"/>
              <a:pPr>
                <a:defRPr/>
              </a:pPr>
              <a:t>04.05.2023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1ED1-3B4A-4784-8C54-D5529B94FB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43B45B3-3356-48B7-BE37-B4509AE8C0A1}" type="datetime1">
              <a:rPr lang="ru-RU"/>
              <a:pPr>
                <a:defRPr/>
              </a:pPr>
              <a:t>04.05.2023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9901FF2-FA3F-4924-8F39-A51002F42A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707" r:id="rId3"/>
    <p:sldLayoutId id="2147483697" r:id="rId4"/>
    <p:sldLayoutId id="2147483708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6.png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F:\&#1044;&#1048;&#1057;&#1058;&#1040;&#1053;&#1053;&#1062;&#1048;&#1054;&#1053;&#1053;&#1054;&#1045;%20&#1054;&#1041;&#1059;&#1063;&#1045;&#1053;&#1048;&#1045;%202020\&#1042;&#1045;&#1057;&#1053;&#1040;%202022\&#1051;&#1045;&#1050;&#1062;&#1048;&#1048;%20&#1080;%20&#1089;&#1077;&#1084;&#1080;&#1085;&#1072;&#1088;&#1099;%202022\&#1042;&#1080;&#1076;&#1077;&#1086;%20&#1080;%20&#1092;&#1086;&#1090;&#1086;%20&#1076;&#1083;&#1103;%20&#1083;&#1077;&#1082;&#1094;&#1080;&#1081;\&#1051;&#1077;&#1082;&#1094;&#1080;&#1103;%2012\&#1054;&#1087;&#1099;&#1090;&#1099;%20&#1060;&#1072;&#1088;&#1072;&#1076;&#1077;&#1103;_2&#1072;.mp4" TargetMode="External"/><Relationship Id="rId1" Type="http://schemas.openxmlformats.org/officeDocument/2006/relationships/video" Target="file:///F:\&#1044;&#1048;&#1057;&#1058;&#1040;&#1053;&#1053;&#1062;&#1048;&#1054;&#1053;&#1053;&#1054;&#1045;%20&#1054;&#1041;&#1059;&#1063;&#1045;&#1053;&#1048;&#1045;%202020\&#1042;&#1045;&#1057;&#1053;&#1040;%202022\&#1051;&#1045;&#1050;&#1062;&#1048;&#1048;%20&#1080;%20&#1089;&#1077;&#1084;&#1080;&#1085;&#1072;&#1088;&#1099;%202022\&#1042;&#1080;&#1076;&#1077;&#1086;%20&#1080;%20&#1092;&#1086;&#1090;&#1086;%20&#1076;&#1083;&#1103;%20&#1083;&#1077;&#1082;&#1094;&#1080;&#1081;\&#1051;&#1077;&#1082;&#1094;&#1080;&#1103;%2012\&#1054;&#1087;&#1099;&#1090;&#1099;%20&#1060;&#1072;&#1088;&#1072;&#1076;&#1077;&#1103;_1&#1072;.mp4" TargetMode="External"/><Relationship Id="rId6" Type="http://schemas.openxmlformats.org/officeDocument/2006/relationships/image" Target="../media/image47.png"/><Relationship Id="rId5" Type="http://schemas.openxmlformats.org/officeDocument/2006/relationships/image" Target="../media/image24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F:\&#1044;&#1048;&#1057;&#1058;&#1040;&#1053;&#1053;&#1062;&#1048;&#1054;&#1053;&#1053;&#1054;&#1045;%20&#1054;&#1041;&#1059;&#1063;&#1045;&#1053;&#1048;&#1045;%202020\&#1042;&#1045;&#1057;&#1053;&#1040;%202022\&#1051;&#1045;&#1050;&#1062;&#1048;&#1048;%20&#1080;%20&#1089;&#1077;&#1084;&#1080;&#1085;&#1072;&#1088;&#1099;%202022\&#1042;&#1080;&#1076;&#1077;&#1086;%20&#1080;%20&#1092;&#1086;&#1090;&#1086;%20&#1076;&#1083;&#1103;%20&#1083;&#1077;&#1082;&#1094;&#1080;&#1081;\&#1051;&#1077;&#1082;&#1094;&#1080;&#1103;%2012\&#1055;&#1088;&#1072;&#1074;&#1080;&#1083;&#1086;%20&#1051;&#1077;&#1085;&#1094;&#1072;_2.mp4" TargetMode="External"/><Relationship Id="rId1" Type="http://schemas.openxmlformats.org/officeDocument/2006/relationships/video" Target="file:///F:\&#1044;&#1048;&#1057;&#1058;&#1040;&#1053;&#1053;&#1062;&#1048;&#1054;&#1053;&#1053;&#1054;&#1045;%20&#1054;&#1041;&#1059;&#1063;&#1045;&#1053;&#1048;&#1045;%202020\&#1042;&#1045;&#1057;&#1053;&#1040;%202022\&#1051;&#1045;&#1050;&#1062;&#1048;&#1048;%20&#1080;%20&#1089;&#1077;&#1084;&#1080;&#1085;&#1072;&#1088;&#1099;%202022\&#1042;&#1080;&#1076;&#1077;&#1086;%20&#1080;%20&#1092;&#1086;&#1090;&#1086;%20&#1076;&#1083;&#1103;%20&#1083;&#1077;&#1082;&#1094;&#1080;&#1081;\&#1051;&#1077;&#1082;&#1094;&#1080;&#1103;%2012\&#1055;&#1088;&#1072;&#1074;&#1080;&#1083;&#1086;%20&#1051;&#1077;&#1085;&#1094;&#1072;_1.mp4" TargetMode="External"/><Relationship Id="rId6" Type="http://schemas.openxmlformats.org/officeDocument/2006/relationships/image" Target="../media/image48.png"/><Relationship Id="rId5" Type="http://schemas.openxmlformats.org/officeDocument/2006/relationships/image" Target="../media/image24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2.jpe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video" Target="file:///F:\&#1044;&#1048;&#1057;&#1058;&#1040;&#1053;&#1053;&#1062;&#1048;&#1054;&#1053;&#1053;&#1054;&#1045;%20&#1054;&#1041;&#1059;&#1063;&#1045;&#1053;&#1048;&#1045;%202020\&#1042;&#1045;&#1057;&#1053;&#1040;%202022\&#1051;&#1045;&#1050;&#1062;&#1048;&#1048;%20&#1080;%20&#1089;&#1077;&#1084;&#1080;&#1085;&#1072;&#1088;&#1099;%202022\&#1042;&#1080;&#1076;&#1077;&#1086;%20&#1080;%20&#1092;&#1086;&#1090;&#1086;%20&#1076;&#1083;&#1103;%20&#1083;&#1077;&#1082;&#1094;&#1080;&#1081;\&#1051;&#1077;&#1082;&#1094;&#1080;&#1103;%2013\Short\&#1056;&#1072;&#1079;&#1084;&#1099;&#1082;&#1072;&#1085;&#1080;&#1077;.mp4" TargetMode="External"/><Relationship Id="rId7" Type="http://schemas.openxmlformats.org/officeDocument/2006/relationships/image" Target="../media/image62.png"/><Relationship Id="rId2" Type="http://schemas.openxmlformats.org/officeDocument/2006/relationships/video" Target="file:///F:\&#1044;&#1048;&#1057;&#1058;&#1040;&#1053;&#1053;&#1062;&#1048;&#1054;&#1053;&#1053;&#1054;&#1045;%20&#1054;&#1041;&#1059;&#1063;&#1045;&#1053;&#1048;&#1045;%202020\&#1042;&#1045;&#1057;&#1053;&#1040;%202022\&#1051;&#1045;&#1050;&#1062;&#1048;&#1048;%20&#1080;%20&#1089;&#1077;&#1084;&#1080;&#1085;&#1072;&#1088;&#1099;%202022\&#1042;&#1080;&#1076;&#1077;&#1086;%20&#1080;%20&#1092;&#1086;&#1090;&#1086;%20&#1076;&#1083;&#1103;%20&#1083;&#1077;&#1082;&#1094;&#1080;&#1081;\&#1051;&#1077;&#1082;&#1094;&#1080;&#1103;%2013\Short\&#1047;&#1072;&#1084;&#1099;&#1082;&#1072;&#1085;&#1080;&#1077;.mp4" TargetMode="Externa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4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2.png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44;&#1048;&#1057;&#1058;&#1040;&#1053;&#1053;&#1062;&#1048;&#1054;&#1053;&#1053;&#1054;&#1045;%20&#1054;&#1041;&#1059;&#1063;&#1045;&#1053;&#1048;&#1045;%202020\&#1042;&#1045;&#1057;&#1053;&#1040;%202022\&#1051;&#1045;&#1050;&#1062;&#1048;&#1048;%20&#1080;%20&#1089;&#1077;&#1084;&#1080;&#1085;&#1072;&#1088;&#1099;%202022\&#1042;&#1080;&#1076;&#1077;&#1086;%20&#1080;%20&#1092;&#1086;&#1090;&#1086;%20&#1076;&#1083;&#1103;%20&#1083;&#1077;&#1082;&#1094;&#1080;&#1081;\&#1051;&#1077;&#1082;&#1094;&#1080;&#1103;%2012\&#1057;&#1080;&#1083;&#1072;%20&#1051;&#1086;&#1088;&#1077;&#1085;&#1094;&#1072;_&#1054;&#1089;&#1094;&#1080;&#1083;&#1083;&#1086;&#1075;&#1088;&#1072;&#1092;.mp4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1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43.png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graphicFrame>
        <p:nvGraphicFramePr>
          <p:cNvPr id="2049" name="Object 2"/>
          <p:cNvGraphicFramePr>
            <a:graphicFrameLocks noChangeAspect="1"/>
          </p:cNvGraphicFramePr>
          <p:nvPr/>
        </p:nvGraphicFramePr>
        <p:xfrm>
          <a:off x="0" y="21920"/>
          <a:ext cx="9126387" cy="6836080"/>
        </p:xfrm>
        <a:graphic>
          <a:graphicData uri="http://schemas.openxmlformats.org/presentationml/2006/ole">
            <p:oleObj spid="_x0000_s2049" name="Точечный рисунок" r:id="rId4" imgW="5695238" imgH="4266667" progId="PBrush">
              <p:embed/>
            </p:oleObj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214414" y="-5672"/>
            <a:ext cx="678661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Лекция 1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2</a:t>
            </a:r>
            <a:endParaRPr lang="ru-RU" sz="3200" dirty="0" smtClean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lvl="0" algn="ctr"/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Теорема о циркуляции.</a:t>
            </a:r>
          </a:p>
          <a:p>
            <a:pPr lvl="0" algn="ctr"/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Электромагнитная индукция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21431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21431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21431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31933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193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8" name="Rectangle 13"/>
          <p:cNvSpPr>
            <a:spLocks noChangeArrowheads="1"/>
          </p:cNvSpPr>
          <p:nvPr/>
        </p:nvSpPr>
        <p:spPr bwMode="auto">
          <a:xfrm>
            <a:off x="214282" y="1109947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16.1. Открытие  </a:t>
            </a: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Фарадеем   явления   электромагнитной </a:t>
            </a: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индукции </a:t>
            </a: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(«</a:t>
            </a: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опыты Фарадея»)</a:t>
            </a:r>
            <a:endParaRPr lang="ru-RU" sz="2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9" name="Заголовок 2"/>
          <p:cNvSpPr txBox="1">
            <a:spLocks/>
          </p:cNvSpPr>
          <p:nvPr/>
        </p:nvSpPr>
        <p:spPr>
          <a:xfrm>
            <a:off x="928662" y="357166"/>
            <a:ext cx="664373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0" hangingPunct="0">
              <a:defRPr/>
            </a:pPr>
            <a:r>
              <a:rPr kumimoji="0" lang="ru-RU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§ 16. </a:t>
            </a:r>
            <a:r>
              <a:rPr lang="ru-RU" sz="3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Электромагнитная  индукция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9" name="Содержимое 1"/>
          <p:cNvSpPr>
            <a:spLocks/>
          </p:cNvSpPr>
          <p:nvPr/>
        </p:nvSpPr>
        <p:spPr bwMode="auto">
          <a:xfrm>
            <a:off x="714347" y="2490789"/>
            <a:ext cx="7715305" cy="229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3200" b="1" i="1" dirty="0" smtClean="0">
                <a:solidFill>
                  <a:srgbClr val="C00000"/>
                </a:solidFill>
                <a:latin typeface="Constantia" pitchFamily="18" charset="0"/>
              </a:rPr>
              <a:t>“</a:t>
            </a:r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</a:rPr>
              <a:t>Экономический эффект от открытия Майкла Фарадея превышает таковой от Лондонской товарной биржи за все годы её существования</a:t>
            </a:r>
            <a:r>
              <a:rPr lang="ru-RU" sz="3200" b="1" i="1" dirty="0" smtClean="0">
                <a:solidFill>
                  <a:srgbClr val="C00000"/>
                </a:solidFill>
                <a:latin typeface="Constantia" pitchFamily="18" charset="0"/>
              </a:rPr>
              <a:t>!</a:t>
            </a:r>
            <a:r>
              <a:rPr lang="en-US" sz="3200" b="1" i="1" dirty="0" smtClean="0">
                <a:solidFill>
                  <a:srgbClr val="C00000"/>
                </a:solidFill>
                <a:latin typeface="Constantia" pitchFamily="18" charset="0"/>
              </a:rPr>
              <a:t>”</a:t>
            </a:r>
            <a:endParaRPr lang="ru-RU" sz="3200" b="1" i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endParaRPr lang="ru-RU" dirty="0">
              <a:solidFill>
                <a:srgbClr val="0000FF"/>
              </a:solidFill>
              <a:latin typeface="Constantia" pitchFamily="18" charset="0"/>
            </a:endParaRPr>
          </a:p>
          <a:p>
            <a:pPr marL="742950" lvl="1" indent="-285750" algn="r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М. Тэтчер</a:t>
            </a:r>
            <a:endParaRPr lang="ru-RU" sz="2400" dirty="0">
              <a:solidFill>
                <a:schemeClr val="tx2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428992" y="3425611"/>
            <a:ext cx="5500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Электрический  ток  индуцируется («наводится»)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 любом  изменении  магнитного  потока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700801"/>
            <a:ext cx="10001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342900" indent="-342900">
              <a:buAutoNum type="arabicParenR"/>
            </a:pPr>
            <a:endParaRPr lang="ru-RU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342900" indent="-342900">
              <a:buAutoNum type="arabicParenR"/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342900" indent="-342900">
              <a:buAutoNum type="arabicParenR"/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342900" indent="-342900">
              <a:buAutoNum type="arabicParenR"/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342900" indent="-342900">
              <a:buAutoNum type="arabicParenR"/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342900" indent="-342900"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</a:p>
          <a:p>
            <a:pPr marL="342900" indent="-342900"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4"/>
          <p:cNvSpPr>
            <a:spLocks/>
          </p:cNvSpPr>
          <p:nvPr/>
        </p:nvSpPr>
        <p:spPr bwMode="auto">
          <a:xfrm>
            <a:off x="3500430" y="214290"/>
            <a:ext cx="4286280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Опыты Фарадея (1831)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: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5786446" y="2500306"/>
            <a:ext cx="3143272" cy="1890444"/>
            <a:chOff x="5786446" y="2500306"/>
            <a:chExt cx="3143272" cy="1890444"/>
          </a:xfrm>
        </p:grpSpPr>
        <p:sp>
          <p:nvSpPr>
            <p:cNvPr id="50181" name="AutoShape 5"/>
            <p:cNvSpPr>
              <a:spLocks noChangeArrowheads="1"/>
            </p:cNvSpPr>
            <p:nvPr/>
          </p:nvSpPr>
          <p:spPr bwMode="auto">
            <a:xfrm>
              <a:off x="5786446" y="2500306"/>
              <a:ext cx="3143272" cy="1000132"/>
            </a:xfrm>
            <a:prstGeom prst="cloudCallout">
              <a:avLst>
                <a:gd name="adj1" fmla="val -49535"/>
                <a:gd name="adj2" fmla="val -95973"/>
              </a:avLst>
            </a:pr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8"/>
            <p:cNvSpPr>
              <a:spLocks/>
            </p:cNvSpPr>
            <p:nvPr/>
          </p:nvSpPr>
          <p:spPr bwMode="auto">
            <a:xfrm>
              <a:off x="8215338" y="3604954"/>
              <a:ext cx="714380" cy="78579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4400" b="1" i="1" dirty="0" smtClean="0">
                  <a:solidFill>
                    <a:srgbClr val="0070C0"/>
                  </a:solidFill>
                  <a:latin typeface="Constantia" pitchFamily="18" charset="0"/>
                </a:rPr>
                <a:t>!!</a:t>
              </a:r>
              <a:endParaRPr lang="ru-RU" sz="4400" b="1" i="1" dirty="0">
                <a:solidFill>
                  <a:srgbClr val="0070C0"/>
                </a:solidFill>
                <a:latin typeface="Constantia" pitchFamily="18" charset="0"/>
              </a:endParaRPr>
            </a:p>
          </p:txBody>
        </p:sp>
        <p:graphicFrame>
          <p:nvGraphicFramePr>
            <p:cNvPr id="102405" name="Object 5"/>
            <p:cNvGraphicFramePr>
              <a:graphicFrameLocks noChangeAspect="1"/>
            </p:cNvGraphicFramePr>
            <p:nvPr/>
          </p:nvGraphicFramePr>
          <p:xfrm>
            <a:off x="6143393" y="2740425"/>
            <a:ext cx="2182801" cy="545700"/>
          </p:xfrm>
          <a:graphic>
            <a:graphicData uri="http://schemas.openxmlformats.org/presentationml/2006/ole">
              <p:oleObj spid="_x0000_s136195" name="Формула" r:id="rId4" imgW="914400" imgH="228600" progId="Equation.3">
                <p:embed/>
              </p:oleObj>
            </a:graphicData>
          </a:graphic>
        </p:graphicFrame>
      </p:grpSp>
      <p:grpSp>
        <p:nvGrpSpPr>
          <p:cNvPr id="21" name="Группа 20"/>
          <p:cNvGrpSpPr/>
          <p:nvPr/>
        </p:nvGrpSpPr>
        <p:grpSpPr>
          <a:xfrm>
            <a:off x="357159" y="4088720"/>
            <a:ext cx="8572559" cy="2284769"/>
            <a:chOff x="357159" y="4088720"/>
            <a:chExt cx="8572559" cy="2284769"/>
          </a:xfrm>
        </p:grpSpPr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357159" y="5357826"/>
              <a:ext cx="857255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/>
              <a:r>
                <a:rPr lang="ru-RU" sz="2000" dirty="0" smtClean="0">
                  <a:solidFill>
                    <a:srgbClr val="00B050"/>
                  </a:solidFill>
                  <a:latin typeface="Cambria" pitchFamily="18" charset="0"/>
                  <a:cs typeface="Times New Roman" pitchFamily="18" charset="0"/>
                  <a:sym typeface="Symbol" pitchFamily="18" charset="2"/>
                </a:rPr>
                <a:t> </a:t>
              </a:r>
              <a:r>
                <a:rPr lang="ru-RU" sz="2000" i="1" dirty="0" smtClean="0">
                  <a:solidFill>
                    <a:srgbClr val="0000FF"/>
                  </a:solidFill>
                  <a:latin typeface="Cambria" pitchFamily="18" charset="0"/>
                  <a:cs typeface="Times New Roman" pitchFamily="18" charset="0"/>
                </a:rPr>
                <a:t>Явление электромагнитной индукции состоит в возникновении электрического тока в проводящем контуре </a:t>
              </a:r>
              <a:r>
                <a:rPr lang="ru-RU" sz="2000" b="1" i="1" dirty="0" smtClean="0">
                  <a:solidFill>
                    <a:srgbClr val="0000FF"/>
                  </a:solidFill>
                  <a:latin typeface="Cambria" pitchFamily="18" charset="0"/>
                  <a:cs typeface="Times New Roman" pitchFamily="18" charset="0"/>
                </a:rPr>
                <a:t>при изменении магнитного потока</a:t>
              </a:r>
              <a:r>
                <a:rPr lang="ru-RU" sz="2000" i="1" dirty="0" smtClean="0">
                  <a:solidFill>
                    <a:srgbClr val="0000FF"/>
                  </a:solidFill>
                  <a:latin typeface="Cambria" pitchFamily="18" charset="0"/>
                  <a:cs typeface="Times New Roman" pitchFamily="18" charset="0"/>
                </a:rPr>
                <a:t> через поверхность, ограниченную этим контуром  </a:t>
              </a:r>
            </a:p>
          </p:txBody>
        </p:sp>
        <p:graphicFrame>
          <p:nvGraphicFramePr>
            <p:cNvPr id="50179" name="Object 3"/>
            <p:cNvGraphicFramePr>
              <a:graphicFrameLocks noChangeAspect="1"/>
            </p:cNvGraphicFramePr>
            <p:nvPr/>
          </p:nvGraphicFramePr>
          <p:xfrm>
            <a:off x="3662511" y="4286250"/>
            <a:ext cx="1231900" cy="719138"/>
          </p:xfrm>
          <a:graphic>
            <a:graphicData uri="http://schemas.openxmlformats.org/presentationml/2006/ole">
              <p:oleObj spid="_x0000_s136194" name="Формула" r:id="rId5" imgW="749160" imgH="431640" progId="Equation.3">
                <p:embed/>
              </p:oleObj>
            </a:graphicData>
          </a:graphic>
        </p:graphicFrame>
        <p:sp>
          <p:nvSpPr>
            <p:cNvPr id="11" name="Rectangle 4"/>
            <p:cNvSpPr>
              <a:spLocks/>
            </p:cNvSpPr>
            <p:nvPr/>
          </p:nvSpPr>
          <p:spPr bwMode="auto">
            <a:xfrm>
              <a:off x="1071275" y="4462688"/>
              <a:ext cx="1643074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4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Фарадей</a:t>
              </a:r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:</a:t>
              </a:r>
              <a:endPara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3067476" y="4088720"/>
              <a:ext cx="2571768" cy="1143008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00034" y="690573"/>
            <a:ext cx="2714943" cy="3595683"/>
            <a:chOff x="500034" y="690573"/>
            <a:chExt cx="2714943" cy="3595683"/>
          </a:xfrm>
        </p:grpSpPr>
        <p:pic>
          <p:nvPicPr>
            <p:cNvPr id="50178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0034" y="690573"/>
              <a:ext cx="2714943" cy="3595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9" name="Группа 18"/>
            <p:cNvGrpSpPr/>
            <p:nvPr/>
          </p:nvGrpSpPr>
          <p:grpSpPr>
            <a:xfrm>
              <a:off x="1166829" y="3500438"/>
              <a:ext cx="714380" cy="428628"/>
              <a:chOff x="1166829" y="3500438"/>
              <a:chExt cx="714380" cy="428628"/>
            </a:xfrm>
          </p:grpSpPr>
          <p:sp>
            <p:nvSpPr>
              <p:cNvPr id="17" name="Овал 16"/>
              <p:cNvSpPr/>
              <p:nvPr/>
            </p:nvSpPr>
            <p:spPr>
              <a:xfrm>
                <a:off x="1357290" y="3563925"/>
                <a:ext cx="342896" cy="3428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Rectangle 8"/>
              <p:cNvSpPr>
                <a:spLocks/>
              </p:cNvSpPr>
              <p:nvPr/>
            </p:nvSpPr>
            <p:spPr bwMode="auto">
              <a:xfrm>
                <a:off x="1166829" y="3500438"/>
                <a:ext cx="714380" cy="428628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en-US" sz="2400" i="1" dirty="0" smtClean="0">
                    <a:solidFill>
                      <a:schemeClr val="bg1"/>
                    </a:solidFill>
                    <a:latin typeface="Constantia" pitchFamily="18" charset="0"/>
                    <a:sym typeface="Symbol"/>
                  </a:rPr>
                  <a:t>m</a:t>
                </a:r>
                <a:r>
                  <a:rPr lang="ru-RU" sz="2400" i="1" dirty="0" smtClean="0">
                    <a:solidFill>
                      <a:schemeClr val="bg1"/>
                    </a:solidFill>
                    <a:latin typeface="Constantia" pitchFamily="18" charset="0"/>
                    <a:sym typeface="Symbol"/>
                  </a:rPr>
                  <a:t>А</a:t>
                </a:r>
                <a:endParaRPr lang="ru-RU" sz="2400" i="1" dirty="0">
                  <a:solidFill>
                    <a:schemeClr val="bg1"/>
                  </a:solidFill>
                  <a:latin typeface="Constantia" pitchFamily="18" charset="0"/>
                </a:endParaRPr>
              </a:p>
            </p:txBody>
          </p:sp>
        </p:grpSp>
      </p:grpSp>
      <p:cxnSp>
        <p:nvCxnSpPr>
          <p:cNvPr id="23" name="Прямая соединительная линия 22"/>
          <p:cNvCxnSpPr/>
          <p:nvPr/>
        </p:nvCxnSpPr>
        <p:spPr>
          <a:xfrm>
            <a:off x="4644164" y="1182739"/>
            <a:ext cx="4000528" cy="1588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Опыты Фарадея_1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-1" y="0"/>
            <a:ext cx="7048517" cy="5286388"/>
          </a:xfrm>
          <a:prstGeom prst="rect">
            <a:avLst/>
          </a:prstGeom>
        </p:spPr>
      </p:pic>
      <p:sp>
        <p:nvSpPr>
          <p:cNvPr id="23" name="Rectangle 4"/>
          <p:cNvSpPr>
            <a:spLocks/>
          </p:cNvSpPr>
          <p:nvPr/>
        </p:nvSpPr>
        <p:spPr bwMode="auto">
          <a:xfrm>
            <a:off x="2714612" y="134780"/>
            <a:ext cx="3286148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latin typeface="Constantia" pitchFamily="18" charset="0"/>
              </a:rPr>
              <a:t>Опыты Фарадея</a:t>
            </a:r>
            <a:endParaRPr lang="ru-RU" sz="2400" b="1" i="1" dirty="0">
              <a:latin typeface="Constantia" pitchFamily="18" charset="0"/>
            </a:endParaRPr>
          </a:p>
        </p:txBody>
      </p:sp>
      <p:pic>
        <p:nvPicPr>
          <p:cNvPr id="25" name="Опыты Фарадея_2а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2095483" y="1571612"/>
            <a:ext cx="7048517" cy="5286388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1785926"/>
            <a:ext cx="5966163" cy="441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Правило Ленца_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-1" y="0"/>
            <a:ext cx="6667514" cy="5000636"/>
          </a:xfrm>
          <a:prstGeom prst="rect">
            <a:avLst/>
          </a:prstGeom>
        </p:spPr>
      </p:pic>
      <p:sp>
        <p:nvSpPr>
          <p:cNvPr id="11" name="Rectangle 4"/>
          <p:cNvSpPr>
            <a:spLocks/>
          </p:cNvSpPr>
          <p:nvPr/>
        </p:nvSpPr>
        <p:spPr bwMode="auto">
          <a:xfrm>
            <a:off x="2714612" y="214290"/>
            <a:ext cx="3286148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latin typeface="Constantia" pitchFamily="18" charset="0"/>
              </a:rPr>
              <a:t>Правило  Ленца</a:t>
            </a:r>
            <a:endParaRPr lang="ru-RU" sz="2400" b="1" i="1" dirty="0">
              <a:latin typeface="Constantia" pitchFamily="18" charset="0"/>
            </a:endParaRPr>
          </a:p>
        </p:txBody>
      </p:sp>
      <p:pic>
        <p:nvPicPr>
          <p:cNvPr id="13" name="Правило Ленца_2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2476485" y="1857364"/>
            <a:ext cx="6667515" cy="5000636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5581" y="928670"/>
            <a:ext cx="813684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13"/>
          <p:cNvSpPr>
            <a:spLocks noChangeArrowheads="1"/>
          </p:cNvSpPr>
          <p:nvPr/>
        </p:nvSpPr>
        <p:spPr bwMode="auto">
          <a:xfrm>
            <a:off x="500034" y="214290"/>
            <a:ext cx="30718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800100" algn="l"/>
              </a:tabLst>
              <a:defRPr/>
            </a:pP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16.2. Правило Ленца</a:t>
            </a:r>
            <a:endParaRPr lang="ru-RU" sz="2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2" name="Rectangle 8"/>
          <p:cNvSpPr>
            <a:spLocks noChangeArrowheads="1"/>
          </p:cNvSpPr>
          <p:nvPr/>
        </p:nvSpPr>
        <p:spPr bwMode="auto">
          <a:xfrm>
            <a:off x="357158" y="714356"/>
            <a:ext cx="8572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Tx/>
              <a:buChar char="•"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Индукционный ток направлен так, чтобы препятствовать причине, его вызывающей </a:t>
            </a: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428596" y="3714752"/>
            <a:ext cx="8143932" cy="2806933"/>
            <a:chOff x="428596" y="3714752"/>
            <a:chExt cx="8143932" cy="2806933"/>
          </a:xfrm>
        </p:grpSpPr>
        <p:sp>
          <p:nvSpPr>
            <p:cNvPr id="40963" name="Rectangle 3"/>
            <p:cNvSpPr>
              <a:spLocks noChangeArrowheads="1"/>
            </p:cNvSpPr>
            <p:nvPr/>
          </p:nvSpPr>
          <p:spPr bwMode="auto">
            <a:xfrm>
              <a:off x="428596" y="3714752"/>
              <a:ext cx="607223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2400" b="1" spc="-100" dirty="0" smtClean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00FF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+mj-lt"/>
                  <a:ea typeface="+mj-ea"/>
                  <a:cs typeface="+mj-cs"/>
                </a:rPr>
                <a:t>16.3. Закон  электромагнитной  индукции </a:t>
              </a:r>
            </a:p>
            <a:p>
              <a:pPr algn="ctr"/>
              <a:r>
                <a:rPr lang="ru-RU" sz="2400" b="1" spc="-100" dirty="0" smtClean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00FF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+mj-lt"/>
                  <a:ea typeface="+mj-ea"/>
                  <a:cs typeface="+mj-cs"/>
                </a:rPr>
                <a:t>(Фарадея – Максвелла)</a:t>
              </a:r>
            </a:p>
          </p:txBody>
        </p:sp>
        <p:graphicFrame>
          <p:nvGraphicFramePr>
            <p:cNvPr id="40974" name="Object 14"/>
            <p:cNvGraphicFramePr>
              <a:graphicFrameLocks noChangeAspect="1"/>
            </p:cNvGraphicFramePr>
            <p:nvPr/>
          </p:nvGraphicFramePr>
          <p:xfrm>
            <a:off x="6726252" y="5564157"/>
            <a:ext cx="1217612" cy="738188"/>
          </p:xfrm>
          <a:graphic>
            <a:graphicData uri="http://schemas.openxmlformats.org/presentationml/2006/ole">
              <p:oleObj spid="_x0000_s137218" name="Формула" r:id="rId4" imgW="927000" imgH="558720" progId="Equation.3">
                <p:embed/>
              </p:oleObj>
            </a:graphicData>
          </a:graphic>
        </p:graphicFrame>
        <p:sp>
          <p:nvSpPr>
            <p:cNvPr id="40976" name="AutoShape 16"/>
            <p:cNvSpPr>
              <a:spLocks noChangeArrowheads="1"/>
            </p:cNvSpPr>
            <p:nvPr/>
          </p:nvSpPr>
          <p:spPr bwMode="auto">
            <a:xfrm>
              <a:off x="6619888" y="5492726"/>
              <a:ext cx="1738326" cy="898540"/>
            </a:xfrm>
            <a:prstGeom prst="cloudCallout">
              <a:avLst>
                <a:gd name="adj1" fmla="val -278782"/>
                <a:gd name="adj2" fmla="val -43934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8"/>
            <p:cNvSpPr>
              <a:spLocks noChangeArrowheads="1"/>
            </p:cNvSpPr>
            <p:nvPr/>
          </p:nvSpPr>
          <p:spPr bwMode="auto">
            <a:xfrm>
              <a:off x="642910" y="4714884"/>
              <a:ext cx="7929618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/>
              <a:r>
                <a:rPr lang="ru-RU" sz="2000" dirty="0" smtClean="0">
                  <a:solidFill>
                    <a:srgbClr val="00B050"/>
                  </a:solidFill>
                  <a:latin typeface="Cambria" pitchFamily="18" charset="0"/>
                  <a:cs typeface="Times New Roman" pitchFamily="18" charset="0"/>
                  <a:sym typeface="Symbol" pitchFamily="18" charset="2"/>
                </a:rPr>
                <a:t> </a:t>
              </a:r>
              <a:r>
                <a:rPr lang="ru-RU" sz="2000" b="1" i="1" dirty="0" smtClean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ЭДС электромагнитной индукции пропорциональна скорости изменения магнитного потока через поверхность, ограниченную  контуром: </a:t>
              </a:r>
              <a:endPara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8" name="Овал 67"/>
            <p:cNvSpPr/>
            <p:nvPr/>
          </p:nvSpPr>
          <p:spPr>
            <a:xfrm>
              <a:off x="7261477" y="5836540"/>
              <a:ext cx="214314" cy="214314"/>
            </a:xfrm>
            <a:prstGeom prst="ellipse">
              <a:avLst/>
            </a:prstGeom>
            <a:noFill/>
            <a:ln w="158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Rectangle 4"/>
            <p:cNvSpPr>
              <a:spLocks/>
            </p:cNvSpPr>
            <p:nvPr/>
          </p:nvSpPr>
          <p:spPr bwMode="auto">
            <a:xfrm>
              <a:off x="4286248" y="5891200"/>
              <a:ext cx="2143140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правило Ленца </a:t>
              </a:r>
              <a:endParaRPr lang="ru-RU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sp>
          <p:nvSpPr>
            <p:cNvPr id="70" name="Выгнутая вправо стрелка 69"/>
            <p:cNvSpPr/>
            <p:nvPr/>
          </p:nvSpPr>
          <p:spPr>
            <a:xfrm rot="15726850" flipH="1">
              <a:off x="6381256" y="5497135"/>
              <a:ext cx="209173" cy="1709488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aphicFrame>
          <p:nvGraphicFramePr>
            <p:cNvPr id="40978" name="Object 18"/>
            <p:cNvGraphicFramePr>
              <a:graphicFrameLocks noChangeAspect="1"/>
            </p:cNvGraphicFramePr>
            <p:nvPr/>
          </p:nvGraphicFramePr>
          <p:xfrm>
            <a:off x="895350" y="5904485"/>
            <a:ext cx="335342" cy="453473"/>
          </p:xfrm>
          <a:graphic>
            <a:graphicData uri="http://schemas.openxmlformats.org/presentationml/2006/ole">
              <p:oleObj spid="_x0000_s137219" name="Формула" r:id="rId5" imgW="215640" imgH="291960" progId="Equation.3">
                <p:embed/>
              </p:oleObj>
            </a:graphicData>
          </a:graphic>
        </p:graphicFrame>
        <p:graphicFrame>
          <p:nvGraphicFramePr>
            <p:cNvPr id="40980" name="Object 20"/>
            <p:cNvGraphicFramePr>
              <a:graphicFrameLocks noChangeAspect="1"/>
            </p:cNvGraphicFramePr>
            <p:nvPr/>
          </p:nvGraphicFramePr>
          <p:xfrm>
            <a:off x="1714480" y="5748572"/>
            <a:ext cx="539750" cy="773113"/>
          </p:xfrm>
          <a:graphic>
            <a:graphicData uri="http://schemas.openxmlformats.org/presentationml/2006/ole">
              <p:oleObj spid="_x0000_s137220" name="Формула" r:id="rId6" imgW="419040" imgH="596880" progId="Equation.3">
                <p:embed/>
              </p:oleObj>
            </a:graphicData>
          </a:graphic>
        </p:graphicFrame>
        <p:sp>
          <p:nvSpPr>
            <p:cNvPr id="76" name="Rectangle 4"/>
            <p:cNvSpPr>
              <a:spLocks/>
            </p:cNvSpPr>
            <p:nvPr/>
          </p:nvSpPr>
          <p:spPr bwMode="auto">
            <a:xfrm>
              <a:off x="1147302" y="5912552"/>
              <a:ext cx="571504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4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  <a:sym typeface="Symbol"/>
                </a:rPr>
                <a:t></a:t>
              </a:r>
              <a:endPara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sp>
          <p:nvSpPr>
            <p:cNvPr id="77" name="Штриховая стрелка вправо 76"/>
            <p:cNvSpPr/>
            <p:nvPr/>
          </p:nvSpPr>
          <p:spPr>
            <a:xfrm>
              <a:off x="2714612" y="6000768"/>
              <a:ext cx="978408" cy="270318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190550" y="1142984"/>
            <a:ext cx="6810342" cy="2428892"/>
            <a:chOff x="190550" y="1142984"/>
            <a:chExt cx="6810342" cy="2428892"/>
          </a:xfrm>
        </p:grpSpPr>
        <p:pic>
          <p:nvPicPr>
            <p:cNvPr id="40973" name="Picture 1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209209" y="1142984"/>
              <a:ext cx="1791683" cy="242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40983" name="Object 23"/>
            <p:cNvGraphicFramePr>
              <a:graphicFrameLocks noChangeAspect="1"/>
            </p:cNvGraphicFramePr>
            <p:nvPr/>
          </p:nvGraphicFramePr>
          <p:xfrm>
            <a:off x="1571604" y="1500174"/>
            <a:ext cx="1306624" cy="500066"/>
          </p:xfrm>
          <a:graphic>
            <a:graphicData uri="http://schemas.openxmlformats.org/presentationml/2006/ole">
              <p:oleObj spid="_x0000_s137221" name="Формула" r:id="rId8" imgW="774364" imgH="291973" progId="Equation.3">
                <p:embed/>
              </p:oleObj>
            </a:graphicData>
          </a:graphic>
        </p:graphicFrame>
        <p:sp>
          <p:nvSpPr>
            <p:cNvPr id="71" name="Rectangle 4"/>
            <p:cNvSpPr>
              <a:spLocks/>
            </p:cNvSpPr>
            <p:nvPr/>
          </p:nvSpPr>
          <p:spPr bwMode="auto">
            <a:xfrm>
              <a:off x="214282" y="1500174"/>
              <a:ext cx="1285884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en-US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1) </a:t>
              </a:r>
              <a:r>
                <a:rPr lang="ru-RU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выбор </a:t>
              </a:r>
              <a:endParaRPr lang="ru-RU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sp>
          <p:nvSpPr>
            <p:cNvPr id="72" name="Rectangle 4"/>
            <p:cNvSpPr>
              <a:spLocks/>
            </p:cNvSpPr>
            <p:nvPr/>
          </p:nvSpPr>
          <p:spPr bwMode="auto">
            <a:xfrm>
              <a:off x="190550" y="2143116"/>
              <a:ext cx="3286148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2</a:t>
              </a:r>
              <a:r>
                <a:rPr lang="en-US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) </a:t>
              </a:r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(</a:t>
              </a:r>
              <a:r>
                <a:rPr lang="ru-RU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+</a:t>
              </a:r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)</a:t>
              </a:r>
              <a:r>
                <a:rPr lang="ru-RU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направление обхода  </a:t>
              </a:r>
              <a:endParaRPr lang="ru-RU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sp>
          <p:nvSpPr>
            <p:cNvPr id="73" name="Штриховая стрелка вправо 72"/>
            <p:cNvSpPr/>
            <p:nvPr/>
          </p:nvSpPr>
          <p:spPr>
            <a:xfrm>
              <a:off x="4000496" y="2206135"/>
              <a:ext cx="978408" cy="413194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45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8" name="Rectangle 13"/>
          <p:cNvSpPr>
            <a:spLocks noChangeArrowheads="1"/>
          </p:cNvSpPr>
          <p:nvPr/>
        </p:nvSpPr>
        <p:spPr bwMode="auto">
          <a:xfrm>
            <a:off x="357158" y="142852"/>
            <a:ext cx="70723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800100" algn="l"/>
              </a:tabLst>
              <a:defRPr/>
            </a:pP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16.4. ЭДС </a:t>
            </a:r>
            <a:r>
              <a:rPr lang="en-US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индукции </a:t>
            </a:r>
            <a:r>
              <a:rPr lang="en-US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в </a:t>
            </a:r>
            <a:r>
              <a:rPr lang="en-US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движущихся </a:t>
            </a:r>
            <a:r>
              <a:rPr lang="en-US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проводниках </a:t>
            </a:r>
            <a:endParaRPr lang="ru-RU" sz="2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97" name="Группа 96"/>
          <p:cNvGrpSpPr/>
          <p:nvPr/>
        </p:nvGrpSpPr>
        <p:grpSpPr>
          <a:xfrm>
            <a:off x="3428992" y="840454"/>
            <a:ext cx="4608072" cy="914400"/>
            <a:chOff x="3428992" y="840454"/>
            <a:chExt cx="4608072" cy="914400"/>
          </a:xfrm>
        </p:grpSpPr>
        <p:graphicFrame>
          <p:nvGraphicFramePr>
            <p:cNvPr id="5" name="Object 32"/>
            <p:cNvGraphicFramePr>
              <a:graphicFrameLocks noChangeAspect="1"/>
            </p:cNvGraphicFramePr>
            <p:nvPr/>
          </p:nvGraphicFramePr>
          <p:xfrm>
            <a:off x="3428992" y="928670"/>
            <a:ext cx="1927225" cy="785812"/>
          </p:xfrm>
          <a:graphic>
            <a:graphicData uri="http://schemas.openxmlformats.org/presentationml/2006/ole">
              <p:oleObj spid="_x0000_s138242" name="Формула" r:id="rId4" imgW="1473120" imgH="596880" progId="Equation.3">
                <p:embed/>
              </p:oleObj>
            </a:graphicData>
          </a:graphic>
        </p:graphicFrame>
        <p:graphicFrame>
          <p:nvGraphicFramePr>
            <p:cNvPr id="42018" name="Object 34"/>
            <p:cNvGraphicFramePr>
              <a:graphicFrameLocks noChangeAspect="1"/>
            </p:cNvGraphicFramePr>
            <p:nvPr/>
          </p:nvGraphicFramePr>
          <p:xfrm>
            <a:off x="6454555" y="1060761"/>
            <a:ext cx="1284562" cy="487248"/>
          </p:xfrm>
          <a:graphic>
            <a:graphicData uri="http://schemas.openxmlformats.org/presentationml/2006/ole">
              <p:oleObj spid="_x0000_s138243" name="Формула" r:id="rId5" imgW="774360" imgH="291960" progId="Equation.3">
                <p:embed/>
              </p:oleObj>
            </a:graphicData>
          </a:graphic>
        </p:graphicFrame>
        <p:sp>
          <p:nvSpPr>
            <p:cNvPr id="95" name="Овал 94"/>
            <p:cNvSpPr/>
            <p:nvPr/>
          </p:nvSpPr>
          <p:spPr>
            <a:xfrm>
              <a:off x="6193970" y="840454"/>
              <a:ext cx="1843094" cy="914400"/>
            </a:xfrm>
            <a:prstGeom prst="ellipse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3071802" y="2000240"/>
            <a:ext cx="6000760" cy="1735428"/>
            <a:chOff x="3071802" y="2000240"/>
            <a:chExt cx="6000760" cy="1735428"/>
          </a:xfrm>
        </p:grpSpPr>
        <p:sp>
          <p:nvSpPr>
            <p:cNvPr id="42017" name="Rectangle 33"/>
            <p:cNvSpPr>
              <a:spLocks noChangeArrowheads="1"/>
            </p:cNvSpPr>
            <p:nvPr/>
          </p:nvSpPr>
          <p:spPr bwMode="auto">
            <a:xfrm>
              <a:off x="3286116" y="2000240"/>
              <a:ext cx="5072098" cy="938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304704" rIns="91440" bIns="76176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/>
              <a:r>
                <a:rPr kumimoji="0" lang="ru-RU" b="0" i="0" u="sng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Пример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.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 Автомобиль едет с востока на запад.</a:t>
              </a:r>
            </a:p>
            <a:p>
              <a:pPr lvl="0"/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v = 72 </a:t>
              </a:r>
              <a:r>
                <a:rPr kumimoji="0" lang="ru-RU" b="0" i="1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км</a:t>
              </a:r>
              <a:r>
                <a:rPr kumimoji="0" lang="en-US" b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/</a:t>
              </a:r>
              <a:r>
                <a:rPr kumimoji="0" lang="ru-RU" b="0" i="1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час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, 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l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 = 1 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м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, 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B</a:t>
              </a:r>
              <a:r>
                <a:rPr lang="ru-RU" i="1" baseline="-25000" dirty="0" err="1" smtClean="0">
                  <a:solidFill>
                    <a:srgbClr val="365F91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х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 = 2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  <a:sym typeface="Symbol"/>
                </a:rPr>
                <a:t></a:t>
              </a:r>
              <a:r>
                <a:rPr lang="en-US" dirty="0" smtClean="0">
                  <a:solidFill>
                    <a:schemeClr val="bg1">
                      <a:lumMod val="65000"/>
                      <a:lumOff val="35000"/>
                    </a:schemeClr>
                  </a:solidFill>
                  <a:latin typeface="Cambria" pitchFamily="18" charset="0"/>
                  <a:ea typeface="Cambria" pitchFamily="18" charset="0"/>
                </a:rPr>
                <a:t>10</a:t>
              </a:r>
              <a:r>
                <a:rPr lang="en-US" baseline="30000" dirty="0" smtClean="0">
                  <a:solidFill>
                    <a:schemeClr val="bg1">
                      <a:lumMod val="65000"/>
                      <a:lumOff val="35000"/>
                    </a:schemeClr>
                  </a:solidFill>
                  <a:latin typeface="Cambria" pitchFamily="18" charset="0"/>
                  <a:ea typeface="Cambria" pitchFamily="18" charset="0"/>
                </a:rPr>
                <a:t>-5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b="0" i="1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Тл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.</a:t>
              </a:r>
              <a:endParaRPr kumimoji="0" lang="ru-RU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Rectangle 33"/>
            <p:cNvSpPr>
              <a:spLocks noChangeArrowheads="1"/>
            </p:cNvSpPr>
            <p:nvPr/>
          </p:nvSpPr>
          <p:spPr bwMode="auto">
            <a:xfrm>
              <a:off x="3071802" y="2643182"/>
              <a:ext cx="6000760" cy="1092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304704" rIns="91440" bIns="76176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/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“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Антенна автомобиля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”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: </a:t>
              </a:r>
              <a:r>
                <a:rPr lang="ru-RU" sz="2800" i="1" dirty="0" smtClean="0">
                  <a:solidFill>
                    <a:schemeClr val="bg1">
                      <a:lumMod val="65000"/>
                      <a:lumOff val="35000"/>
                    </a:schemeClr>
                  </a:solidFill>
                  <a:sym typeface="Symbol"/>
                </a:rPr>
                <a:t></a:t>
              </a:r>
              <a:r>
                <a:rPr lang="en-US" i="1" baseline="-25000" dirty="0" err="1" smtClean="0">
                  <a:solidFill>
                    <a:schemeClr val="bg1">
                      <a:lumMod val="65000"/>
                      <a:lumOff val="35000"/>
                    </a:schemeClr>
                  </a:solidFill>
                  <a:latin typeface="Cambria" pitchFamily="18" charset="0"/>
                  <a:ea typeface="Cambria" pitchFamily="18" charset="0"/>
                </a:rPr>
                <a:t>ind</a:t>
              </a:r>
              <a:r>
                <a:rPr lang="en-US" i="1" baseline="-25000" dirty="0" smtClean="0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= 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(20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i="1" dirty="0" smtClean="0">
                  <a:solidFill>
                    <a:srgbClr val="365F91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м</a:t>
              </a:r>
              <a:r>
                <a:rPr kumimoji="0" lang="en-US" b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/</a:t>
              </a:r>
              <a:r>
                <a:rPr kumimoji="0" lang="ru-RU" b="0" i="1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с</a:t>
              </a:r>
              <a:r>
                <a:rPr kumimoji="0" lang="ru-RU" b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)</a:t>
              </a:r>
              <a:r>
                <a:rPr kumimoji="0" lang="ru-RU" b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  <a:sym typeface="Symbol"/>
                </a:rPr>
                <a:t>(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  <a:sym typeface="Symbol"/>
                </a:rPr>
                <a:t></a:t>
              </a:r>
              <a:r>
                <a:rPr lang="en-US" dirty="0" smtClean="0">
                  <a:solidFill>
                    <a:schemeClr val="bg1">
                      <a:lumMod val="65000"/>
                      <a:lumOff val="35000"/>
                    </a:schemeClr>
                  </a:solidFill>
                  <a:latin typeface="Cambria" pitchFamily="18" charset="0"/>
                  <a:ea typeface="Cambria" pitchFamily="18" charset="0"/>
                </a:rPr>
                <a:t>10</a:t>
              </a:r>
              <a:r>
                <a:rPr lang="en-US" baseline="30000" dirty="0" smtClean="0">
                  <a:solidFill>
                    <a:schemeClr val="bg1">
                      <a:lumMod val="65000"/>
                      <a:lumOff val="35000"/>
                    </a:schemeClr>
                  </a:solidFill>
                  <a:latin typeface="Cambria" pitchFamily="18" charset="0"/>
                  <a:ea typeface="Cambria" pitchFamily="18" charset="0"/>
                </a:rPr>
                <a:t>-5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b="0" i="1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Тл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)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  <a:sym typeface="Symbol"/>
                </a:rPr>
                <a:t>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(1 </a:t>
              </a:r>
              <a:r>
                <a:rPr kumimoji="0" lang="ru-RU" b="0" i="1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м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) = = 4</a:t>
              </a:r>
              <a:r>
                <a:rPr lang="en-US" dirty="0" smtClean="0">
                  <a:solidFill>
                    <a:srgbClr val="365F91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  <a:sym typeface="Symbol"/>
                </a:rPr>
                <a:t></a:t>
              </a:r>
              <a:r>
                <a:rPr lang="en-US" dirty="0" smtClean="0">
                  <a:solidFill>
                    <a:srgbClr val="365F91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10</a:t>
              </a:r>
              <a:r>
                <a:rPr lang="en-US" baseline="30000" dirty="0" smtClean="0">
                  <a:solidFill>
                    <a:srgbClr val="365F91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-</a:t>
              </a:r>
              <a:r>
                <a:rPr lang="ru-RU" baseline="30000" dirty="0" smtClean="0">
                  <a:solidFill>
                    <a:srgbClr val="365F91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4</a:t>
              </a:r>
              <a:r>
                <a:rPr lang="en-US" baseline="30000" dirty="0" smtClean="0">
                  <a:solidFill>
                    <a:srgbClr val="365F91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i="1" dirty="0" smtClean="0">
                  <a:solidFill>
                    <a:srgbClr val="365F91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В </a:t>
              </a:r>
              <a:r>
                <a:rPr lang="ru-RU" dirty="0" smtClean="0">
                  <a:solidFill>
                    <a:srgbClr val="365F91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r>
                <a:rPr lang="ru-RU" i="1" dirty="0" smtClean="0">
                  <a:solidFill>
                    <a:srgbClr val="365F91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smtClean="0">
                  <a:solidFill>
                    <a:srgbClr val="365F91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0,4</a:t>
              </a:r>
              <a:r>
                <a:rPr lang="ru-RU" i="1" dirty="0" smtClean="0">
                  <a:solidFill>
                    <a:srgbClr val="365F91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 мВ</a:t>
              </a:r>
              <a:r>
                <a:rPr lang="ru-RU" dirty="0" smtClean="0">
                  <a:solidFill>
                    <a:srgbClr val="365F91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.</a:t>
              </a:r>
              <a:endParaRPr kumimoji="0" lang="ru-RU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4572000" y="3500438"/>
            <a:ext cx="3214710" cy="785796"/>
            <a:chOff x="4572000" y="3500438"/>
            <a:chExt cx="3214710" cy="785796"/>
          </a:xfrm>
        </p:grpSpPr>
        <p:sp>
          <p:nvSpPr>
            <p:cNvPr id="90" name="Rectangle 4"/>
            <p:cNvSpPr>
              <a:spLocks/>
            </p:cNvSpPr>
            <p:nvPr/>
          </p:nvSpPr>
          <p:spPr bwMode="auto">
            <a:xfrm>
              <a:off x="4572000" y="3857628"/>
              <a:ext cx="2571768" cy="357190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А крылья самолёта </a:t>
              </a:r>
              <a:endParaRPr lang="ru-RU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sp>
          <p:nvSpPr>
            <p:cNvPr id="92" name="Rectangle 8"/>
            <p:cNvSpPr>
              <a:spLocks/>
            </p:cNvSpPr>
            <p:nvPr/>
          </p:nvSpPr>
          <p:spPr bwMode="auto">
            <a:xfrm>
              <a:off x="7072330" y="3500438"/>
              <a:ext cx="714380" cy="78579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4400" b="1" i="1" dirty="0" smtClean="0">
                  <a:solidFill>
                    <a:srgbClr val="0070C0"/>
                  </a:solidFill>
                  <a:latin typeface="Constantia" pitchFamily="18" charset="0"/>
                </a:rPr>
                <a:t>?</a:t>
              </a:r>
              <a:endParaRPr lang="ru-RU" sz="4400" b="1" i="1" dirty="0">
                <a:solidFill>
                  <a:srgbClr val="0070C0"/>
                </a:solidFill>
                <a:latin typeface="Constantia" pitchFamily="18" charset="0"/>
              </a:endParaRPr>
            </a:p>
          </p:txBody>
        </p:sp>
      </p:grpSp>
      <p:grpSp>
        <p:nvGrpSpPr>
          <p:cNvPr id="102" name="Группа 101"/>
          <p:cNvGrpSpPr/>
          <p:nvPr/>
        </p:nvGrpSpPr>
        <p:grpSpPr>
          <a:xfrm>
            <a:off x="357158" y="4357694"/>
            <a:ext cx="8457408" cy="2286016"/>
            <a:chOff x="357158" y="4357694"/>
            <a:chExt cx="8457408" cy="2286016"/>
          </a:xfrm>
        </p:grpSpPr>
        <p:sp>
          <p:nvSpPr>
            <p:cNvPr id="40963" name="Rectangle 3"/>
            <p:cNvSpPr>
              <a:spLocks noChangeArrowheads="1"/>
            </p:cNvSpPr>
            <p:nvPr/>
          </p:nvSpPr>
          <p:spPr bwMode="auto">
            <a:xfrm>
              <a:off x="357158" y="4929198"/>
              <a:ext cx="550072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/>
              <a:r>
                <a:rPr lang="ru-RU" sz="2400" b="1" spc="-100" dirty="0" smtClean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00FF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+mj-lt"/>
                  <a:ea typeface="+mj-ea"/>
                  <a:cs typeface="+mj-cs"/>
                </a:rPr>
                <a:t>16.5. Самоиндукция. Индуктивность</a:t>
              </a:r>
            </a:p>
          </p:txBody>
        </p:sp>
        <p:grpSp>
          <p:nvGrpSpPr>
            <p:cNvPr id="6" name="Group 35"/>
            <p:cNvGrpSpPr>
              <a:grpSpLocks noChangeAspect="1"/>
            </p:cNvGrpSpPr>
            <p:nvPr/>
          </p:nvGrpSpPr>
          <p:grpSpPr bwMode="auto">
            <a:xfrm>
              <a:off x="5786446" y="4357694"/>
              <a:ext cx="2143140" cy="2171494"/>
              <a:chOff x="941" y="13147"/>
              <a:chExt cx="2606" cy="2642"/>
            </a:xfrm>
          </p:grpSpPr>
          <p:sp>
            <p:nvSpPr>
              <p:cNvPr id="42020" name="AutoShape 36"/>
              <p:cNvSpPr>
                <a:spLocks noChangeAspect="1" noChangeArrowheads="1"/>
              </p:cNvSpPr>
              <p:nvPr/>
            </p:nvSpPr>
            <p:spPr bwMode="auto">
              <a:xfrm>
                <a:off x="941" y="13229"/>
                <a:ext cx="2606" cy="2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chemeClr val="bg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21" name="Text Box 37"/>
              <p:cNvSpPr txBox="1">
                <a:spLocks noChangeArrowheads="1"/>
              </p:cNvSpPr>
              <p:nvPr/>
            </p:nvSpPr>
            <p:spPr bwMode="auto">
              <a:xfrm>
                <a:off x="2251" y="13147"/>
                <a:ext cx="498" cy="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  <a:lumOff val="35000"/>
                      </a:schemeClr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Л</a:t>
                </a: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  <a:lumOff val="35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22" name="Line 38"/>
              <p:cNvSpPr>
                <a:spLocks noChangeShapeType="1"/>
              </p:cNvSpPr>
              <p:nvPr/>
            </p:nvSpPr>
            <p:spPr bwMode="auto">
              <a:xfrm flipV="1">
                <a:off x="2521" y="14776"/>
                <a:ext cx="460" cy="1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chemeClr val="bg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23" name="Line 39"/>
              <p:cNvSpPr>
                <a:spLocks noChangeShapeType="1"/>
              </p:cNvSpPr>
              <p:nvPr/>
            </p:nvSpPr>
            <p:spPr bwMode="auto">
              <a:xfrm>
                <a:off x="1171" y="13656"/>
                <a:ext cx="0" cy="11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chemeClr val="bg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24" name="Line 40"/>
              <p:cNvSpPr>
                <a:spLocks noChangeShapeType="1"/>
              </p:cNvSpPr>
              <p:nvPr/>
            </p:nvSpPr>
            <p:spPr bwMode="auto">
              <a:xfrm>
                <a:off x="3187" y="13656"/>
                <a:ext cx="0" cy="113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chemeClr val="bg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25" name="Line 41"/>
              <p:cNvSpPr>
                <a:spLocks noChangeShapeType="1"/>
              </p:cNvSpPr>
              <p:nvPr/>
            </p:nvSpPr>
            <p:spPr bwMode="auto">
              <a:xfrm>
                <a:off x="1173" y="14776"/>
                <a:ext cx="912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chemeClr val="bg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26" name="Line 42"/>
              <p:cNvSpPr>
                <a:spLocks noChangeShapeType="1"/>
              </p:cNvSpPr>
              <p:nvPr/>
            </p:nvSpPr>
            <p:spPr bwMode="auto">
              <a:xfrm>
                <a:off x="2222" y="14462"/>
                <a:ext cx="0" cy="64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chemeClr val="bg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27" name="Line 43"/>
              <p:cNvSpPr>
                <a:spLocks noChangeShapeType="1"/>
              </p:cNvSpPr>
              <p:nvPr/>
            </p:nvSpPr>
            <p:spPr bwMode="auto">
              <a:xfrm>
                <a:off x="2112" y="14681"/>
                <a:ext cx="0" cy="20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chemeClr val="bg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7" name="Group 44"/>
              <p:cNvGrpSpPr>
                <a:grpSpLocks/>
              </p:cNvGrpSpPr>
              <p:nvPr/>
            </p:nvGrpSpPr>
            <p:grpSpPr bwMode="auto">
              <a:xfrm>
                <a:off x="2223" y="14618"/>
                <a:ext cx="968" cy="160"/>
                <a:chOff x="1723" y="13978"/>
                <a:chExt cx="968" cy="160"/>
              </a:xfrm>
            </p:grpSpPr>
            <p:sp>
              <p:nvSpPr>
                <p:cNvPr id="42029" name="Line 45"/>
                <p:cNvSpPr>
                  <a:spLocks noChangeShapeType="1"/>
                </p:cNvSpPr>
                <p:nvPr/>
              </p:nvSpPr>
              <p:spPr bwMode="auto">
                <a:xfrm>
                  <a:off x="1723" y="14134"/>
                  <a:ext cx="272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>
                    <a:solidFill>
                      <a:schemeClr val="bg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2030" name="Line 46"/>
                <p:cNvSpPr>
                  <a:spLocks noChangeShapeType="1"/>
                </p:cNvSpPr>
                <p:nvPr/>
              </p:nvSpPr>
              <p:spPr bwMode="auto">
                <a:xfrm>
                  <a:off x="2419" y="14134"/>
                  <a:ext cx="272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>
                    <a:solidFill>
                      <a:schemeClr val="bg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2031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1978" y="13978"/>
                  <a:ext cx="415" cy="16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>
                    <a:solidFill>
                      <a:schemeClr val="bg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8" name="Group 48"/>
              <p:cNvGrpSpPr>
                <a:grpSpLocks/>
              </p:cNvGrpSpPr>
              <p:nvPr/>
            </p:nvGrpSpPr>
            <p:grpSpPr bwMode="auto">
              <a:xfrm>
                <a:off x="1161" y="13645"/>
                <a:ext cx="2036" cy="573"/>
                <a:chOff x="1161" y="13085"/>
                <a:chExt cx="2036" cy="573"/>
              </a:xfrm>
            </p:grpSpPr>
            <p:grpSp>
              <p:nvGrpSpPr>
                <p:cNvPr id="9" name="Group 49"/>
                <p:cNvGrpSpPr>
                  <a:grpSpLocks/>
                </p:cNvGrpSpPr>
                <p:nvPr/>
              </p:nvGrpSpPr>
              <p:grpSpPr bwMode="auto">
                <a:xfrm>
                  <a:off x="1842" y="13567"/>
                  <a:ext cx="710" cy="91"/>
                  <a:chOff x="3651" y="9311"/>
                  <a:chExt cx="2100" cy="241"/>
                </a:xfrm>
              </p:grpSpPr>
              <p:sp>
                <p:nvSpPr>
                  <p:cNvPr id="42034" name="Arc 50"/>
                  <p:cNvSpPr>
                    <a:spLocks/>
                  </p:cNvSpPr>
                  <p:nvPr/>
                </p:nvSpPr>
                <p:spPr bwMode="auto">
                  <a:xfrm>
                    <a:off x="3651" y="9311"/>
                    <a:ext cx="420" cy="241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1 w 43200"/>
                      <a:gd name="T1" fmla="*/ 21771 h 21771"/>
                      <a:gd name="T2" fmla="*/ 43200 w 43200"/>
                      <a:gd name="T3" fmla="*/ 21600 h 21771"/>
                      <a:gd name="T4" fmla="*/ 21600 w 43200"/>
                      <a:gd name="T5" fmla="*/ 21600 h 217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771" fill="none" extrusionOk="0">
                        <a:moveTo>
                          <a:pt x="0" y="21771"/>
                        </a:moveTo>
                        <a:cubicBezTo>
                          <a:pt x="0" y="21714"/>
                          <a:pt x="0" y="21657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</a:path>
                      <a:path w="43200" h="21771" stroke="0" extrusionOk="0">
                        <a:moveTo>
                          <a:pt x="0" y="21771"/>
                        </a:moveTo>
                        <a:cubicBezTo>
                          <a:pt x="0" y="21714"/>
                          <a:pt x="0" y="21657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2035" name="Arc 51"/>
                  <p:cNvSpPr>
                    <a:spLocks/>
                  </p:cNvSpPr>
                  <p:nvPr/>
                </p:nvSpPr>
                <p:spPr bwMode="auto">
                  <a:xfrm>
                    <a:off x="4071" y="9311"/>
                    <a:ext cx="420" cy="241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1 w 43200"/>
                      <a:gd name="T1" fmla="*/ 21771 h 21771"/>
                      <a:gd name="T2" fmla="*/ 43200 w 43200"/>
                      <a:gd name="T3" fmla="*/ 21600 h 21771"/>
                      <a:gd name="T4" fmla="*/ 21600 w 43200"/>
                      <a:gd name="T5" fmla="*/ 21600 h 217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771" fill="none" extrusionOk="0">
                        <a:moveTo>
                          <a:pt x="0" y="21771"/>
                        </a:moveTo>
                        <a:cubicBezTo>
                          <a:pt x="0" y="21714"/>
                          <a:pt x="0" y="21657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</a:path>
                      <a:path w="43200" h="21771" stroke="0" extrusionOk="0">
                        <a:moveTo>
                          <a:pt x="0" y="21771"/>
                        </a:moveTo>
                        <a:cubicBezTo>
                          <a:pt x="0" y="21714"/>
                          <a:pt x="0" y="21657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2036" name="Arc 52"/>
                  <p:cNvSpPr>
                    <a:spLocks/>
                  </p:cNvSpPr>
                  <p:nvPr/>
                </p:nvSpPr>
                <p:spPr bwMode="auto">
                  <a:xfrm>
                    <a:off x="4491" y="9311"/>
                    <a:ext cx="420" cy="241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1 w 43200"/>
                      <a:gd name="T1" fmla="*/ 21771 h 21771"/>
                      <a:gd name="T2" fmla="*/ 43200 w 43200"/>
                      <a:gd name="T3" fmla="*/ 21600 h 21771"/>
                      <a:gd name="T4" fmla="*/ 21600 w 43200"/>
                      <a:gd name="T5" fmla="*/ 21600 h 217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771" fill="none" extrusionOk="0">
                        <a:moveTo>
                          <a:pt x="0" y="21771"/>
                        </a:moveTo>
                        <a:cubicBezTo>
                          <a:pt x="0" y="21714"/>
                          <a:pt x="0" y="21657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</a:path>
                      <a:path w="43200" h="21771" stroke="0" extrusionOk="0">
                        <a:moveTo>
                          <a:pt x="0" y="21771"/>
                        </a:moveTo>
                        <a:cubicBezTo>
                          <a:pt x="0" y="21714"/>
                          <a:pt x="0" y="21657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2037" name="Arc 53"/>
                  <p:cNvSpPr>
                    <a:spLocks/>
                  </p:cNvSpPr>
                  <p:nvPr/>
                </p:nvSpPr>
                <p:spPr bwMode="auto">
                  <a:xfrm>
                    <a:off x="4911" y="9311"/>
                    <a:ext cx="420" cy="241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1 w 43200"/>
                      <a:gd name="T1" fmla="*/ 21771 h 21771"/>
                      <a:gd name="T2" fmla="*/ 43200 w 43200"/>
                      <a:gd name="T3" fmla="*/ 21600 h 21771"/>
                      <a:gd name="T4" fmla="*/ 21600 w 43200"/>
                      <a:gd name="T5" fmla="*/ 21600 h 217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771" fill="none" extrusionOk="0">
                        <a:moveTo>
                          <a:pt x="0" y="21771"/>
                        </a:moveTo>
                        <a:cubicBezTo>
                          <a:pt x="0" y="21714"/>
                          <a:pt x="0" y="21657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</a:path>
                      <a:path w="43200" h="21771" stroke="0" extrusionOk="0">
                        <a:moveTo>
                          <a:pt x="0" y="21771"/>
                        </a:moveTo>
                        <a:cubicBezTo>
                          <a:pt x="0" y="21714"/>
                          <a:pt x="0" y="21657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2038" name="Arc 54"/>
                  <p:cNvSpPr>
                    <a:spLocks/>
                  </p:cNvSpPr>
                  <p:nvPr/>
                </p:nvSpPr>
                <p:spPr bwMode="auto">
                  <a:xfrm>
                    <a:off x="5331" y="9311"/>
                    <a:ext cx="420" cy="241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1 w 43200"/>
                      <a:gd name="T1" fmla="*/ 21771 h 21771"/>
                      <a:gd name="T2" fmla="*/ 43200 w 43200"/>
                      <a:gd name="T3" fmla="*/ 21600 h 21771"/>
                      <a:gd name="T4" fmla="*/ 21600 w 43200"/>
                      <a:gd name="T5" fmla="*/ 21600 h 217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771" fill="none" extrusionOk="0">
                        <a:moveTo>
                          <a:pt x="0" y="21771"/>
                        </a:moveTo>
                        <a:cubicBezTo>
                          <a:pt x="0" y="21714"/>
                          <a:pt x="0" y="21657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</a:path>
                      <a:path w="43200" h="21771" stroke="0" extrusionOk="0">
                        <a:moveTo>
                          <a:pt x="0" y="21771"/>
                        </a:moveTo>
                        <a:cubicBezTo>
                          <a:pt x="0" y="21714"/>
                          <a:pt x="0" y="21657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2400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42039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1161" y="13656"/>
                  <a:ext cx="700" cy="1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>
                    <a:solidFill>
                      <a:schemeClr val="bg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2040" name="Line 56"/>
                <p:cNvSpPr>
                  <a:spLocks noChangeShapeType="1"/>
                </p:cNvSpPr>
                <p:nvPr/>
              </p:nvSpPr>
              <p:spPr bwMode="auto">
                <a:xfrm>
                  <a:off x="2566" y="13646"/>
                  <a:ext cx="631" cy="1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>
                    <a:solidFill>
                      <a:schemeClr val="bg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2041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016" y="13085"/>
                  <a:ext cx="503" cy="4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0" i="1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L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  <a:lumOff val="35000"/>
                      </a:schemeClr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2042" name="Text Box 58"/>
              <p:cNvSpPr txBox="1">
                <a:spLocks noChangeArrowheads="1"/>
              </p:cNvSpPr>
              <p:nvPr/>
            </p:nvSpPr>
            <p:spPr bwMode="auto">
              <a:xfrm>
                <a:off x="1883" y="13326"/>
                <a:ext cx="513" cy="6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  <a:lumOff val="35000"/>
                      </a:schemeClr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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  <a:lumOff val="35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43" name="Text Box 59"/>
              <p:cNvSpPr txBox="1">
                <a:spLocks noChangeArrowheads="1"/>
              </p:cNvSpPr>
              <p:nvPr/>
            </p:nvSpPr>
            <p:spPr bwMode="auto">
              <a:xfrm>
                <a:off x="1732" y="14625"/>
                <a:ext cx="531" cy="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  <a:lumOff val="35000"/>
                      </a:schemeClr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  <a:lumOff val="35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44" name="Line 60"/>
              <p:cNvSpPr>
                <a:spLocks noChangeShapeType="1"/>
              </p:cNvSpPr>
              <p:nvPr/>
            </p:nvSpPr>
            <p:spPr bwMode="auto">
              <a:xfrm>
                <a:off x="1173" y="13660"/>
                <a:ext cx="840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chemeClr val="bg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45" name="Line 61"/>
              <p:cNvSpPr>
                <a:spLocks noChangeShapeType="1"/>
              </p:cNvSpPr>
              <p:nvPr/>
            </p:nvSpPr>
            <p:spPr bwMode="auto">
              <a:xfrm>
                <a:off x="2303" y="13660"/>
                <a:ext cx="890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chemeClr val="bg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46" name="Arc 62"/>
              <p:cNvSpPr>
                <a:spLocks/>
              </p:cNvSpPr>
              <p:nvPr/>
            </p:nvSpPr>
            <p:spPr bwMode="auto">
              <a:xfrm flipH="1" flipV="1">
                <a:off x="1363" y="13807"/>
                <a:ext cx="1600" cy="245"/>
              </a:xfrm>
              <a:custGeom>
                <a:avLst/>
                <a:gdLst>
                  <a:gd name="G0" fmla="+- 21600 0 0"/>
                  <a:gd name="G1" fmla="+- 19714 0 0"/>
                  <a:gd name="G2" fmla="+- 21600 0 0"/>
                  <a:gd name="T0" fmla="*/ 30427 w 43200"/>
                  <a:gd name="T1" fmla="*/ 0 h 41314"/>
                  <a:gd name="T2" fmla="*/ 12376 w 43200"/>
                  <a:gd name="T3" fmla="*/ 182 h 41314"/>
                  <a:gd name="T4" fmla="*/ 21600 w 43200"/>
                  <a:gd name="T5" fmla="*/ 19714 h 41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1314" fill="none" extrusionOk="0">
                    <a:moveTo>
                      <a:pt x="30427" y="-1"/>
                    </a:moveTo>
                    <a:cubicBezTo>
                      <a:pt x="38198" y="3479"/>
                      <a:pt x="43200" y="11199"/>
                      <a:pt x="43200" y="19714"/>
                    </a:cubicBezTo>
                    <a:cubicBezTo>
                      <a:pt x="43200" y="31643"/>
                      <a:pt x="33529" y="41314"/>
                      <a:pt x="21600" y="41314"/>
                    </a:cubicBezTo>
                    <a:cubicBezTo>
                      <a:pt x="9670" y="41314"/>
                      <a:pt x="0" y="31643"/>
                      <a:pt x="0" y="19714"/>
                    </a:cubicBezTo>
                    <a:cubicBezTo>
                      <a:pt x="-1" y="11357"/>
                      <a:pt x="4820" y="3750"/>
                      <a:pt x="12376" y="182"/>
                    </a:cubicBezTo>
                  </a:path>
                  <a:path w="43200" h="41314" stroke="0" extrusionOk="0">
                    <a:moveTo>
                      <a:pt x="30427" y="-1"/>
                    </a:moveTo>
                    <a:cubicBezTo>
                      <a:pt x="38198" y="3479"/>
                      <a:pt x="43200" y="11199"/>
                      <a:pt x="43200" y="19714"/>
                    </a:cubicBezTo>
                    <a:cubicBezTo>
                      <a:pt x="43200" y="31643"/>
                      <a:pt x="33529" y="41314"/>
                      <a:pt x="21600" y="41314"/>
                    </a:cubicBezTo>
                    <a:cubicBezTo>
                      <a:pt x="9670" y="41314"/>
                      <a:pt x="0" y="31643"/>
                      <a:pt x="0" y="19714"/>
                    </a:cubicBezTo>
                    <a:cubicBezTo>
                      <a:pt x="-1" y="11357"/>
                      <a:pt x="4820" y="3750"/>
                      <a:pt x="12376" y="182"/>
                    </a:cubicBezTo>
                    <a:lnTo>
                      <a:pt x="21600" y="19714"/>
                    </a:lnTo>
                    <a:close/>
                  </a:path>
                </a:pathLst>
              </a:custGeom>
              <a:noFill/>
              <a:ln w="22225">
                <a:solidFill>
                  <a:srgbClr val="FF0000"/>
                </a:solidFill>
                <a:prstDash val="dash"/>
                <a:round/>
                <a:headEnd/>
                <a:tailEnd type="triangl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chemeClr val="bg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47" name="Arc 63"/>
              <p:cNvSpPr>
                <a:spLocks/>
              </p:cNvSpPr>
              <p:nvPr/>
            </p:nvSpPr>
            <p:spPr bwMode="auto">
              <a:xfrm flipV="1">
                <a:off x="1373" y="14317"/>
                <a:ext cx="1600" cy="245"/>
              </a:xfrm>
              <a:custGeom>
                <a:avLst/>
                <a:gdLst>
                  <a:gd name="G0" fmla="+- 21600 0 0"/>
                  <a:gd name="G1" fmla="+- 19714 0 0"/>
                  <a:gd name="G2" fmla="+- 21600 0 0"/>
                  <a:gd name="T0" fmla="*/ 30427 w 43200"/>
                  <a:gd name="T1" fmla="*/ 0 h 41314"/>
                  <a:gd name="T2" fmla="*/ 12376 w 43200"/>
                  <a:gd name="T3" fmla="*/ 182 h 41314"/>
                  <a:gd name="T4" fmla="*/ 21600 w 43200"/>
                  <a:gd name="T5" fmla="*/ 19714 h 41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1314" fill="none" extrusionOk="0">
                    <a:moveTo>
                      <a:pt x="30427" y="-1"/>
                    </a:moveTo>
                    <a:cubicBezTo>
                      <a:pt x="38198" y="3479"/>
                      <a:pt x="43200" y="11199"/>
                      <a:pt x="43200" y="19714"/>
                    </a:cubicBezTo>
                    <a:cubicBezTo>
                      <a:pt x="43200" y="31643"/>
                      <a:pt x="33529" y="41314"/>
                      <a:pt x="21600" y="41314"/>
                    </a:cubicBezTo>
                    <a:cubicBezTo>
                      <a:pt x="9670" y="41314"/>
                      <a:pt x="0" y="31643"/>
                      <a:pt x="0" y="19714"/>
                    </a:cubicBezTo>
                    <a:cubicBezTo>
                      <a:pt x="-1" y="11357"/>
                      <a:pt x="4820" y="3750"/>
                      <a:pt x="12376" y="182"/>
                    </a:cubicBezTo>
                  </a:path>
                  <a:path w="43200" h="41314" stroke="0" extrusionOk="0">
                    <a:moveTo>
                      <a:pt x="30427" y="-1"/>
                    </a:moveTo>
                    <a:cubicBezTo>
                      <a:pt x="38198" y="3479"/>
                      <a:pt x="43200" y="11199"/>
                      <a:pt x="43200" y="19714"/>
                    </a:cubicBezTo>
                    <a:cubicBezTo>
                      <a:pt x="43200" y="31643"/>
                      <a:pt x="33529" y="41314"/>
                      <a:pt x="21600" y="41314"/>
                    </a:cubicBezTo>
                    <a:cubicBezTo>
                      <a:pt x="9670" y="41314"/>
                      <a:pt x="0" y="31643"/>
                      <a:pt x="0" y="19714"/>
                    </a:cubicBezTo>
                    <a:cubicBezTo>
                      <a:pt x="-1" y="11357"/>
                      <a:pt x="4820" y="3750"/>
                      <a:pt x="12376" y="182"/>
                    </a:cubicBezTo>
                    <a:lnTo>
                      <a:pt x="21600" y="19714"/>
                    </a:lnTo>
                    <a:close/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dash"/>
                <a:round/>
                <a:headEnd/>
                <a:tailEnd type="triangl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chemeClr val="bg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48" name="Text Box 64"/>
              <p:cNvSpPr txBox="1">
                <a:spLocks noChangeArrowheads="1"/>
              </p:cNvSpPr>
              <p:nvPr/>
            </p:nvSpPr>
            <p:spPr bwMode="auto">
              <a:xfrm>
                <a:off x="2435" y="14728"/>
                <a:ext cx="573" cy="4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1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65000"/>
                        <a:lumOff val="35000"/>
                      </a:schemeClr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К</a:t>
                </a: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65000"/>
                      <a:lumOff val="35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49" name="Arc 65"/>
              <p:cNvSpPr>
                <a:spLocks/>
              </p:cNvSpPr>
              <p:nvPr/>
            </p:nvSpPr>
            <p:spPr bwMode="auto">
              <a:xfrm rot="1747443" flipH="1">
                <a:off x="2708" y="14630"/>
                <a:ext cx="211" cy="232"/>
              </a:xfrm>
              <a:custGeom>
                <a:avLst/>
                <a:gdLst>
                  <a:gd name="G0" fmla="+- 21600 0 0"/>
                  <a:gd name="G1" fmla="+- 19532 0 0"/>
                  <a:gd name="G2" fmla="+- 21600 0 0"/>
                  <a:gd name="T0" fmla="*/ 418 w 21600"/>
                  <a:gd name="T1" fmla="*/ 23759 h 23759"/>
                  <a:gd name="T2" fmla="*/ 12376 w 21600"/>
                  <a:gd name="T3" fmla="*/ 0 h 23759"/>
                  <a:gd name="T4" fmla="*/ 21600 w 21600"/>
                  <a:gd name="T5" fmla="*/ 19532 h 23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3759" fill="none" extrusionOk="0">
                    <a:moveTo>
                      <a:pt x="417" y="23759"/>
                    </a:moveTo>
                    <a:cubicBezTo>
                      <a:pt x="139" y="22367"/>
                      <a:pt x="0" y="20951"/>
                      <a:pt x="0" y="19532"/>
                    </a:cubicBezTo>
                    <a:cubicBezTo>
                      <a:pt x="-1" y="11175"/>
                      <a:pt x="4820" y="3568"/>
                      <a:pt x="12376" y="0"/>
                    </a:cubicBezTo>
                  </a:path>
                  <a:path w="21600" h="23759" stroke="0" extrusionOk="0">
                    <a:moveTo>
                      <a:pt x="417" y="23759"/>
                    </a:moveTo>
                    <a:cubicBezTo>
                      <a:pt x="139" y="22367"/>
                      <a:pt x="0" y="20951"/>
                      <a:pt x="0" y="19532"/>
                    </a:cubicBezTo>
                    <a:cubicBezTo>
                      <a:pt x="-1" y="11175"/>
                      <a:pt x="4820" y="3568"/>
                      <a:pt x="12376" y="0"/>
                    </a:cubicBezTo>
                    <a:lnTo>
                      <a:pt x="21600" y="19532"/>
                    </a:lnTo>
                    <a:close/>
                  </a:path>
                </a:pathLst>
              </a:custGeom>
              <a:noFill/>
              <a:ln w="15875">
                <a:solidFill>
                  <a:srgbClr val="0000FF"/>
                </a:solidFill>
                <a:prstDash val="sysDot"/>
                <a:round/>
                <a:headEnd/>
                <a:tailEnd type="triangle" w="sm" len="sm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chemeClr val="bg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42051" name="Object 67"/>
            <p:cNvGraphicFramePr>
              <a:graphicFrameLocks noChangeAspect="1"/>
            </p:cNvGraphicFramePr>
            <p:nvPr/>
          </p:nvGraphicFramePr>
          <p:xfrm>
            <a:off x="3214678" y="5556609"/>
            <a:ext cx="1428760" cy="729911"/>
          </p:xfrm>
          <a:graphic>
            <a:graphicData uri="http://schemas.openxmlformats.org/presentationml/2006/ole">
              <p:oleObj spid="_x0000_s138244" name="Формула" r:id="rId6" imgW="875920" imgH="444307" progId="Equation.3">
                <p:embed/>
              </p:oleObj>
            </a:graphicData>
          </a:graphic>
        </p:graphicFrame>
        <p:sp>
          <p:nvSpPr>
            <p:cNvPr id="130" name="AutoShape 16"/>
            <p:cNvSpPr>
              <a:spLocks noChangeArrowheads="1"/>
            </p:cNvSpPr>
            <p:nvPr/>
          </p:nvSpPr>
          <p:spPr bwMode="auto">
            <a:xfrm>
              <a:off x="3000364" y="5429264"/>
              <a:ext cx="2214578" cy="1071570"/>
            </a:xfrm>
            <a:prstGeom prst="cloudCallout">
              <a:avLst>
                <a:gd name="adj1" fmla="val 70857"/>
                <a:gd name="adj2" fmla="val -49414"/>
              </a:avLst>
            </a:prstGeom>
            <a:noFill/>
            <a:ln w="127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Rectangle 4"/>
            <p:cNvSpPr>
              <a:spLocks/>
            </p:cNvSpPr>
            <p:nvPr/>
          </p:nvSpPr>
          <p:spPr bwMode="auto">
            <a:xfrm>
              <a:off x="6858016" y="6072206"/>
              <a:ext cx="1785950" cy="571504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Размыкаем</a:t>
              </a:r>
            </a:p>
            <a:p>
              <a:pPr algn="ctr" eaLnBrk="0" hangingPunct="0">
                <a:defRPr/>
              </a:pPr>
              <a:r>
                <a:rPr lang="ru-RU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ключ</a:t>
              </a:r>
              <a:endParaRPr lang="ru-RU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sp>
          <p:nvSpPr>
            <p:cNvPr id="94" name="Выгнутая вправо стрелка 93"/>
            <p:cNvSpPr/>
            <p:nvPr/>
          </p:nvSpPr>
          <p:spPr>
            <a:xfrm rot="18619710" flipV="1">
              <a:off x="8050922" y="5383637"/>
              <a:ext cx="363567" cy="116372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Группа 99"/>
          <p:cNvGrpSpPr/>
          <p:nvPr/>
        </p:nvGrpSpPr>
        <p:grpSpPr>
          <a:xfrm>
            <a:off x="357158" y="928670"/>
            <a:ext cx="2694639" cy="3886205"/>
            <a:chOff x="357158" y="928670"/>
            <a:chExt cx="2694639" cy="3886205"/>
          </a:xfrm>
        </p:grpSpPr>
        <p:pic>
          <p:nvPicPr>
            <p:cNvPr id="3" name="Picture 3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7158" y="928670"/>
              <a:ext cx="2694639" cy="3886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8" name="Прямоугольник 97"/>
            <p:cNvSpPr/>
            <p:nvPr/>
          </p:nvSpPr>
          <p:spPr>
            <a:xfrm>
              <a:off x="1023953" y="1071788"/>
              <a:ext cx="103803" cy="18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Rectangle 8"/>
            <p:cNvSpPr>
              <a:spLocks/>
            </p:cNvSpPr>
            <p:nvPr/>
          </p:nvSpPr>
          <p:spPr bwMode="auto">
            <a:xfrm>
              <a:off x="896858" y="1087448"/>
              <a:ext cx="285752" cy="285752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en-US" sz="1000" i="1" dirty="0" smtClean="0">
                  <a:solidFill>
                    <a:schemeClr val="bg1"/>
                  </a:solidFill>
                  <a:latin typeface="Constantia" pitchFamily="18" charset="0"/>
                </a:rPr>
                <a:t>Z</a:t>
              </a:r>
              <a:endParaRPr lang="ru-RU" sz="1000" i="1" dirty="0">
                <a:solidFill>
                  <a:schemeClr val="bg1"/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57158" y="357166"/>
            <a:ext cx="5000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Ещё  примеры  проявления  самоиндукции: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79" name="Picture 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847725"/>
            <a:ext cx="7446962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478" name="Text Box 30"/>
          <p:cNvSpPr txBox="1">
            <a:spLocks noChangeArrowheads="1"/>
          </p:cNvSpPr>
          <p:nvPr/>
        </p:nvSpPr>
        <p:spPr bwMode="auto">
          <a:xfrm>
            <a:off x="673158" y="1458984"/>
            <a:ext cx="326942" cy="355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r>
              <a:rPr kumimoji="0" lang="en-US" sz="1600" b="0" i="0" u="none" strike="noStrike" cap="none" normalizeH="0" baseline="-2500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0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479" name="Picture 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857628"/>
            <a:ext cx="7429552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4480" name="Object 32"/>
          <p:cNvGraphicFramePr>
            <a:graphicFrameLocks noChangeAspect="1"/>
          </p:cNvGraphicFramePr>
          <p:nvPr/>
        </p:nvGraphicFramePr>
        <p:xfrm>
          <a:off x="1857375" y="4214818"/>
          <a:ext cx="1357313" cy="357188"/>
        </p:xfrm>
        <a:graphic>
          <a:graphicData uri="http://schemas.openxmlformats.org/presentationml/2006/ole">
            <p:oleObj spid="_x0000_s139266" name="Формула" r:id="rId6" imgW="901309" imgH="241195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4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7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8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83" name="Rectangle 3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2" name="Rectangle 32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5" name="Rectangle 35"/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8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9" name="Rectangle 39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45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2052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6" name="Замыкание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-2" y="0"/>
            <a:ext cx="7620022" cy="5715016"/>
          </a:xfrm>
          <a:prstGeom prst="rect">
            <a:avLst/>
          </a:prstGeom>
        </p:spPr>
      </p:pic>
      <p:sp>
        <p:nvSpPr>
          <p:cNvPr id="57" name="Rectangle 3"/>
          <p:cNvSpPr>
            <a:spLocks noChangeArrowheads="1"/>
          </p:cNvSpPr>
          <p:nvPr/>
        </p:nvSpPr>
        <p:spPr bwMode="auto">
          <a:xfrm>
            <a:off x="785786" y="214290"/>
            <a:ext cx="4286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Самоиндукция. Экстратоки</a:t>
            </a:r>
          </a:p>
        </p:txBody>
      </p:sp>
      <p:pic>
        <p:nvPicPr>
          <p:cNvPr id="61" name="Размыкание.mp4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6"/>
          <a:stretch>
            <a:fillRect/>
          </a:stretch>
        </p:blipFill>
        <p:spPr>
          <a:xfrm>
            <a:off x="2000233" y="1500174"/>
            <a:ext cx="7143768" cy="5357826"/>
          </a:xfrm>
          <a:prstGeom prst="rect">
            <a:avLst/>
          </a:prstGeom>
        </p:spPr>
      </p:pic>
      <p:grpSp>
        <p:nvGrpSpPr>
          <p:cNvPr id="3" name="Группа 65"/>
          <p:cNvGrpSpPr/>
          <p:nvPr/>
        </p:nvGrpSpPr>
        <p:grpSpPr>
          <a:xfrm>
            <a:off x="375062" y="1571612"/>
            <a:ext cx="8483218" cy="3357586"/>
            <a:chOff x="375062" y="1571612"/>
            <a:chExt cx="8483218" cy="3357586"/>
          </a:xfrm>
        </p:grpSpPr>
        <p:pic>
          <p:nvPicPr>
            <p:cNvPr id="67" name="Picture 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75062" y="1571612"/>
              <a:ext cx="8483218" cy="3357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68" name="Object 1"/>
            <p:cNvGraphicFramePr>
              <a:graphicFrameLocks noChangeAspect="1"/>
            </p:cNvGraphicFramePr>
            <p:nvPr/>
          </p:nvGraphicFramePr>
          <p:xfrm>
            <a:off x="6786579" y="2714620"/>
            <a:ext cx="1714512" cy="912640"/>
          </p:xfrm>
          <a:graphic>
            <a:graphicData uri="http://schemas.openxmlformats.org/presentationml/2006/ole">
              <p:oleObj spid="_x0000_s140290" name="Формула" r:id="rId8" imgW="863280" imgH="457200" progId="Equation.3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video>
          </p:childTnLst>
        </p:cTn>
      </p:par>
    </p:tnLst>
    <p:bldLst>
      <p:bldP spid="5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9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90" y="642917"/>
            <a:ext cx="9130710" cy="575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Прямоугольник 27"/>
          <p:cNvSpPr/>
          <p:nvPr/>
        </p:nvSpPr>
        <p:spPr>
          <a:xfrm>
            <a:off x="357158" y="214290"/>
            <a:ext cx="10001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доска</a:t>
            </a:r>
            <a:endParaRPr lang="ru-RU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104346" y="381140"/>
            <a:ext cx="8912712" cy="5286412"/>
            <a:chOff x="17006" y="285728"/>
            <a:chExt cx="9127026" cy="5399392"/>
          </a:xfrm>
        </p:grpSpPr>
        <p:pic>
          <p:nvPicPr>
            <p:cNvPr id="130058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006" y="285728"/>
              <a:ext cx="9126994" cy="5399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" name="Прямоугольник 28"/>
            <p:cNvSpPr/>
            <p:nvPr/>
          </p:nvSpPr>
          <p:spPr>
            <a:xfrm>
              <a:off x="8358214" y="285728"/>
              <a:ext cx="785818" cy="41434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69884" y="5456357"/>
            <a:ext cx="1087472" cy="1345985"/>
            <a:chOff x="769884" y="5456357"/>
            <a:chExt cx="1087472" cy="1345985"/>
          </a:xfrm>
        </p:grpSpPr>
        <p:pic>
          <p:nvPicPr>
            <p:cNvPr id="110593" name="Picture 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57224" y="5456357"/>
              <a:ext cx="1000132" cy="1345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110594" name="Object 2"/>
            <p:cNvGraphicFramePr>
              <a:graphicFrameLocks noChangeAspect="1"/>
            </p:cNvGraphicFramePr>
            <p:nvPr/>
          </p:nvGraphicFramePr>
          <p:xfrm>
            <a:off x="769884" y="6357958"/>
            <a:ext cx="381000" cy="365125"/>
          </p:xfrm>
          <a:graphic>
            <a:graphicData uri="http://schemas.openxmlformats.org/presentationml/2006/ole">
              <p:oleObj spid="_x0000_s110594" name="Формула" r:id="rId6" imgW="253800" imgH="241200" progId="Equation.3">
                <p:embed/>
              </p:oleObj>
            </a:graphicData>
          </a:graphic>
        </p:graphicFrame>
      </p:grpSp>
      <p:sp>
        <p:nvSpPr>
          <p:cNvPr id="8" name="Прямоугольник 7"/>
          <p:cNvSpPr/>
          <p:nvPr/>
        </p:nvSpPr>
        <p:spPr>
          <a:xfrm>
            <a:off x="2143108" y="-24"/>
            <a:ext cx="10001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доска</a:t>
            </a:r>
            <a:endParaRPr lang="ru-RU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2500298" y="3929066"/>
            <a:ext cx="6643702" cy="2571768"/>
            <a:chOff x="2500298" y="3929066"/>
            <a:chExt cx="6643702" cy="2571768"/>
          </a:xfrm>
        </p:grpSpPr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>
              <a:off x="2714612" y="3929066"/>
              <a:ext cx="507209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/>
              <a:r>
                <a:rPr lang="ru-RU" sz="2400" b="1" spc="-100" dirty="0" smtClean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00FF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+mj-lt"/>
                  <a:ea typeface="+mj-ea"/>
                  <a:cs typeface="+mj-cs"/>
                </a:rPr>
                <a:t>14.5. Линии магнитной индукции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500298" y="4487855"/>
              <a:ext cx="6643702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AutoNum type="arabicParenR"/>
              </a:pPr>
              <a:r>
                <a:rPr lang="ru-RU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Линии индукции магнитного поля всегда замкнуты – такие поля называют «вихревыми»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;</a:t>
              </a:r>
            </a:p>
            <a:p>
              <a:pPr marL="342900" indent="-342900"/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                                            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</a:t>
              </a:r>
            </a:p>
            <a:p>
              <a:pPr marL="342900" indent="-342900"/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                                                                                                     </a:t>
              </a:r>
            </a:p>
            <a:p>
              <a:pPr marL="342900" indent="-342900"/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                                                                       </a:t>
              </a:r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3045" name="Object 37"/>
            <p:cNvGraphicFramePr>
              <a:graphicFrameLocks noChangeAspect="1"/>
            </p:cNvGraphicFramePr>
            <p:nvPr/>
          </p:nvGraphicFramePr>
          <p:xfrm>
            <a:off x="7270750" y="5091114"/>
            <a:ext cx="1305367" cy="623902"/>
          </p:xfrm>
          <a:graphic>
            <a:graphicData uri="http://schemas.openxmlformats.org/presentationml/2006/ole">
              <p:oleObj spid="_x0000_s103431" name="Формула" r:id="rId4" imgW="761760" imgH="368280" progId="Equation.3">
                <p:embed/>
              </p:oleObj>
            </a:graphicData>
          </a:graphic>
        </p:graphicFrame>
        <p:sp>
          <p:nvSpPr>
            <p:cNvPr id="43047" name="AutoShape 39"/>
            <p:cNvSpPr>
              <a:spLocks noChangeArrowheads="1"/>
            </p:cNvSpPr>
            <p:nvPr/>
          </p:nvSpPr>
          <p:spPr bwMode="auto">
            <a:xfrm>
              <a:off x="6858016" y="5000636"/>
              <a:ext cx="1928826" cy="714380"/>
            </a:xfrm>
            <a:prstGeom prst="cloudCallout">
              <a:avLst>
                <a:gd name="adj1" fmla="val -94803"/>
                <a:gd name="adj2" fmla="val -4765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2500298" y="5631436"/>
              <a:ext cx="235745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2) не пересекаются</a:t>
              </a:r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;</a:t>
              </a:r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2500298" y="6131502"/>
              <a:ext cx="55721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3) густота  пропорциональна  модулю  вектора       . </a:t>
              </a:r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" name="Object 38"/>
            <p:cNvGraphicFramePr>
              <a:graphicFrameLocks noChangeAspect="1"/>
            </p:cNvGraphicFramePr>
            <p:nvPr/>
          </p:nvGraphicFramePr>
          <p:xfrm>
            <a:off x="7489874" y="6083428"/>
            <a:ext cx="241300" cy="338138"/>
          </p:xfrm>
          <a:graphic>
            <a:graphicData uri="http://schemas.openxmlformats.org/presentationml/2006/ole">
              <p:oleObj spid="_x0000_s103432" name="Формула" r:id="rId5" imgW="190440" imgH="266400" progId="Equation.3">
                <p:embed/>
              </p:oleObj>
            </a:graphicData>
          </a:graphic>
        </p:graphicFrame>
      </p:grpSp>
      <p:grpSp>
        <p:nvGrpSpPr>
          <p:cNvPr id="36" name="Группа 35"/>
          <p:cNvGrpSpPr/>
          <p:nvPr/>
        </p:nvGrpSpPr>
        <p:grpSpPr>
          <a:xfrm>
            <a:off x="180726" y="3143248"/>
            <a:ext cx="2072701" cy="3643338"/>
            <a:chOff x="180726" y="3000372"/>
            <a:chExt cx="2072701" cy="3643338"/>
          </a:xfrm>
        </p:grpSpPr>
        <p:pic>
          <p:nvPicPr>
            <p:cNvPr id="43044" name="Picture 3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0726" y="4556412"/>
              <a:ext cx="2072701" cy="2087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43" name="Прямая соединительная линия 42"/>
            <p:cNvCxnSpPr/>
            <p:nvPr/>
          </p:nvCxnSpPr>
          <p:spPr>
            <a:xfrm rot="5400000">
              <a:off x="168011" y="4499776"/>
              <a:ext cx="2143140" cy="1588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 rot="5400000" flipH="1" flipV="1">
              <a:off x="666763" y="3810164"/>
              <a:ext cx="1143008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5400000" flipH="1" flipV="1">
              <a:off x="416972" y="3821115"/>
              <a:ext cx="1643074" cy="1588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Прямоугольник 34"/>
            <p:cNvSpPr/>
            <p:nvPr/>
          </p:nvSpPr>
          <p:spPr>
            <a:xfrm>
              <a:off x="857224" y="3714752"/>
              <a:ext cx="3571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2400" b="1" i="1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214282" y="142852"/>
            <a:ext cx="850112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b="1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… </a:t>
            </a:r>
            <a:r>
              <a:rPr lang="ru-RU" sz="2400" b="1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ещё </a:t>
            </a:r>
            <a:r>
              <a:rPr lang="ru-RU" sz="2400" b="1" i="1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пример 2</a:t>
            </a: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:</a:t>
            </a:r>
            <a:r>
              <a:rPr lang="ru-RU" sz="1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Найти индукцию магнитного поля на оси кольцевого витка с током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(Задача 10.3)</a:t>
            </a:r>
            <a:endParaRPr lang="ru-RU" b="1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0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928670"/>
            <a:ext cx="41148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7" name="Группа 26"/>
          <p:cNvGrpSpPr/>
          <p:nvPr/>
        </p:nvGrpSpPr>
        <p:grpSpPr>
          <a:xfrm>
            <a:off x="3914775" y="642918"/>
            <a:ext cx="5065716" cy="3275032"/>
            <a:chOff x="3914775" y="642918"/>
            <a:chExt cx="5065716" cy="3275032"/>
          </a:xfrm>
        </p:grpSpPr>
        <p:graphicFrame>
          <p:nvGraphicFramePr>
            <p:cNvPr id="41" name="Object 2"/>
            <p:cNvGraphicFramePr>
              <a:graphicFrameLocks noChangeAspect="1"/>
            </p:cNvGraphicFramePr>
            <p:nvPr/>
          </p:nvGraphicFramePr>
          <p:xfrm>
            <a:off x="4298445" y="642918"/>
            <a:ext cx="2021173" cy="714380"/>
          </p:xfrm>
          <a:graphic>
            <a:graphicData uri="http://schemas.openxmlformats.org/presentationml/2006/ole">
              <p:oleObj spid="_x0000_s103434" name="Формула" r:id="rId8" imgW="1104900" imgH="393700" progId="Equation.3">
                <p:embed/>
              </p:oleObj>
            </a:graphicData>
          </a:graphic>
        </p:graphicFrame>
        <p:sp>
          <p:nvSpPr>
            <p:cNvPr id="42" name="Rectangle 8"/>
            <p:cNvSpPr>
              <a:spLocks/>
            </p:cNvSpPr>
            <p:nvPr/>
          </p:nvSpPr>
          <p:spPr bwMode="auto">
            <a:xfrm>
              <a:off x="6500826" y="928670"/>
              <a:ext cx="1857388" cy="71435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el-GR" sz="2400" b="1" i="1" dirty="0" smtClean="0">
                  <a:solidFill>
                    <a:srgbClr val="0070C0"/>
                  </a:solidFill>
                  <a:latin typeface="Constantia" pitchFamily="18" charset="0"/>
                </a:rPr>
                <a:t>θ</a:t>
              </a:r>
              <a:r>
                <a:rPr lang="en-US" sz="2400" b="1" i="1" dirty="0" smtClean="0">
                  <a:solidFill>
                    <a:srgbClr val="0070C0"/>
                  </a:solidFill>
                  <a:latin typeface="Constantia" pitchFamily="18" charset="0"/>
                </a:rPr>
                <a:t> = …   </a:t>
              </a:r>
              <a:r>
                <a:rPr lang="ru-RU" sz="4400" b="1" i="1" dirty="0" smtClean="0">
                  <a:solidFill>
                    <a:srgbClr val="0070C0"/>
                  </a:solidFill>
                  <a:latin typeface="Constantia" pitchFamily="18" charset="0"/>
                </a:rPr>
                <a:t>?</a:t>
              </a:r>
              <a:endParaRPr lang="ru-RU" sz="4400" b="1" i="1" dirty="0">
                <a:solidFill>
                  <a:srgbClr val="0070C0"/>
                </a:solidFill>
                <a:latin typeface="Constantia" pitchFamily="18" charset="0"/>
              </a:endParaRPr>
            </a:p>
          </p:txBody>
        </p:sp>
        <p:graphicFrame>
          <p:nvGraphicFramePr>
            <p:cNvPr id="45" name="Object 6"/>
            <p:cNvGraphicFramePr>
              <a:graphicFrameLocks noChangeAspect="1"/>
            </p:cNvGraphicFramePr>
            <p:nvPr/>
          </p:nvGraphicFramePr>
          <p:xfrm>
            <a:off x="4482702" y="2214554"/>
            <a:ext cx="2161000" cy="785818"/>
          </p:xfrm>
          <a:graphic>
            <a:graphicData uri="http://schemas.openxmlformats.org/presentationml/2006/ole">
              <p:oleObj spid="_x0000_s103435" name="Формула" r:id="rId9" imgW="1257300" imgH="457200" progId="Equation.3">
                <p:embed/>
              </p:oleObj>
            </a:graphicData>
          </a:graphic>
        </p:graphicFrame>
        <p:graphicFrame>
          <p:nvGraphicFramePr>
            <p:cNvPr id="46" name="Object 5"/>
            <p:cNvGraphicFramePr>
              <a:graphicFrameLocks noChangeAspect="1"/>
            </p:cNvGraphicFramePr>
            <p:nvPr/>
          </p:nvGraphicFramePr>
          <p:xfrm>
            <a:off x="5000628" y="3224213"/>
            <a:ext cx="3979863" cy="693737"/>
          </p:xfrm>
          <a:graphic>
            <a:graphicData uri="http://schemas.openxmlformats.org/presentationml/2006/ole">
              <p:oleObj spid="_x0000_s103436" name="Формула" r:id="rId10" imgW="2387520" imgH="419040" progId="Equation.3">
                <p:embed/>
              </p:oleObj>
            </a:graphicData>
          </a:graphic>
        </p:graphicFrame>
        <p:graphicFrame>
          <p:nvGraphicFramePr>
            <p:cNvPr id="103438" name="Object 14"/>
            <p:cNvGraphicFramePr>
              <a:graphicFrameLocks noChangeAspect="1"/>
            </p:cNvGraphicFramePr>
            <p:nvPr/>
          </p:nvGraphicFramePr>
          <p:xfrm>
            <a:off x="3914775" y="1530350"/>
            <a:ext cx="2903538" cy="436563"/>
          </p:xfrm>
          <a:graphic>
            <a:graphicData uri="http://schemas.openxmlformats.org/presentationml/2006/ole">
              <p:oleObj spid="_x0000_s103438" name="Формула" r:id="rId11" imgW="1688760" imgH="253800" progId="Equation.3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45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2" name="Rectangle 4"/>
          <p:cNvSpPr>
            <a:spLocks/>
          </p:cNvSpPr>
          <p:nvPr/>
        </p:nvSpPr>
        <p:spPr bwMode="auto">
          <a:xfrm>
            <a:off x="2285984" y="134780"/>
            <a:ext cx="5000660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latin typeface="Constantia" pitchFamily="18" charset="0"/>
              </a:rPr>
              <a:t>Линии  магнитной  индукции</a:t>
            </a:r>
            <a:endParaRPr lang="ru-RU" sz="2400" b="1" i="1" dirty="0">
              <a:latin typeface="Constantia" pitchFamily="18" charset="0"/>
            </a:endParaRPr>
          </a:p>
        </p:txBody>
      </p:sp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2005" y="1571612"/>
            <a:ext cx="3588661" cy="393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49" y="3714752"/>
            <a:ext cx="5463375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8" y="602180"/>
            <a:ext cx="5464491" cy="311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Группа 79"/>
          <p:cNvGrpSpPr/>
          <p:nvPr/>
        </p:nvGrpSpPr>
        <p:grpSpPr>
          <a:xfrm>
            <a:off x="357158" y="142852"/>
            <a:ext cx="8358246" cy="2428892"/>
            <a:chOff x="357158" y="142852"/>
            <a:chExt cx="8358246" cy="242889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57158" y="642918"/>
              <a:ext cx="83582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 </a:t>
              </a:r>
              <a:r>
                <a:rPr lang="ru-RU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сила,  действующая  на  элемент  проводника  с током  в  магнитном  поле:</a:t>
              </a:r>
              <a:endPara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>
              <a:off x="500034" y="142852"/>
              <a:ext cx="278608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/>
              <a:r>
                <a:rPr lang="ru-RU" sz="2400" b="1" spc="-100" dirty="0" smtClean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00FF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+mj-lt"/>
                  <a:ea typeface="+mj-ea"/>
                  <a:cs typeface="+mj-cs"/>
                </a:rPr>
                <a:t>14.6. Сила Ампера</a:t>
              </a:r>
            </a:p>
          </p:txBody>
        </p:sp>
        <p:sp>
          <p:nvSpPr>
            <p:cNvPr id="43047" name="AutoShape 39"/>
            <p:cNvSpPr>
              <a:spLocks noChangeArrowheads="1"/>
            </p:cNvSpPr>
            <p:nvPr/>
          </p:nvSpPr>
          <p:spPr bwMode="auto">
            <a:xfrm>
              <a:off x="2428860" y="1357298"/>
              <a:ext cx="3071834" cy="1214446"/>
            </a:xfrm>
            <a:prstGeom prst="cloudCallout">
              <a:avLst>
                <a:gd name="adj1" fmla="val 76973"/>
                <a:gd name="adj2" fmla="val -56572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4042" name="Object 10"/>
            <p:cNvGraphicFramePr>
              <a:graphicFrameLocks noChangeAspect="1"/>
            </p:cNvGraphicFramePr>
            <p:nvPr/>
          </p:nvGraphicFramePr>
          <p:xfrm>
            <a:off x="2714611" y="1643050"/>
            <a:ext cx="2171715" cy="500066"/>
          </p:xfrm>
          <a:graphic>
            <a:graphicData uri="http://schemas.openxmlformats.org/presentationml/2006/ole">
              <p:oleObj spid="_x0000_s104450" name="Формула" r:id="rId4" imgW="1447800" imgH="330200" progId="Equation.3">
                <p:embed/>
              </p:oleObj>
            </a:graphicData>
          </a:graphic>
        </p:graphicFrame>
        <p:graphicFrame>
          <p:nvGraphicFramePr>
            <p:cNvPr id="44044" name="Object 12"/>
            <p:cNvGraphicFramePr>
              <a:graphicFrameLocks noChangeAspect="1"/>
            </p:cNvGraphicFramePr>
            <p:nvPr/>
          </p:nvGraphicFramePr>
          <p:xfrm>
            <a:off x="6114416" y="2143116"/>
            <a:ext cx="2223134" cy="400059"/>
          </p:xfrm>
          <a:graphic>
            <a:graphicData uri="http://schemas.openxmlformats.org/presentationml/2006/ole">
              <p:oleObj spid="_x0000_s104451" name="Формула" r:id="rId5" imgW="1358640" imgH="241200" progId="Equation.3">
                <p:embed/>
              </p:oleObj>
            </a:graphicData>
          </a:graphic>
        </p:graphicFrame>
      </p:grpSp>
      <p:grpSp>
        <p:nvGrpSpPr>
          <p:cNvPr id="3" name="Группа 56"/>
          <p:cNvGrpSpPr/>
          <p:nvPr/>
        </p:nvGrpSpPr>
        <p:grpSpPr>
          <a:xfrm>
            <a:off x="356841" y="1142984"/>
            <a:ext cx="1863725" cy="2057400"/>
            <a:chOff x="356841" y="1571612"/>
            <a:chExt cx="1863725" cy="2057400"/>
          </a:xfrm>
        </p:grpSpPr>
        <p:grpSp>
          <p:nvGrpSpPr>
            <p:cNvPr id="4" name="Group 14"/>
            <p:cNvGrpSpPr>
              <a:grpSpLocks noChangeAspect="1"/>
            </p:cNvGrpSpPr>
            <p:nvPr/>
          </p:nvGrpSpPr>
          <p:grpSpPr bwMode="auto">
            <a:xfrm>
              <a:off x="356841" y="1571612"/>
              <a:ext cx="1863725" cy="2057400"/>
              <a:chOff x="7552" y="3852"/>
              <a:chExt cx="2935" cy="3240"/>
            </a:xfrm>
          </p:grpSpPr>
          <p:sp>
            <p:nvSpPr>
              <p:cNvPr id="44047" name="AutoShape 15"/>
              <p:cNvSpPr>
                <a:spLocks noChangeAspect="1" noChangeArrowheads="1"/>
              </p:cNvSpPr>
              <p:nvPr/>
            </p:nvSpPr>
            <p:spPr bwMode="auto">
              <a:xfrm>
                <a:off x="7552" y="3852"/>
                <a:ext cx="2935" cy="3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048" name="Text Box 16"/>
              <p:cNvSpPr txBox="1">
                <a:spLocks noChangeArrowheads="1"/>
              </p:cNvSpPr>
              <p:nvPr/>
            </p:nvSpPr>
            <p:spPr bwMode="auto">
              <a:xfrm>
                <a:off x="9738" y="4850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049" name="Line 17"/>
              <p:cNvSpPr>
                <a:spLocks noChangeShapeType="1"/>
              </p:cNvSpPr>
              <p:nvPr/>
            </p:nvSpPr>
            <p:spPr bwMode="auto">
              <a:xfrm rot="600000" flipV="1">
                <a:off x="9266" y="5426"/>
                <a:ext cx="0" cy="34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050" name="Line 18"/>
              <p:cNvSpPr>
                <a:spLocks noChangeShapeType="1"/>
              </p:cNvSpPr>
              <p:nvPr/>
            </p:nvSpPr>
            <p:spPr bwMode="auto">
              <a:xfrm flipV="1">
                <a:off x="9227" y="5196"/>
                <a:ext cx="1038" cy="56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051" name="Freeform 19"/>
              <p:cNvSpPr>
                <a:spLocks/>
              </p:cNvSpPr>
              <p:nvPr/>
            </p:nvSpPr>
            <p:spPr bwMode="auto">
              <a:xfrm>
                <a:off x="7925" y="5764"/>
                <a:ext cx="1310" cy="683"/>
              </a:xfrm>
              <a:custGeom>
                <a:avLst/>
                <a:gdLst/>
                <a:ahLst/>
                <a:cxnLst>
                  <a:cxn ang="0">
                    <a:pos x="377" y="0"/>
                  </a:cxn>
                  <a:cxn ang="0">
                    <a:pos x="310" y="100"/>
                  </a:cxn>
                  <a:cxn ang="0">
                    <a:pos x="188" y="144"/>
                  </a:cxn>
                  <a:cxn ang="0">
                    <a:pos x="100" y="144"/>
                  </a:cxn>
                  <a:cxn ang="0">
                    <a:pos x="0" y="144"/>
                  </a:cxn>
                </a:cxnLst>
                <a:rect l="0" t="0" r="r" b="b"/>
                <a:pathLst>
                  <a:path w="377" h="151">
                    <a:moveTo>
                      <a:pt x="377" y="0"/>
                    </a:moveTo>
                    <a:cubicBezTo>
                      <a:pt x="359" y="38"/>
                      <a:pt x="341" y="76"/>
                      <a:pt x="310" y="100"/>
                    </a:cubicBezTo>
                    <a:cubicBezTo>
                      <a:pt x="279" y="124"/>
                      <a:pt x="223" y="137"/>
                      <a:pt x="188" y="144"/>
                    </a:cubicBezTo>
                    <a:cubicBezTo>
                      <a:pt x="153" y="151"/>
                      <a:pt x="131" y="144"/>
                      <a:pt x="100" y="144"/>
                    </a:cubicBezTo>
                    <a:cubicBezTo>
                      <a:pt x="69" y="144"/>
                      <a:pt x="26" y="138"/>
                      <a:pt x="0" y="144"/>
                    </a:cubicBezTo>
                  </a:path>
                </a:pathLst>
              </a:custGeom>
              <a:noFill/>
              <a:ln w="1270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052" name="Line 20"/>
              <p:cNvSpPr>
                <a:spLocks noChangeShapeType="1"/>
              </p:cNvSpPr>
              <p:nvPr/>
            </p:nvSpPr>
            <p:spPr bwMode="auto">
              <a:xfrm rot="420000">
                <a:off x="8173" y="6421"/>
                <a:ext cx="238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053" name="Line 21"/>
              <p:cNvSpPr>
                <a:spLocks noChangeShapeType="1"/>
              </p:cNvSpPr>
              <p:nvPr/>
            </p:nvSpPr>
            <p:spPr bwMode="auto">
              <a:xfrm rot="8100000" flipH="1">
                <a:off x="9562" y="4113"/>
                <a:ext cx="11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054" name="Arc 22"/>
              <p:cNvSpPr>
                <a:spLocks/>
              </p:cNvSpPr>
              <p:nvPr/>
            </p:nvSpPr>
            <p:spPr bwMode="auto">
              <a:xfrm rot="20400000">
                <a:off x="9233" y="5602"/>
                <a:ext cx="140" cy="125"/>
              </a:xfrm>
              <a:custGeom>
                <a:avLst/>
                <a:gdLst>
                  <a:gd name="G0" fmla="+- 0 0 0"/>
                  <a:gd name="G1" fmla="+- 20272 0 0"/>
                  <a:gd name="G2" fmla="+- 21600 0 0"/>
                  <a:gd name="T0" fmla="*/ 7457 w 21013"/>
                  <a:gd name="T1" fmla="*/ 0 h 20272"/>
                  <a:gd name="T2" fmla="*/ 21013 w 21013"/>
                  <a:gd name="T3" fmla="*/ 15270 h 20272"/>
                  <a:gd name="T4" fmla="*/ 0 w 21013"/>
                  <a:gd name="T5" fmla="*/ 20272 h 20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13" h="20272" fill="none" extrusionOk="0">
                    <a:moveTo>
                      <a:pt x="7456" y="0"/>
                    </a:moveTo>
                    <a:cubicBezTo>
                      <a:pt x="14248" y="2498"/>
                      <a:pt x="19337" y="8230"/>
                      <a:pt x="21012" y="15270"/>
                    </a:cubicBezTo>
                  </a:path>
                  <a:path w="21013" h="20272" stroke="0" extrusionOk="0">
                    <a:moveTo>
                      <a:pt x="7456" y="0"/>
                    </a:moveTo>
                    <a:cubicBezTo>
                      <a:pt x="14248" y="2498"/>
                      <a:pt x="19337" y="8230"/>
                      <a:pt x="21012" y="15270"/>
                    </a:cubicBezTo>
                    <a:lnTo>
                      <a:pt x="0" y="20272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055" name="Text Box 23"/>
              <p:cNvSpPr txBox="1">
                <a:spLocks noChangeArrowheads="1"/>
              </p:cNvSpPr>
              <p:nvPr/>
            </p:nvSpPr>
            <p:spPr bwMode="auto">
              <a:xfrm>
                <a:off x="8201" y="5488"/>
                <a:ext cx="523" cy="5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457200" marR="0" lvl="1" indent="0" algn="l" defTabSz="914400" rtl="0" eaLnBrk="1" fontAlgn="base" latinLnBrk="0" hangingPunct="1">
                  <a:lnSpc>
                    <a:spcPct val="128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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056" name="Text Box 24"/>
              <p:cNvSpPr txBox="1">
                <a:spLocks noChangeArrowheads="1"/>
              </p:cNvSpPr>
              <p:nvPr/>
            </p:nvSpPr>
            <p:spPr bwMode="auto">
              <a:xfrm>
                <a:off x="9197" y="5638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057" name="Text Box 25"/>
              <p:cNvSpPr txBox="1">
                <a:spLocks noChangeArrowheads="1"/>
              </p:cNvSpPr>
              <p:nvPr/>
            </p:nvSpPr>
            <p:spPr bwMode="auto">
              <a:xfrm>
                <a:off x="9211" y="5063"/>
                <a:ext cx="650" cy="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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058" name="Text Box 26"/>
              <p:cNvSpPr txBox="1">
                <a:spLocks noChangeArrowheads="1"/>
              </p:cNvSpPr>
              <p:nvPr/>
            </p:nvSpPr>
            <p:spPr bwMode="auto">
              <a:xfrm>
                <a:off x="7778" y="6150"/>
                <a:ext cx="521" cy="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457200" marR="0" lvl="1" indent="0" algn="l" defTabSz="914400" rtl="0" eaLnBrk="1" fontAlgn="base" latinLnBrk="0" hangingPunct="1">
                  <a:lnSpc>
                    <a:spcPct val="128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kumimoji="0" lang="ru-RU" sz="2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059" name="Freeform 27"/>
              <p:cNvSpPr>
                <a:spLocks/>
              </p:cNvSpPr>
              <p:nvPr/>
            </p:nvSpPr>
            <p:spPr bwMode="auto">
              <a:xfrm rot="5400000" flipH="1">
                <a:off x="8899" y="4298"/>
                <a:ext cx="1510" cy="749"/>
              </a:xfrm>
              <a:custGeom>
                <a:avLst/>
                <a:gdLst/>
                <a:ahLst/>
                <a:cxnLst>
                  <a:cxn ang="0">
                    <a:pos x="377" y="0"/>
                  </a:cxn>
                  <a:cxn ang="0">
                    <a:pos x="310" y="100"/>
                  </a:cxn>
                  <a:cxn ang="0">
                    <a:pos x="188" y="144"/>
                  </a:cxn>
                  <a:cxn ang="0">
                    <a:pos x="100" y="144"/>
                  </a:cxn>
                  <a:cxn ang="0">
                    <a:pos x="0" y="144"/>
                  </a:cxn>
                </a:cxnLst>
                <a:rect l="0" t="0" r="r" b="b"/>
                <a:pathLst>
                  <a:path w="377" h="151">
                    <a:moveTo>
                      <a:pt x="377" y="0"/>
                    </a:moveTo>
                    <a:cubicBezTo>
                      <a:pt x="359" y="38"/>
                      <a:pt x="341" y="76"/>
                      <a:pt x="310" y="100"/>
                    </a:cubicBezTo>
                    <a:cubicBezTo>
                      <a:pt x="279" y="124"/>
                      <a:pt x="223" y="137"/>
                      <a:pt x="188" y="144"/>
                    </a:cubicBezTo>
                    <a:cubicBezTo>
                      <a:pt x="153" y="151"/>
                      <a:pt x="131" y="144"/>
                      <a:pt x="100" y="144"/>
                    </a:cubicBezTo>
                    <a:cubicBezTo>
                      <a:pt x="69" y="144"/>
                      <a:pt x="26" y="138"/>
                      <a:pt x="0" y="144"/>
                    </a:cubicBezTo>
                  </a:path>
                </a:pathLst>
              </a:custGeom>
              <a:noFill/>
              <a:ln w="1270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060" name="Line 28"/>
              <p:cNvSpPr>
                <a:spLocks noChangeShapeType="1"/>
              </p:cNvSpPr>
              <p:nvPr/>
            </p:nvSpPr>
            <p:spPr bwMode="auto">
              <a:xfrm rot="385258">
                <a:off x="9237" y="5442"/>
                <a:ext cx="105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061" name="Line 29"/>
              <p:cNvSpPr>
                <a:spLocks noChangeShapeType="1"/>
              </p:cNvSpPr>
              <p:nvPr/>
            </p:nvSpPr>
            <p:spPr bwMode="auto">
              <a:xfrm rot="385258">
                <a:off x="9174" y="5758"/>
                <a:ext cx="105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063" name="Text Box 31"/>
              <p:cNvSpPr txBox="1">
                <a:spLocks noChangeArrowheads="1"/>
              </p:cNvSpPr>
              <p:nvPr/>
            </p:nvSpPr>
            <p:spPr bwMode="auto">
              <a:xfrm>
                <a:off x="9176" y="3871"/>
                <a:ext cx="521" cy="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457200" marR="0" lvl="1" indent="0" algn="l" defTabSz="914400" rtl="0" eaLnBrk="1" fontAlgn="base" latinLnBrk="0" hangingPunct="1">
                  <a:lnSpc>
                    <a:spcPct val="128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" name="Group 32"/>
              <p:cNvGrpSpPr>
                <a:grpSpLocks/>
              </p:cNvGrpSpPr>
              <p:nvPr/>
            </p:nvGrpSpPr>
            <p:grpSpPr bwMode="auto">
              <a:xfrm>
                <a:off x="8456" y="5202"/>
                <a:ext cx="752" cy="627"/>
                <a:chOff x="8352" y="4342"/>
                <a:chExt cx="753" cy="627"/>
              </a:xfrm>
            </p:grpSpPr>
            <p:sp>
              <p:nvSpPr>
                <p:cNvPr id="44065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8352" y="4342"/>
                  <a:ext cx="753" cy="6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0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Idl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4066" name="Line 34"/>
                <p:cNvSpPr>
                  <a:spLocks noChangeShapeType="1"/>
                </p:cNvSpPr>
                <p:nvPr/>
              </p:nvSpPr>
              <p:spPr bwMode="auto">
                <a:xfrm>
                  <a:off x="8774" y="4455"/>
                  <a:ext cx="26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aphicFrame>
          <p:nvGraphicFramePr>
            <p:cNvPr id="44068" name="Object 36"/>
            <p:cNvGraphicFramePr>
              <a:graphicFrameLocks noChangeAspect="1"/>
            </p:cNvGraphicFramePr>
            <p:nvPr/>
          </p:nvGraphicFramePr>
          <p:xfrm>
            <a:off x="1571604" y="2786058"/>
            <a:ext cx="385756" cy="375040"/>
          </p:xfrm>
          <a:graphic>
            <a:graphicData uri="http://schemas.openxmlformats.org/presentationml/2006/ole">
              <p:oleObj spid="_x0000_s104452" name="Формула" r:id="rId6" imgW="342720" imgH="330120" progId="Equation.3">
                <p:embed/>
              </p:oleObj>
            </a:graphicData>
          </a:graphic>
        </p:graphicFrame>
        <p:graphicFrame>
          <p:nvGraphicFramePr>
            <p:cNvPr id="44070" name="Object 38"/>
            <p:cNvGraphicFramePr>
              <a:graphicFrameLocks noChangeAspect="1"/>
            </p:cNvGraphicFramePr>
            <p:nvPr/>
          </p:nvGraphicFramePr>
          <p:xfrm>
            <a:off x="1836945" y="2071678"/>
            <a:ext cx="234710" cy="328594"/>
          </p:xfrm>
          <a:graphic>
            <a:graphicData uri="http://schemas.openxmlformats.org/presentationml/2006/ole">
              <p:oleObj spid="_x0000_s104453" name="Формула" r:id="rId7" imgW="190335" imgH="266469" progId="Equation.3">
                <p:embed/>
              </p:oleObj>
            </a:graphicData>
          </a:graphic>
        </p:graphicFrame>
      </p:grpSp>
      <p:grpSp>
        <p:nvGrpSpPr>
          <p:cNvPr id="78" name="Группа 77"/>
          <p:cNvGrpSpPr/>
          <p:nvPr/>
        </p:nvGrpSpPr>
        <p:grpSpPr>
          <a:xfrm>
            <a:off x="2643174" y="2714620"/>
            <a:ext cx="5715040" cy="1357322"/>
            <a:chOff x="2643174" y="2714620"/>
            <a:chExt cx="5715040" cy="1357322"/>
          </a:xfrm>
        </p:grpSpPr>
        <p:sp>
          <p:nvSpPr>
            <p:cNvPr id="13" name="Овал 12"/>
            <p:cNvSpPr/>
            <p:nvPr/>
          </p:nvSpPr>
          <p:spPr>
            <a:xfrm>
              <a:off x="6215074" y="3214686"/>
              <a:ext cx="1928826" cy="857256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4074" name="Object 42"/>
            <p:cNvGraphicFramePr>
              <a:graphicFrameLocks noChangeAspect="1"/>
            </p:cNvGraphicFramePr>
            <p:nvPr/>
          </p:nvGraphicFramePr>
          <p:xfrm>
            <a:off x="6429388" y="3286124"/>
            <a:ext cx="1213312" cy="714380"/>
          </p:xfrm>
          <a:graphic>
            <a:graphicData uri="http://schemas.openxmlformats.org/presentationml/2006/ole">
              <p:oleObj spid="_x0000_s104454" name="Формула" r:id="rId8" imgW="1016000" imgH="596900" progId="Equation.3">
                <p:embed/>
              </p:oleObj>
            </a:graphicData>
          </a:graphic>
        </p:graphicFrame>
        <p:sp>
          <p:nvSpPr>
            <p:cNvPr id="62" name="Rectangle 4"/>
            <p:cNvSpPr>
              <a:spLocks/>
            </p:cNvSpPr>
            <p:nvPr/>
          </p:nvSpPr>
          <p:spPr bwMode="auto">
            <a:xfrm>
              <a:off x="2643174" y="2714620"/>
              <a:ext cx="5715040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u="sng" dirty="0" smtClean="0">
                  <a:solidFill>
                    <a:srgbClr val="0000FF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Пример</a:t>
              </a:r>
              <a:r>
                <a:rPr lang="ru-RU" dirty="0" smtClean="0">
                  <a:solidFill>
                    <a:srgbClr val="0000FF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.  </a:t>
              </a:r>
              <a:r>
                <a:rPr lang="ru-RU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Два параллельных проводника с током</a:t>
              </a:r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:</a:t>
              </a:r>
              <a:r>
                <a:rPr lang="ru-RU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</a:t>
              </a:r>
              <a:endParaRPr lang="ru-RU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sp>
          <p:nvSpPr>
            <p:cNvPr id="53" name="Rectangle 4"/>
            <p:cNvSpPr>
              <a:spLocks/>
            </p:cNvSpPr>
            <p:nvPr/>
          </p:nvSpPr>
          <p:spPr bwMode="auto">
            <a:xfrm>
              <a:off x="5000628" y="3286124"/>
              <a:ext cx="1000132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800" b="1" u="sng" dirty="0" smtClean="0">
                  <a:solidFill>
                    <a:srgbClr val="FF0000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Д.З</a:t>
              </a:r>
              <a:r>
                <a:rPr lang="ru-RU" sz="2800" b="1" dirty="0" smtClean="0">
                  <a:solidFill>
                    <a:srgbClr val="FF0000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.</a:t>
              </a:r>
              <a:r>
                <a:rPr lang="ru-RU" dirty="0" smtClean="0">
                  <a:solidFill>
                    <a:srgbClr val="FF0000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b="1" i="1" dirty="0" smtClean="0">
                  <a:solidFill>
                    <a:srgbClr val="FF0000"/>
                  </a:solidFill>
                  <a:latin typeface="Constantia" pitchFamily="18" charset="0"/>
                </a:rPr>
                <a:t> </a:t>
              </a:r>
              <a:endParaRPr lang="ru-RU" b="1" i="1" dirty="0">
                <a:solidFill>
                  <a:srgbClr val="FF0000"/>
                </a:solidFill>
                <a:latin typeface="Constantia" pitchFamily="18" charset="0"/>
              </a:endParaRP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500034" y="3643314"/>
            <a:ext cx="8501123" cy="3071834"/>
            <a:chOff x="500034" y="3643314"/>
            <a:chExt cx="8501123" cy="3071834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5029595" y="5988338"/>
              <a:ext cx="22145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i="1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Эксперимент </a:t>
              </a:r>
              <a:endParaRPr lang="ru-RU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4076" name="Object 44"/>
            <p:cNvGraphicFramePr>
              <a:graphicFrameLocks noChangeAspect="1"/>
            </p:cNvGraphicFramePr>
            <p:nvPr/>
          </p:nvGraphicFramePr>
          <p:xfrm>
            <a:off x="4572000" y="4714884"/>
            <a:ext cx="1604293" cy="428628"/>
          </p:xfrm>
          <a:graphic>
            <a:graphicData uri="http://schemas.openxmlformats.org/presentationml/2006/ole">
              <p:oleObj spid="_x0000_s104455" name="Формула" r:id="rId9" imgW="1244600" imgH="330200" progId="Equation.3">
                <p:embed/>
              </p:oleObj>
            </a:graphicData>
          </a:graphic>
        </p:graphicFrame>
        <p:sp>
          <p:nvSpPr>
            <p:cNvPr id="66" name="Rectangle 3"/>
            <p:cNvSpPr>
              <a:spLocks noChangeArrowheads="1"/>
            </p:cNvSpPr>
            <p:nvPr/>
          </p:nvSpPr>
          <p:spPr bwMode="auto">
            <a:xfrm>
              <a:off x="500034" y="3643314"/>
              <a:ext cx="42862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/>
              <a:r>
                <a:rPr lang="ru-RU" sz="2400" b="1" spc="-100" dirty="0" smtClean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00FF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+mj-lt"/>
                  <a:ea typeface="+mj-ea"/>
                  <a:cs typeface="+mj-cs"/>
                </a:rPr>
                <a:t>14.7. </a:t>
              </a:r>
              <a:r>
                <a:rPr lang="ru-RU" sz="2400" b="1" spc="-100" dirty="0" smtClean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00FF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+mj-lt"/>
                  <a:ea typeface="+mj-ea"/>
                  <a:cs typeface="+mj-cs"/>
                </a:rPr>
                <a:t>Сила </a:t>
              </a:r>
              <a:r>
                <a:rPr lang="ru-RU" sz="2400" b="1" spc="-100" dirty="0" smtClean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00FF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+mj-lt"/>
                  <a:ea typeface="+mj-ea"/>
                  <a:cs typeface="+mj-cs"/>
                </a:rPr>
                <a:t>Лоренца</a:t>
              </a:r>
              <a:r>
                <a:rPr lang="en-US" sz="2400" b="1" spc="-100" dirty="0" smtClean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00FF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+mj-lt"/>
                  <a:ea typeface="+mj-ea"/>
                  <a:cs typeface="+mj-cs"/>
                </a:rPr>
                <a:t> (1</a:t>
              </a:r>
              <a:r>
                <a:rPr lang="ru-RU" sz="2400" b="1" spc="-100" dirty="0" smtClean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00FF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+mj-lt"/>
                  <a:ea typeface="+mj-ea"/>
                  <a:cs typeface="+mj-cs"/>
                </a:rPr>
                <a:t>8</a:t>
              </a:r>
              <a:r>
                <a:rPr lang="en-US" sz="2400" b="1" spc="-100" dirty="0" smtClean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00FF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+mj-lt"/>
                  <a:ea typeface="+mj-ea"/>
                  <a:cs typeface="+mj-cs"/>
                </a:rPr>
                <a:t>95 </a:t>
              </a:r>
              <a:r>
                <a:rPr lang="ru-RU" sz="2400" b="1" spc="-100" dirty="0" smtClean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00FF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+mj-lt"/>
                  <a:ea typeface="+mj-ea"/>
                  <a:cs typeface="+mj-cs"/>
                </a:rPr>
                <a:t>г.</a:t>
              </a:r>
              <a:r>
                <a:rPr lang="en-US" sz="2400" b="1" spc="-100" dirty="0" smtClean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00FF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+mj-lt"/>
                  <a:ea typeface="+mj-ea"/>
                  <a:cs typeface="+mj-cs"/>
                </a:rPr>
                <a:t>)</a:t>
              </a:r>
              <a:endPara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500034" y="4143380"/>
              <a:ext cx="814393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Сила, </a:t>
              </a:r>
              <a:r>
                <a:rPr lang="ru-RU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действующая </a:t>
              </a:r>
              <a:r>
                <a:rPr lang="ru-RU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на заряженную частицу, движущуюся в магнитном поле</a:t>
              </a:r>
              <a:endPara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AutoShape 39"/>
            <p:cNvSpPr>
              <a:spLocks noChangeArrowheads="1"/>
            </p:cNvSpPr>
            <p:nvPr/>
          </p:nvSpPr>
          <p:spPr bwMode="auto">
            <a:xfrm>
              <a:off x="4143372" y="4643446"/>
              <a:ext cx="2714644" cy="642942"/>
            </a:xfrm>
            <a:prstGeom prst="cloudCallout">
              <a:avLst>
                <a:gd name="adj1" fmla="val 112841"/>
                <a:gd name="adj2" fmla="val -68429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4078" name="Object 46"/>
            <p:cNvGraphicFramePr>
              <a:graphicFrameLocks noChangeAspect="1"/>
            </p:cNvGraphicFramePr>
            <p:nvPr/>
          </p:nvGraphicFramePr>
          <p:xfrm>
            <a:off x="6662739" y="5314950"/>
            <a:ext cx="2338418" cy="509274"/>
          </p:xfrm>
          <a:graphic>
            <a:graphicData uri="http://schemas.openxmlformats.org/presentationml/2006/ole">
              <p:oleObj spid="_x0000_s104456" name="Формула" r:id="rId10" imgW="1180800" imgH="253800" progId="Equation.3">
                <p:embed/>
              </p:oleObj>
            </a:graphicData>
          </a:graphic>
        </p:graphicFrame>
        <p:sp>
          <p:nvSpPr>
            <p:cNvPr id="70" name="Rectangle 8"/>
            <p:cNvSpPr>
              <a:spLocks/>
            </p:cNvSpPr>
            <p:nvPr/>
          </p:nvSpPr>
          <p:spPr bwMode="auto">
            <a:xfrm>
              <a:off x="6929454" y="5715038"/>
              <a:ext cx="714380" cy="78579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4400" b="1" i="1" dirty="0" smtClean="0">
                  <a:solidFill>
                    <a:srgbClr val="0070C0"/>
                  </a:solidFill>
                  <a:latin typeface="Constantia" pitchFamily="18" charset="0"/>
                </a:rPr>
                <a:t>!!</a:t>
              </a:r>
              <a:endParaRPr lang="ru-RU" sz="4400" b="1" i="1" dirty="0">
                <a:solidFill>
                  <a:srgbClr val="0070C0"/>
                </a:solidFill>
                <a:latin typeface="Constantia" pitchFamily="18" charset="0"/>
              </a:endParaRPr>
            </a:p>
          </p:txBody>
        </p:sp>
        <p:pic>
          <p:nvPicPr>
            <p:cNvPr id="104496" name="Picture 48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000100" y="4553550"/>
              <a:ext cx="2871433" cy="2161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subSp spid="_x0000_s104450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42">
                                            <p:subSp spid="_x0000_s104450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>
                                            <p:subSp spid="_x0000_s10445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044">
                                            <p:subSp spid="_x0000_s10445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4">
                                            <p:subSp spid="_x0000_s10445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074">
                                            <p:subSp spid="_x0000_s10445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6">
                                            <p:subSp spid="_x0000_s10445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4076">
                                            <p:subSp spid="_x0000_s104455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8">
                                            <p:subSp spid="_x0000_s104456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4078">
                                            <p:subSp spid="_x0000_s104456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8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83" name="Rectangle 3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2" name="Rectangle 32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5" name="Rectangle 35"/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8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9" name="Rectangle 39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45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95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10250" cy="501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Rectangle 4"/>
          <p:cNvSpPr>
            <a:spLocks/>
          </p:cNvSpPr>
          <p:nvPr/>
        </p:nvSpPr>
        <p:spPr bwMode="auto">
          <a:xfrm>
            <a:off x="1714480" y="214290"/>
            <a:ext cx="5500726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800" b="1" i="1" dirty="0" smtClean="0">
                <a:latin typeface="Constantia" pitchFamily="18" charset="0"/>
              </a:rPr>
              <a:t>Электронно-лучевая трубка</a:t>
            </a:r>
            <a:endParaRPr lang="ru-RU" sz="2800" b="1" i="1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8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83" name="Rectangle 3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2" name="Rectangle 32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5" name="Rectangle 35"/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8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9" name="Rectangle 39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45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8" name="Сила Лоренца_Осциллограф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2" y="-1"/>
            <a:ext cx="9144001" cy="6858001"/>
          </a:xfrm>
          <a:prstGeom prst="rect">
            <a:avLst/>
          </a:prstGeom>
        </p:spPr>
      </p:pic>
      <p:sp>
        <p:nvSpPr>
          <p:cNvPr id="59" name="Rectangle 4"/>
          <p:cNvSpPr>
            <a:spLocks/>
          </p:cNvSpPr>
          <p:nvPr/>
        </p:nvSpPr>
        <p:spPr bwMode="auto">
          <a:xfrm>
            <a:off x="428596" y="5357826"/>
            <a:ext cx="3286148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latin typeface="Constantia" pitchFamily="18" charset="0"/>
              </a:rPr>
              <a:t>Сила Лорентца</a:t>
            </a:r>
            <a:endParaRPr lang="ru-RU" sz="2400" b="1" i="1" dirty="0">
              <a:latin typeface="Constantia" pitchFamily="18" charset="0"/>
            </a:endParaRPr>
          </a:p>
        </p:txBody>
      </p:sp>
      <p:pic>
        <p:nvPicPr>
          <p:cNvPr id="10956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3" y="642918"/>
            <a:ext cx="7572429" cy="400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9723" y="4492490"/>
            <a:ext cx="5094277" cy="236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" name="Rectangle 4"/>
          <p:cNvSpPr>
            <a:spLocks/>
          </p:cNvSpPr>
          <p:nvPr/>
        </p:nvSpPr>
        <p:spPr bwMode="auto">
          <a:xfrm>
            <a:off x="1000100" y="39755"/>
            <a:ext cx="5500726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latin typeface="Constantia" pitchFamily="18" charset="0"/>
              </a:rPr>
              <a:t>Электронно-лучевая трубка</a:t>
            </a:r>
            <a:endParaRPr lang="ru-RU" sz="2400" b="1" i="1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13"/>
          <p:cNvSpPr>
            <a:spLocks noChangeArrowheads="1"/>
          </p:cNvSpPr>
          <p:nvPr/>
        </p:nvSpPr>
        <p:spPr bwMode="auto">
          <a:xfrm>
            <a:off x="642910" y="785794"/>
            <a:ext cx="4143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800100" algn="l"/>
              </a:tabLst>
              <a:defRPr/>
            </a:pP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15.1. Формулировка теоремы</a:t>
            </a:r>
            <a:endParaRPr lang="ru-RU" sz="2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9" name="Заголовок 2"/>
          <p:cNvSpPr txBox="1">
            <a:spLocks/>
          </p:cNvSpPr>
          <p:nvPr/>
        </p:nvSpPr>
        <p:spPr>
          <a:xfrm>
            <a:off x="428596" y="142852"/>
            <a:ext cx="8429684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0" hangingPunct="0">
              <a:defRPr/>
            </a:pPr>
            <a:r>
              <a:rPr kumimoji="0" lang="ru-RU" sz="2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§ 15. </a:t>
            </a:r>
            <a:r>
              <a:rPr lang="ru-RU" sz="2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Теорема о циркуляции вектора магнитной индукции</a:t>
            </a:r>
            <a:endParaRPr lang="ru-RU" sz="26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4" name="Группа 101"/>
          <p:cNvGrpSpPr/>
          <p:nvPr/>
        </p:nvGrpSpPr>
        <p:grpSpPr>
          <a:xfrm>
            <a:off x="3786061" y="2427041"/>
            <a:ext cx="2493010" cy="1759181"/>
            <a:chOff x="626403" y="2428868"/>
            <a:chExt cx="2493010" cy="1759181"/>
          </a:xfrm>
        </p:grpSpPr>
        <p:grpSp>
          <p:nvGrpSpPr>
            <p:cNvPr id="5" name="Group 10"/>
            <p:cNvGrpSpPr>
              <a:grpSpLocks noChangeAspect="1"/>
            </p:cNvGrpSpPr>
            <p:nvPr/>
          </p:nvGrpSpPr>
          <p:grpSpPr bwMode="auto">
            <a:xfrm>
              <a:off x="626403" y="2428868"/>
              <a:ext cx="2493010" cy="1710055"/>
              <a:chOff x="1637" y="1102"/>
              <a:chExt cx="3926" cy="2693"/>
            </a:xfrm>
          </p:grpSpPr>
          <p:sp>
            <p:nvSpPr>
              <p:cNvPr id="46091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2338" y="1102"/>
                <a:ext cx="3225" cy="2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092" name="Text Box 12"/>
              <p:cNvSpPr txBox="1">
                <a:spLocks noChangeArrowheads="1"/>
              </p:cNvSpPr>
              <p:nvPr/>
            </p:nvSpPr>
            <p:spPr bwMode="auto">
              <a:xfrm>
                <a:off x="3805" y="1102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093" name="Text Box 13"/>
              <p:cNvSpPr txBox="1">
                <a:spLocks noChangeArrowheads="1"/>
              </p:cNvSpPr>
              <p:nvPr/>
            </p:nvSpPr>
            <p:spPr bwMode="auto">
              <a:xfrm>
                <a:off x="4000" y="3105"/>
                <a:ext cx="674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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094" name="Text Box 14"/>
              <p:cNvSpPr txBox="1">
                <a:spLocks noChangeArrowheads="1"/>
              </p:cNvSpPr>
              <p:nvPr/>
            </p:nvSpPr>
            <p:spPr bwMode="auto">
              <a:xfrm>
                <a:off x="3480" y="1843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095" name="Text Box 15"/>
              <p:cNvSpPr txBox="1">
                <a:spLocks noChangeArrowheads="1"/>
              </p:cNvSpPr>
              <p:nvPr/>
            </p:nvSpPr>
            <p:spPr bwMode="auto">
              <a:xfrm>
                <a:off x="1637" y="1667"/>
                <a:ext cx="1013" cy="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“C”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097" name="Freeform 17"/>
              <p:cNvSpPr>
                <a:spLocks/>
              </p:cNvSpPr>
              <p:nvPr/>
            </p:nvSpPr>
            <p:spPr bwMode="auto">
              <a:xfrm rot="-4559138">
                <a:off x="2922" y="1237"/>
                <a:ext cx="1317" cy="2438"/>
              </a:xfrm>
              <a:custGeom>
                <a:avLst/>
                <a:gdLst/>
                <a:ahLst/>
                <a:cxnLst>
                  <a:cxn ang="0">
                    <a:pos x="103" y="1045"/>
                  </a:cxn>
                  <a:cxn ang="0">
                    <a:pos x="253" y="755"/>
                  </a:cxn>
                  <a:cxn ang="0">
                    <a:pos x="363" y="355"/>
                  </a:cxn>
                  <a:cxn ang="0">
                    <a:pos x="663" y="125"/>
                  </a:cxn>
                  <a:cxn ang="0">
                    <a:pos x="723" y="115"/>
                  </a:cxn>
                  <a:cxn ang="0">
                    <a:pos x="1083" y="15"/>
                  </a:cxn>
                  <a:cxn ang="0">
                    <a:pos x="1443" y="205"/>
                  </a:cxn>
                  <a:cxn ang="0">
                    <a:pos x="1383" y="795"/>
                  </a:cxn>
                  <a:cxn ang="0">
                    <a:pos x="1593" y="1035"/>
                  </a:cxn>
                  <a:cxn ang="0">
                    <a:pos x="1743" y="1515"/>
                  </a:cxn>
                  <a:cxn ang="0">
                    <a:pos x="1433" y="2065"/>
                  </a:cxn>
                  <a:cxn ang="0">
                    <a:pos x="693" y="2175"/>
                  </a:cxn>
                  <a:cxn ang="0">
                    <a:pos x="173" y="1935"/>
                  </a:cxn>
                  <a:cxn ang="0">
                    <a:pos x="13" y="1445"/>
                  </a:cxn>
                  <a:cxn ang="0">
                    <a:pos x="103" y="1045"/>
                  </a:cxn>
                </a:cxnLst>
                <a:rect l="0" t="0" r="r" b="b"/>
                <a:pathLst>
                  <a:path w="1770" h="2197">
                    <a:moveTo>
                      <a:pt x="103" y="1045"/>
                    </a:moveTo>
                    <a:cubicBezTo>
                      <a:pt x="143" y="930"/>
                      <a:pt x="210" y="870"/>
                      <a:pt x="253" y="755"/>
                    </a:cubicBezTo>
                    <a:cubicBezTo>
                      <a:pt x="296" y="640"/>
                      <a:pt x="295" y="460"/>
                      <a:pt x="363" y="355"/>
                    </a:cubicBezTo>
                    <a:cubicBezTo>
                      <a:pt x="431" y="250"/>
                      <a:pt x="603" y="165"/>
                      <a:pt x="663" y="125"/>
                    </a:cubicBezTo>
                    <a:cubicBezTo>
                      <a:pt x="723" y="85"/>
                      <a:pt x="653" y="133"/>
                      <a:pt x="723" y="115"/>
                    </a:cubicBezTo>
                    <a:cubicBezTo>
                      <a:pt x="793" y="97"/>
                      <a:pt x="963" y="0"/>
                      <a:pt x="1083" y="15"/>
                    </a:cubicBezTo>
                    <a:cubicBezTo>
                      <a:pt x="1203" y="30"/>
                      <a:pt x="1393" y="75"/>
                      <a:pt x="1443" y="205"/>
                    </a:cubicBezTo>
                    <a:cubicBezTo>
                      <a:pt x="1493" y="335"/>
                      <a:pt x="1358" y="657"/>
                      <a:pt x="1383" y="795"/>
                    </a:cubicBezTo>
                    <a:cubicBezTo>
                      <a:pt x="1408" y="933"/>
                      <a:pt x="1533" y="915"/>
                      <a:pt x="1593" y="1035"/>
                    </a:cubicBezTo>
                    <a:cubicBezTo>
                      <a:pt x="1653" y="1155"/>
                      <a:pt x="1770" y="1343"/>
                      <a:pt x="1743" y="1515"/>
                    </a:cubicBezTo>
                    <a:cubicBezTo>
                      <a:pt x="1716" y="1687"/>
                      <a:pt x="1608" y="1955"/>
                      <a:pt x="1433" y="2065"/>
                    </a:cubicBezTo>
                    <a:cubicBezTo>
                      <a:pt x="1258" y="2175"/>
                      <a:pt x="903" y="2197"/>
                      <a:pt x="693" y="2175"/>
                    </a:cubicBezTo>
                    <a:cubicBezTo>
                      <a:pt x="483" y="2153"/>
                      <a:pt x="286" y="2057"/>
                      <a:pt x="173" y="1935"/>
                    </a:cubicBezTo>
                    <a:cubicBezTo>
                      <a:pt x="60" y="1813"/>
                      <a:pt x="26" y="1595"/>
                      <a:pt x="13" y="1445"/>
                    </a:cubicBezTo>
                    <a:cubicBezTo>
                      <a:pt x="0" y="1295"/>
                      <a:pt x="63" y="1160"/>
                      <a:pt x="103" y="1045"/>
                    </a:cubicBezTo>
                    <a:close/>
                  </a:path>
                </a:pathLst>
              </a:custGeom>
              <a:noFill/>
              <a:ln w="15875" cap="flat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098" name="Line 18"/>
              <p:cNvSpPr>
                <a:spLocks noChangeShapeType="1"/>
              </p:cNvSpPr>
              <p:nvPr/>
            </p:nvSpPr>
            <p:spPr bwMode="auto">
              <a:xfrm rot="18108973" flipH="1" flipV="1">
                <a:off x="4308" y="3114"/>
                <a:ext cx="282" cy="9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099" name="Arc 19"/>
              <p:cNvSpPr>
                <a:spLocks/>
              </p:cNvSpPr>
              <p:nvPr/>
            </p:nvSpPr>
            <p:spPr bwMode="auto">
              <a:xfrm rot="11731708">
                <a:off x="4460" y="3147"/>
                <a:ext cx="144" cy="99"/>
              </a:xfrm>
              <a:custGeom>
                <a:avLst/>
                <a:gdLst>
                  <a:gd name="G0" fmla="+- 0 0 0"/>
                  <a:gd name="G1" fmla="+- 18593 0 0"/>
                  <a:gd name="G2" fmla="+- 21600 0 0"/>
                  <a:gd name="T0" fmla="*/ 10994 w 21600"/>
                  <a:gd name="T1" fmla="*/ 0 h 21479"/>
                  <a:gd name="T2" fmla="*/ 21406 w 21600"/>
                  <a:gd name="T3" fmla="*/ 21479 h 21479"/>
                  <a:gd name="T4" fmla="*/ 0 w 21600"/>
                  <a:gd name="T5" fmla="*/ 18593 h 21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479" fill="none" extrusionOk="0">
                    <a:moveTo>
                      <a:pt x="10993" y="0"/>
                    </a:moveTo>
                    <a:cubicBezTo>
                      <a:pt x="17567" y="3887"/>
                      <a:pt x="21600" y="10956"/>
                      <a:pt x="21600" y="18593"/>
                    </a:cubicBezTo>
                    <a:cubicBezTo>
                      <a:pt x="21600" y="19558"/>
                      <a:pt x="21535" y="20522"/>
                      <a:pt x="21406" y="21479"/>
                    </a:cubicBezTo>
                  </a:path>
                  <a:path w="21600" h="21479" stroke="0" extrusionOk="0">
                    <a:moveTo>
                      <a:pt x="10993" y="0"/>
                    </a:moveTo>
                    <a:cubicBezTo>
                      <a:pt x="17567" y="3887"/>
                      <a:pt x="21600" y="10956"/>
                      <a:pt x="21600" y="18593"/>
                    </a:cubicBezTo>
                    <a:cubicBezTo>
                      <a:pt x="21600" y="19558"/>
                      <a:pt x="21535" y="20522"/>
                      <a:pt x="21406" y="21479"/>
                    </a:cubicBezTo>
                    <a:lnTo>
                      <a:pt x="0" y="18593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100" name="Arc 20"/>
              <p:cNvSpPr>
                <a:spLocks/>
              </p:cNvSpPr>
              <p:nvPr/>
            </p:nvSpPr>
            <p:spPr bwMode="auto">
              <a:xfrm rot="-24704396">
                <a:off x="3579" y="2103"/>
                <a:ext cx="1126" cy="885"/>
              </a:xfrm>
              <a:custGeom>
                <a:avLst/>
                <a:gdLst>
                  <a:gd name="G0" fmla="+- 0 0 0"/>
                  <a:gd name="G1" fmla="+- 21453 0 0"/>
                  <a:gd name="G2" fmla="+- 21600 0 0"/>
                  <a:gd name="T0" fmla="*/ 2512 w 17668"/>
                  <a:gd name="T1" fmla="*/ 0 h 21453"/>
                  <a:gd name="T2" fmla="*/ 17668 w 17668"/>
                  <a:gd name="T3" fmla="*/ 9027 h 21453"/>
                  <a:gd name="T4" fmla="*/ 0 w 17668"/>
                  <a:gd name="T5" fmla="*/ 21453 h 21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668" h="21453" fill="none" extrusionOk="0">
                    <a:moveTo>
                      <a:pt x="2512" y="-1"/>
                    </a:moveTo>
                    <a:cubicBezTo>
                      <a:pt x="8618" y="714"/>
                      <a:pt x="14131" y="3998"/>
                      <a:pt x="17667" y="9027"/>
                    </a:cubicBezTo>
                  </a:path>
                  <a:path w="17668" h="21453" stroke="0" extrusionOk="0">
                    <a:moveTo>
                      <a:pt x="2512" y="-1"/>
                    </a:moveTo>
                    <a:cubicBezTo>
                      <a:pt x="8618" y="714"/>
                      <a:pt x="14131" y="3998"/>
                      <a:pt x="17667" y="9027"/>
                    </a:cubicBezTo>
                    <a:lnTo>
                      <a:pt x="0" y="21453"/>
                    </a:lnTo>
                    <a:close/>
                  </a:path>
                </a:pathLst>
              </a:custGeom>
              <a:noFill/>
              <a:ln w="15875">
                <a:solidFill>
                  <a:srgbClr val="C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101" name="Arc 21"/>
              <p:cNvSpPr>
                <a:spLocks/>
              </p:cNvSpPr>
              <p:nvPr/>
            </p:nvSpPr>
            <p:spPr bwMode="auto">
              <a:xfrm rot="-24704396">
                <a:off x="3694" y="2319"/>
                <a:ext cx="1310" cy="514"/>
              </a:xfrm>
              <a:custGeom>
                <a:avLst/>
                <a:gdLst>
                  <a:gd name="G0" fmla="+- 0 0 0"/>
                  <a:gd name="G1" fmla="+- 12439 0 0"/>
                  <a:gd name="G2" fmla="+- 21600 0 0"/>
                  <a:gd name="T0" fmla="*/ 17659 w 20558"/>
                  <a:gd name="T1" fmla="*/ 0 h 12439"/>
                  <a:gd name="T2" fmla="*/ 20558 w 20558"/>
                  <a:gd name="T3" fmla="*/ 5812 h 12439"/>
                  <a:gd name="T4" fmla="*/ 0 w 20558"/>
                  <a:gd name="T5" fmla="*/ 12439 h 12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558" h="12439" fill="none" extrusionOk="0">
                    <a:moveTo>
                      <a:pt x="17658" y="0"/>
                    </a:moveTo>
                    <a:cubicBezTo>
                      <a:pt x="18912" y="1780"/>
                      <a:pt x="19890" y="3739"/>
                      <a:pt x="20558" y="5811"/>
                    </a:cubicBezTo>
                  </a:path>
                  <a:path w="20558" h="12439" stroke="0" extrusionOk="0">
                    <a:moveTo>
                      <a:pt x="17658" y="0"/>
                    </a:moveTo>
                    <a:cubicBezTo>
                      <a:pt x="18912" y="1780"/>
                      <a:pt x="19890" y="3739"/>
                      <a:pt x="20558" y="5811"/>
                    </a:cubicBezTo>
                    <a:lnTo>
                      <a:pt x="0" y="12439"/>
                    </a:lnTo>
                    <a:close/>
                  </a:path>
                </a:pathLst>
              </a:custGeom>
              <a:noFill/>
              <a:ln w="9525">
                <a:solidFill>
                  <a:srgbClr val="C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102" name="Arc 22"/>
              <p:cNvSpPr>
                <a:spLocks/>
              </p:cNvSpPr>
              <p:nvPr/>
            </p:nvSpPr>
            <p:spPr bwMode="auto">
              <a:xfrm rot="-24704396">
                <a:off x="3723" y="2457"/>
                <a:ext cx="253" cy="890"/>
              </a:xfrm>
              <a:custGeom>
                <a:avLst/>
                <a:gdLst>
                  <a:gd name="G0" fmla="+- 0 0 0"/>
                  <a:gd name="G1" fmla="+- 21588 0 0"/>
                  <a:gd name="G2" fmla="+- 21600 0 0"/>
                  <a:gd name="T0" fmla="*/ 725 w 3971"/>
                  <a:gd name="T1" fmla="*/ 0 h 21588"/>
                  <a:gd name="T2" fmla="*/ 3971 w 3971"/>
                  <a:gd name="T3" fmla="*/ 356 h 21588"/>
                  <a:gd name="T4" fmla="*/ 0 w 3971"/>
                  <a:gd name="T5" fmla="*/ 21588 h 21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71" h="21588" fill="none" extrusionOk="0">
                    <a:moveTo>
                      <a:pt x="724" y="0"/>
                    </a:moveTo>
                    <a:cubicBezTo>
                      <a:pt x="1814" y="36"/>
                      <a:pt x="2899" y="155"/>
                      <a:pt x="3970" y="356"/>
                    </a:cubicBezTo>
                  </a:path>
                  <a:path w="3971" h="21588" stroke="0" extrusionOk="0">
                    <a:moveTo>
                      <a:pt x="724" y="0"/>
                    </a:moveTo>
                    <a:cubicBezTo>
                      <a:pt x="1814" y="36"/>
                      <a:pt x="2899" y="155"/>
                      <a:pt x="3970" y="356"/>
                    </a:cubicBezTo>
                    <a:lnTo>
                      <a:pt x="0" y="21588"/>
                    </a:lnTo>
                    <a:close/>
                  </a:path>
                </a:pathLst>
              </a:custGeom>
              <a:noFill/>
              <a:ln w="15875">
                <a:solidFill>
                  <a:srgbClr val="C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103" name="Arc 23"/>
              <p:cNvSpPr>
                <a:spLocks/>
              </p:cNvSpPr>
              <p:nvPr/>
            </p:nvSpPr>
            <p:spPr bwMode="auto">
              <a:xfrm rot="-25247862">
                <a:off x="3299" y="1730"/>
                <a:ext cx="1203" cy="883"/>
              </a:xfrm>
              <a:custGeom>
                <a:avLst/>
                <a:gdLst>
                  <a:gd name="G0" fmla="+- 0 0 0"/>
                  <a:gd name="G1" fmla="+- 21392 0 0"/>
                  <a:gd name="G2" fmla="+- 21600 0 0"/>
                  <a:gd name="T0" fmla="*/ 2991 w 18877"/>
                  <a:gd name="T1" fmla="*/ 0 h 21392"/>
                  <a:gd name="T2" fmla="*/ 18877 w 18877"/>
                  <a:gd name="T3" fmla="*/ 10894 h 21392"/>
                  <a:gd name="T4" fmla="*/ 0 w 18877"/>
                  <a:gd name="T5" fmla="*/ 21392 h 21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877" h="21392" fill="none" extrusionOk="0">
                    <a:moveTo>
                      <a:pt x="2990" y="0"/>
                    </a:moveTo>
                    <a:cubicBezTo>
                      <a:pt x="9702" y="938"/>
                      <a:pt x="15583" y="4971"/>
                      <a:pt x="18877" y="10893"/>
                    </a:cubicBezTo>
                  </a:path>
                  <a:path w="18877" h="21392" stroke="0" extrusionOk="0">
                    <a:moveTo>
                      <a:pt x="2990" y="0"/>
                    </a:moveTo>
                    <a:cubicBezTo>
                      <a:pt x="9702" y="938"/>
                      <a:pt x="15583" y="4971"/>
                      <a:pt x="18877" y="10893"/>
                    </a:cubicBezTo>
                    <a:lnTo>
                      <a:pt x="0" y="21392"/>
                    </a:lnTo>
                    <a:close/>
                  </a:path>
                </a:pathLst>
              </a:custGeom>
              <a:noFill/>
              <a:ln w="15875">
                <a:solidFill>
                  <a:srgbClr val="C00000"/>
                </a:solidFill>
                <a:round/>
                <a:headEnd type="triangle" w="sm" len="med"/>
                <a:tailEnd type="non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104" name="Arc 24"/>
              <p:cNvSpPr>
                <a:spLocks/>
              </p:cNvSpPr>
              <p:nvPr/>
            </p:nvSpPr>
            <p:spPr bwMode="auto">
              <a:xfrm rot="-25247862">
                <a:off x="3436" y="1948"/>
                <a:ext cx="1310" cy="512"/>
              </a:xfrm>
              <a:custGeom>
                <a:avLst/>
                <a:gdLst>
                  <a:gd name="G0" fmla="+- 0 0 0"/>
                  <a:gd name="G1" fmla="+- 12439 0 0"/>
                  <a:gd name="G2" fmla="+- 21600 0 0"/>
                  <a:gd name="T0" fmla="*/ 17659 w 20558"/>
                  <a:gd name="T1" fmla="*/ 0 h 12439"/>
                  <a:gd name="T2" fmla="*/ 20558 w 20558"/>
                  <a:gd name="T3" fmla="*/ 5812 h 12439"/>
                  <a:gd name="T4" fmla="*/ 0 w 20558"/>
                  <a:gd name="T5" fmla="*/ 12439 h 12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558" h="12439" fill="none" extrusionOk="0">
                    <a:moveTo>
                      <a:pt x="17658" y="0"/>
                    </a:moveTo>
                    <a:cubicBezTo>
                      <a:pt x="18912" y="1780"/>
                      <a:pt x="19890" y="3739"/>
                      <a:pt x="20558" y="5811"/>
                    </a:cubicBezTo>
                  </a:path>
                  <a:path w="20558" h="12439" stroke="0" extrusionOk="0">
                    <a:moveTo>
                      <a:pt x="17658" y="0"/>
                    </a:moveTo>
                    <a:cubicBezTo>
                      <a:pt x="18912" y="1780"/>
                      <a:pt x="19890" y="3739"/>
                      <a:pt x="20558" y="5811"/>
                    </a:cubicBezTo>
                    <a:lnTo>
                      <a:pt x="0" y="12439"/>
                    </a:lnTo>
                    <a:close/>
                  </a:path>
                </a:pathLst>
              </a:custGeom>
              <a:noFill/>
              <a:ln w="9525">
                <a:solidFill>
                  <a:srgbClr val="C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105" name="Arc 25"/>
              <p:cNvSpPr>
                <a:spLocks/>
              </p:cNvSpPr>
              <p:nvPr/>
            </p:nvSpPr>
            <p:spPr bwMode="auto">
              <a:xfrm rot="-25247862">
                <a:off x="3493" y="2172"/>
                <a:ext cx="302" cy="891"/>
              </a:xfrm>
              <a:custGeom>
                <a:avLst/>
                <a:gdLst>
                  <a:gd name="G0" fmla="+- 804 0 0"/>
                  <a:gd name="G1" fmla="+- 21600 0 0"/>
                  <a:gd name="G2" fmla="+- 21600 0 0"/>
                  <a:gd name="T0" fmla="*/ 0 w 4741"/>
                  <a:gd name="T1" fmla="*/ 15 h 21600"/>
                  <a:gd name="T2" fmla="*/ 4741 w 4741"/>
                  <a:gd name="T3" fmla="*/ 362 h 21600"/>
                  <a:gd name="T4" fmla="*/ 804 w 474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41" h="21600" fill="none" extrusionOk="0">
                    <a:moveTo>
                      <a:pt x="-1" y="14"/>
                    </a:moveTo>
                    <a:cubicBezTo>
                      <a:pt x="267" y="4"/>
                      <a:pt x="535" y="-1"/>
                      <a:pt x="804" y="0"/>
                    </a:cubicBezTo>
                    <a:cubicBezTo>
                      <a:pt x="2124" y="0"/>
                      <a:pt x="3442" y="121"/>
                      <a:pt x="4741" y="361"/>
                    </a:cubicBezTo>
                  </a:path>
                  <a:path w="4741" h="21600" stroke="0" extrusionOk="0">
                    <a:moveTo>
                      <a:pt x="-1" y="14"/>
                    </a:moveTo>
                    <a:cubicBezTo>
                      <a:pt x="267" y="4"/>
                      <a:pt x="535" y="-1"/>
                      <a:pt x="804" y="0"/>
                    </a:cubicBezTo>
                    <a:cubicBezTo>
                      <a:pt x="2124" y="0"/>
                      <a:pt x="3442" y="121"/>
                      <a:pt x="4741" y="361"/>
                    </a:cubicBezTo>
                    <a:lnTo>
                      <a:pt x="804" y="21600"/>
                    </a:lnTo>
                    <a:close/>
                  </a:path>
                </a:pathLst>
              </a:custGeom>
              <a:noFill/>
              <a:ln w="15875">
                <a:solidFill>
                  <a:srgbClr val="C00000"/>
                </a:solidFill>
                <a:round/>
                <a:headEnd type="none" w="sm" len="med"/>
                <a:tailEnd type="non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106" name="Line 26"/>
              <p:cNvSpPr>
                <a:spLocks noChangeShapeType="1"/>
              </p:cNvSpPr>
              <p:nvPr/>
            </p:nvSpPr>
            <p:spPr bwMode="auto">
              <a:xfrm rot="590599" flipH="1">
                <a:off x="4440" y="3017"/>
                <a:ext cx="93" cy="77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107" name="Arc 27"/>
              <p:cNvSpPr>
                <a:spLocks/>
              </p:cNvSpPr>
              <p:nvPr/>
            </p:nvSpPr>
            <p:spPr bwMode="auto">
              <a:xfrm rot="-23963683">
                <a:off x="3998" y="2349"/>
                <a:ext cx="1297" cy="7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7081"/>
                  <a:gd name="T1" fmla="*/ 0 h 21600"/>
                  <a:gd name="T2" fmla="*/ 17081 w 17081"/>
                  <a:gd name="T3" fmla="*/ 8379 h 21600"/>
                  <a:gd name="T4" fmla="*/ 0 w 170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081" h="21600" fill="none" extrusionOk="0">
                    <a:moveTo>
                      <a:pt x="-1" y="0"/>
                    </a:moveTo>
                    <a:cubicBezTo>
                      <a:pt x="6683" y="0"/>
                      <a:pt x="12990" y="3093"/>
                      <a:pt x="17081" y="8378"/>
                    </a:cubicBezTo>
                  </a:path>
                  <a:path w="17081" h="21600" stroke="0" extrusionOk="0">
                    <a:moveTo>
                      <a:pt x="-1" y="0"/>
                    </a:moveTo>
                    <a:cubicBezTo>
                      <a:pt x="6683" y="0"/>
                      <a:pt x="12990" y="3093"/>
                      <a:pt x="17081" y="837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5875">
                <a:solidFill>
                  <a:srgbClr val="C00000"/>
                </a:solidFill>
                <a:round/>
                <a:headEnd type="triangle" w="sm" len="med"/>
                <a:tailEnd type="non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108" name="Arc 28"/>
              <p:cNvSpPr>
                <a:spLocks/>
              </p:cNvSpPr>
              <p:nvPr/>
            </p:nvSpPr>
            <p:spPr bwMode="auto">
              <a:xfrm rot="-23963683">
                <a:off x="4089" y="2595"/>
                <a:ext cx="1474" cy="430"/>
              </a:xfrm>
              <a:custGeom>
                <a:avLst/>
                <a:gdLst>
                  <a:gd name="G0" fmla="+- 0 0 0"/>
                  <a:gd name="G1" fmla="+- 12439 0 0"/>
                  <a:gd name="G2" fmla="+- 21600 0 0"/>
                  <a:gd name="T0" fmla="*/ 17659 w 19401"/>
                  <a:gd name="T1" fmla="*/ 0 h 12439"/>
                  <a:gd name="T2" fmla="*/ 19401 w 19401"/>
                  <a:gd name="T3" fmla="*/ 2943 h 12439"/>
                  <a:gd name="T4" fmla="*/ 0 w 19401"/>
                  <a:gd name="T5" fmla="*/ 12439 h 12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401" h="12439" fill="none" extrusionOk="0">
                    <a:moveTo>
                      <a:pt x="17658" y="0"/>
                    </a:moveTo>
                    <a:cubicBezTo>
                      <a:pt x="18316" y="933"/>
                      <a:pt x="18898" y="1917"/>
                      <a:pt x="19400" y="2943"/>
                    </a:cubicBezTo>
                  </a:path>
                  <a:path w="19401" h="12439" stroke="0" extrusionOk="0">
                    <a:moveTo>
                      <a:pt x="17658" y="0"/>
                    </a:moveTo>
                    <a:cubicBezTo>
                      <a:pt x="18316" y="933"/>
                      <a:pt x="18898" y="1917"/>
                      <a:pt x="19400" y="2943"/>
                    </a:cubicBezTo>
                    <a:lnTo>
                      <a:pt x="0" y="12439"/>
                    </a:lnTo>
                    <a:close/>
                  </a:path>
                </a:pathLst>
              </a:custGeom>
              <a:noFill/>
              <a:ln w="9525">
                <a:solidFill>
                  <a:srgbClr val="C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109" name="Arc 29"/>
              <p:cNvSpPr>
                <a:spLocks/>
              </p:cNvSpPr>
              <p:nvPr/>
            </p:nvSpPr>
            <p:spPr bwMode="auto">
              <a:xfrm rot="-23963683">
                <a:off x="3947" y="2780"/>
                <a:ext cx="366" cy="747"/>
              </a:xfrm>
              <a:custGeom>
                <a:avLst/>
                <a:gdLst>
                  <a:gd name="G0" fmla="+- 3130 0 0"/>
                  <a:gd name="G1" fmla="+- 21600 0 0"/>
                  <a:gd name="G2" fmla="+- 21600 0 0"/>
                  <a:gd name="T0" fmla="*/ 0 w 4813"/>
                  <a:gd name="T1" fmla="*/ 228 h 21600"/>
                  <a:gd name="T2" fmla="*/ 4813 w 4813"/>
                  <a:gd name="T3" fmla="*/ 66 h 21600"/>
                  <a:gd name="T4" fmla="*/ 3130 w 481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13" h="21600" fill="none" extrusionOk="0">
                    <a:moveTo>
                      <a:pt x="-1" y="227"/>
                    </a:moveTo>
                    <a:cubicBezTo>
                      <a:pt x="1036" y="76"/>
                      <a:pt x="2082" y="-1"/>
                      <a:pt x="3130" y="0"/>
                    </a:cubicBezTo>
                    <a:cubicBezTo>
                      <a:pt x="3691" y="0"/>
                      <a:pt x="4253" y="21"/>
                      <a:pt x="4813" y="65"/>
                    </a:cubicBezTo>
                  </a:path>
                  <a:path w="4813" h="21600" stroke="0" extrusionOk="0">
                    <a:moveTo>
                      <a:pt x="-1" y="227"/>
                    </a:moveTo>
                    <a:cubicBezTo>
                      <a:pt x="1036" y="76"/>
                      <a:pt x="2082" y="-1"/>
                      <a:pt x="3130" y="0"/>
                    </a:cubicBezTo>
                    <a:cubicBezTo>
                      <a:pt x="3691" y="0"/>
                      <a:pt x="4253" y="21"/>
                      <a:pt x="4813" y="65"/>
                    </a:cubicBezTo>
                    <a:lnTo>
                      <a:pt x="3130" y="21600"/>
                    </a:lnTo>
                    <a:close/>
                  </a:path>
                </a:pathLst>
              </a:custGeom>
              <a:noFill/>
              <a:ln w="15875">
                <a:solidFill>
                  <a:srgbClr val="C00000"/>
                </a:solidFill>
                <a:round/>
                <a:headEnd/>
                <a:tailEnd type="non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110" name="Arc 30"/>
              <p:cNvSpPr>
                <a:spLocks/>
              </p:cNvSpPr>
              <p:nvPr/>
            </p:nvSpPr>
            <p:spPr bwMode="auto">
              <a:xfrm rot="-25486397">
                <a:off x="3272" y="1270"/>
                <a:ext cx="998" cy="8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663"/>
                  <a:gd name="T1" fmla="*/ 0 h 21600"/>
                  <a:gd name="T2" fmla="*/ 15663 w 15663"/>
                  <a:gd name="T3" fmla="*/ 6726 h 21600"/>
                  <a:gd name="T4" fmla="*/ 0 w 1566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663" h="21600" fill="none" extrusionOk="0">
                    <a:moveTo>
                      <a:pt x="-1" y="0"/>
                    </a:moveTo>
                    <a:cubicBezTo>
                      <a:pt x="5922" y="0"/>
                      <a:pt x="11584" y="2431"/>
                      <a:pt x="15662" y="6726"/>
                    </a:cubicBezTo>
                  </a:path>
                  <a:path w="15663" h="21600" stroke="0" extrusionOk="0">
                    <a:moveTo>
                      <a:pt x="-1" y="0"/>
                    </a:moveTo>
                    <a:cubicBezTo>
                      <a:pt x="5922" y="0"/>
                      <a:pt x="11584" y="2431"/>
                      <a:pt x="15662" y="672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5875">
                <a:solidFill>
                  <a:srgbClr val="C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111" name="Arc 31"/>
              <p:cNvSpPr>
                <a:spLocks/>
              </p:cNvSpPr>
              <p:nvPr/>
            </p:nvSpPr>
            <p:spPr bwMode="auto">
              <a:xfrm rot="-25486397">
                <a:off x="3330" y="1353"/>
                <a:ext cx="1143" cy="681"/>
              </a:xfrm>
              <a:custGeom>
                <a:avLst/>
                <a:gdLst>
                  <a:gd name="G0" fmla="+- 0 0 0"/>
                  <a:gd name="G1" fmla="+- 16510 0 0"/>
                  <a:gd name="G2" fmla="+- 21600 0 0"/>
                  <a:gd name="T0" fmla="*/ 13928 w 17935"/>
                  <a:gd name="T1" fmla="*/ 0 h 16510"/>
                  <a:gd name="T2" fmla="*/ 17935 w 17935"/>
                  <a:gd name="T3" fmla="*/ 4473 h 16510"/>
                  <a:gd name="T4" fmla="*/ 0 w 17935"/>
                  <a:gd name="T5" fmla="*/ 16510 h 16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935" h="16510" fill="none" extrusionOk="0">
                    <a:moveTo>
                      <a:pt x="13927" y="0"/>
                    </a:moveTo>
                    <a:cubicBezTo>
                      <a:pt x="15465" y="1297"/>
                      <a:pt x="16814" y="2802"/>
                      <a:pt x="17935" y="4472"/>
                    </a:cubicBezTo>
                  </a:path>
                  <a:path w="17935" h="16510" stroke="0" extrusionOk="0">
                    <a:moveTo>
                      <a:pt x="13927" y="0"/>
                    </a:moveTo>
                    <a:cubicBezTo>
                      <a:pt x="15465" y="1297"/>
                      <a:pt x="16814" y="2802"/>
                      <a:pt x="17935" y="4472"/>
                    </a:cubicBezTo>
                    <a:lnTo>
                      <a:pt x="0" y="16510"/>
                    </a:lnTo>
                    <a:close/>
                  </a:path>
                </a:pathLst>
              </a:custGeom>
              <a:noFill/>
              <a:ln w="9525">
                <a:solidFill>
                  <a:srgbClr val="C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112" name="Arc 32"/>
              <p:cNvSpPr>
                <a:spLocks/>
              </p:cNvSpPr>
              <p:nvPr/>
            </p:nvSpPr>
            <p:spPr bwMode="auto">
              <a:xfrm rot="-25486397">
                <a:off x="3375" y="1773"/>
                <a:ext cx="307" cy="891"/>
              </a:xfrm>
              <a:custGeom>
                <a:avLst/>
                <a:gdLst>
                  <a:gd name="G0" fmla="+- 3130 0 0"/>
                  <a:gd name="G1" fmla="+- 21600 0 0"/>
                  <a:gd name="G2" fmla="+- 21600 0 0"/>
                  <a:gd name="T0" fmla="*/ 0 w 4813"/>
                  <a:gd name="T1" fmla="*/ 228 h 21600"/>
                  <a:gd name="T2" fmla="*/ 4813 w 4813"/>
                  <a:gd name="T3" fmla="*/ 66 h 21600"/>
                  <a:gd name="T4" fmla="*/ 3130 w 481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13" h="21600" fill="none" extrusionOk="0">
                    <a:moveTo>
                      <a:pt x="-1" y="227"/>
                    </a:moveTo>
                    <a:cubicBezTo>
                      <a:pt x="1036" y="76"/>
                      <a:pt x="2082" y="-1"/>
                      <a:pt x="3130" y="0"/>
                    </a:cubicBezTo>
                    <a:cubicBezTo>
                      <a:pt x="3691" y="0"/>
                      <a:pt x="4253" y="21"/>
                      <a:pt x="4813" y="65"/>
                    </a:cubicBezTo>
                  </a:path>
                  <a:path w="4813" h="21600" stroke="0" extrusionOk="0">
                    <a:moveTo>
                      <a:pt x="-1" y="227"/>
                    </a:moveTo>
                    <a:cubicBezTo>
                      <a:pt x="1036" y="76"/>
                      <a:pt x="2082" y="-1"/>
                      <a:pt x="3130" y="0"/>
                    </a:cubicBezTo>
                    <a:cubicBezTo>
                      <a:pt x="3691" y="0"/>
                      <a:pt x="4253" y="21"/>
                      <a:pt x="4813" y="65"/>
                    </a:cubicBezTo>
                    <a:lnTo>
                      <a:pt x="3130" y="21600"/>
                    </a:lnTo>
                    <a:close/>
                  </a:path>
                </a:pathLst>
              </a:custGeom>
              <a:noFill/>
              <a:ln w="15875">
                <a:solidFill>
                  <a:srgbClr val="C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97" name="Object 38"/>
            <p:cNvGraphicFramePr>
              <a:graphicFrameLocks noChangeAspect="1"/>
            </p:cNvGraphicFramePr>
            <p:nvPr/>
          </p:nvGraphicFramePr>
          <p:xfrm>
            <a:off x="2483912" y="3859455"/>
            <a:ext cx="234710" cy="328594"/>
          </p:xfrm>
          <a:graphic>
            <a:graphicData uri="http://schemas.openxmlformats.org/presentationml/2006/ole">
              <p:oleObj spid="_x0000_s105474" name="Формула" r:id="rId4" imgW="190335" imgH="266469" progId="Equation.3">
                <p:embed/>
              </p:oleObj>
            </a:graphicData>
          </a:graphic>
        </p:graphicFrame>
        <p:sp>
          <p:nvSpPr>
            <p:cNvPr id="98" name="Text Box 33"/>
            <p:cNvSpPr txBox="1">
              <a:spLocks noChangeArrowheads="1"/>
            </p:cNvSpPr>
            <p:nvPr/>
          </p:nvSpPr>
          <p:spPr bwMode="auto">
            <a:xfrm>
              <a:off x="2198160" y="3359389"/>
              <a:ext cx="477520" cy="398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dl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Line 34"/>
            <p:cNvSpPr>
              <a:spLocks noChangeShapeType="1"/>
            </p:cNvSpPr>
            <p:nvPr/>
          </p:nvSpPr>
          <p:spPr bwMode="auto">
            <a:xfrm>
              <a:off x="2341036" y="3415046"/>
              <a:ext cx="165515" cy="63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4" name="Выгнутая вправо стрелка 103"/>
          <p:cNvSpPr/>
          <p:nvPr/>
        </p:nvSpPr>
        <p:spPr>
          <a:xfrm rot="3832016">
            <a:off x="7330831" y="1294766"/>
            <a:ext cx="374330" cy="248385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9" name="Rectangle 6"/>
          <p:cNvSpPr>
            <a:spLocks noChangeArrowheads="1"/>
          </p:cNvSpPr>
          <p:nvPr/>
        </p:nvSpPr>
        <p:spPr bwMode="auto">
          <a:xfrm>
            <a:off x="305561" y="4208473"/>
            <a:ext cx="856517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2000" dirty="0" smtClean="0">
                <a:solidFill>
                  <a:srgbClr val="00B050"/>
                </a:solidFill>
                <a:latin typeface="Cambria" pitchFamily="18" charset="0"/>
                <a:cs typeface="Times New Roman" pitchFamily="18" charset="0"/>
                <a:sym typeface="Symbol" pitchFamily="18" charset="2"/>
              </a:rPr>
              <a:t> </a:t>
            </a:r>
            <a:r>
              <a:rPr lang="ru-RU" sz="2000" i="1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Циркуляция вектора индукции  магнитостатического поля по любому замкнутому контуру </a:t>
            </a:r>
            <a:r>
              <a:rPr lang="en-US" sz="2000" i="1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“C”</a:t>
            </a:r>
            <a:r>
              <a:rPr lang="ru-RU" sz="2000" i="1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в вакууме пропорциональна алгебраической сумме сил токов, пронизывающих поверхность, ограниченную этим контуром:  </a:t>
            </a:r>
          </a:p>
        </p:txBody>
      </p:sp>
      <p:graphicFrame>
        <p:nvGraphicFramePr>
          <p:cNvPr id="46122" name="Object 42"/>
          <p:cNvGraphicFramePr>
            <a:graphicFrameLocks noChangeAspect="1"/>
          </p:cNvGraphicFramePr>
          <p:nvPr/>
        </p:nvGraphicFramePr>
        <p:xfrm>
          <a:off x="2071670" y="5309536"/>
          <a:ext cx="2117163" cy="571504"/>
        </p:xfrm>
        <a:graphic>
          <a:graphicData uri="http://schemas.openxmlformats.org/presentationml/2006/ole">
            <p:oleObj spid="_x0000_s105475" name="Формула" r:id="rId5" imgW="1549400" imgH="419100" progId="Equation.3">
              <p:embed/>
            </p:oleObj>
          </a:graphicData>
        </a:graphic>
      </p:graphicFrame>
      <p:sp>
        <p:nvSpPr>
          <p:cNvPr id="84" name="Rectangle 4"/>
          <p:cNvSpPr>
            <a:spLocks/>
          </p:cNvSpPr>
          <p:nvPr/>
        </p:nvSpPr>
        <p:spPr bwMode="auto">
          <a:xfrm>
            <a:off x="4500562" y="5922985"/>
            <a:ext cx="1285884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или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graphicFrame>
        <p:nvGraphicFramePr>
          <p:cNvPr id="96262" name="Object 6"/>
          <p:cNvGraphicFramePr>
            <a:graphicFrameLocks noChangeAspect="1"/>
          </p:cNvGraphicFramePr>
          <p:nvPr/>
        </p:nvGraphicFramePr>
        <p:xfrm>
          <a:off x="5857884" y="5994423"/>
          <a:ext cx="1481676" cy="792163"/>
        </p:xfrm>
        <a:graphic>
          <a:graphicData uri="http://schemas.openxmlformats.org/presentationml/2006/ole">
            <p:oleObj spid="_x0000_s105476" name="Формула" r:id="rId6" imgW="698500" imgH="368300" progId="Equation.3">
              <p:embed/>
            </p:oleObj>
          </a:graphicData>
        </a:graphic>
      </p:graphicFrame>
      <p:sp>
        <p:nvSpPr>
          <p:cNvPr id="86" name="Выгнутая влево стрелка 85"/>
          <p:cNvSpPr/>
          <p:nvPr/>
        </p:nvSpPr>
        <p:spPr>
          <a:xfrm rot="16515460" flipV="1">
            <a:off x="4737821" y="5699096"/>
            <a:ext cx="240151" cy="169994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6" name="Группа 86"/>
          <p:cNvGrpSpPr/>
          <p:nvPr/>
        </p:nvGrpSpPr>
        <p:grpSpPr>
          <a:xfrm>
            <a:off x="-142876" y="1357298"/>
            <a:ext cx="8858280" cy="1218070"/>
            <a:chOff x="71438" y="2132174"/>
            <a:chExt cx="8858280" cy="1218070"/>
          </a:xfrm>
        </p:grpSpPr>
        <p:graphicFrame>
          <p:nvGraphicFramePr>
            <p:cNvPr id="88" name="Object 3"/>
            <p:cNvGraphicFramePr>
              <a:graphicFrameLocks noChangeAspect="1"/>
            </p:cNvGraphicFramePr>
            <p:nvPr/>
          </p:nvGraphicFramePr>
          <p:xfrm>
            <a:off x="5602380" y="2132174"/>
            <a:ext cx="244048" cy="308271"/>
          </p:xfrm>
          <a:graphic>
            <a:graphicData uri="http://schemas.openxmlformats.org/presentationml/2006/ole">
              <p:oleObj spid="_x0000_s105477" name="Формула" r:id="rId7" imgW="177646" imgH="228402" progId="Equation.3">
                <p:embed/>
              </p:oleObj>
            </a:graphicData>
          </a:graphic>
        </p:graphicFrame>
        <p:sp>
          <p:nvSpPr>
            <p:cNvPr id="89" name="Rectangle 4"/>
            <p:cNvSpPr>
              <a:spLocks noChangeArrowheads="1"/>
            </p:cNvSpPr>
            <p:nvPr/>
          </p:nvSpPr>
          <p:spPr bwMode="auto">
            <a:xfrm>
              <a:off x="71438" y="2139727"/>
              <a:ext cx="8858280" cy="878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1" algn="just">
                <a:lnSpc>
                  <a:spcPct val="150000"/>
                </a:lnSpc>
                <a:buClr>
                  <a:schemeClr val="tx1"/>
                </a:buClr>
                <a:buBlip>
                  <a:blip r:embed="rId8"/>
                </a:buBlip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b="1" dirty="0" smtClean="0">
                  <a:solidFill>
                    <a:srgbClr val="FF6600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(</a:t>
              </a:r>
              <a:r>
                <a:rPr lang="ru-RU" b="1" i="1" u="dbl" dirty="0" smtClean="0">
                  <a:solidFill>
                    <a:srgbClr val="FF6600"/>
                  </a:solidFill>
                  <a:uFill>
                    <a:solidFill>
                      <a:schemeClr val="accent2">
                        <a:lumMod val="75000"/>
                      </a:schemeClr>
                    </a:solidFill>
                  </a:uFill>
                  <a:latin typeface="+mn-lt"/>
                  <a:ea typeface="Times New Roman" pitchFamily="18" charset="0"/>
                  <a:cs typeface="Arial" pitchFamily="34" charset="0"/>
                </a:rPr>
                <a:t>Опр</a:t>
              </a:r>
              <a:r>
                <a:rPr lang="ru-RU" b="1" dirty="0" smtClean="0">
                  <a:solidFill>
                    <a:srgbClr val="FF6600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.)</a:t>
              </a:r>
              <a:r>
                <a:rPr lang="ru-RU" b="1" dirty="0" smtClean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Times New Roman" pitchFamily="18" charset="0"/>
                  <a:cs typeface="Arial" pitchFamily="34" charset="0"/>
                </a:rPr>
                <a:t>Циркуляцией вектора (например,  </a:t>
              </a:r>
              <a:r>
                <a:rPr kumimoji="0" lang="en-US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Times New Roman" pitchFamily="18" charset="0"/>
                  <a:cs typeface="Arial" pitchFamily="34" charset="0"/>
                </a:rPr>
                <a:t>  </a:t>
              </a:r>
              <a:r>
                <a:rPr lang="ru-RU" b="1" i="1" dirty="0" smtClean="0">
                  <a:solidFill>
                    <a:schemeClr val="bg1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) по замкнутому контуру  </a:t>
              </a:r>
              <a:r>
                <a:rPr lang="en-US" b="1" i="1" dirty="0" smtClean="0">
                  <a:solidFill>
                    <a:schemeClr val="bg1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“</a:t>
              </a:r>
              <a:r>
                <a:rPr lang="ru-RU" b="1" i="1" dirty="0" smtClean="0">
                  <a:solidFill>
                    <a:schemeClr val="bg1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C</a:t>
              </a:r>
              <a:r>
                <a:rPr lang="en-US" b="1" i="1" dirty="0" smtClean="0">
                  <a:solidFill>
                    <a:schemeClr val="bg1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”</a:t>
              </a:r>
              <a:r>
                <a:rPr lang="ru-RU" b="1" i="1" dirty="0" smtClean="0">
                  <a:solidFill>
                    <a:schemeClr val="bg1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  называется </a:t>
              </a:r>
              <a:r>
                <a:rPr lang="ru-RU" b="1" i="1" dirty="0" smtClean="0">
                  <a:solidFill>
                    <a:schemeClr val="bg1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 криволинейный  интеграл  вида</a:t>
              </a:r>
              <a:r>
                <a:rPr lang="en-US" b="1" dirty="0" smtClean="0">
                  <a:solidFill>
                    <a:schemeClr val="bg1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: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90" name="Object 6"/>
            <p:cNvGraphicFramePr>
              <a:graphicFrameLocks noChangeAspect="1"/>
            </p:cNvGraphicFramePr>
            <p:nvPr/>
          </p:nvGraphicFramePr>
          <p:xfrm>
            <a:off x="6572264" y="2548133"/>
            <a:ext cx="1143008" cy="802111"/>
          </p:xfrm>
          <a:graphic>
            <a:graphicData uri="http://schemas.openxmlformats.org/presentationml/2006/ole">
              <p:oleObj spid="_x0000_s105478" name="Формула" r:id="rId9" imgW="545863" imgH="380835" progId="Equation.3">
                <p:embed/>
              </p:oleObj>
            </a:graphicData>
          </a:graphic>
        </p:graphicFrame>
      </p:grpSp>
      <p:sp>
        <p:nvSpPr>
          <p:cNvPr id="91" name="AutoShape 16"/>
          <p:cNvSpPr>
            <a:spLocks noChangeArrowheads="1"/>
          </p:cNvSpPr>
          <p:nvPr/>
        </p:nvSpPr>
        <p:spPr bwMode="auto">
          <a:xfrm>
            <a:off x="1785918" y="5137167"/>
            <a:ext cx="2714644" cy="1071570"/>
          </a:xfrm>
          <a:prstGeom prst="cloudCallout">
            <a:avLst>
              <a:gd name="adj1" fmla="val 146020"/>
              <a:gd name="adj2" fmla="val -30851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 Box 33"/>
          <p:cNvSpPr txBox="1">
            <a:spLocks noChangeArrowheads="1"/>
          </p:cNvSpPr>
          <p:nvPr/>
        </p:nvSpPr>
        <p:spPr bwMode="auto">
          <a:xfrm>
            <a:off x="5572132" y="2571744"/>
            <a:ext cx="477520" cy="39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b="0" i="1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428596" y="142852"/>
            <a:ext cx="85725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800100" algn="l"/>
              </a:tabLst>
              <a:defRPr/>
            </a:pP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15.2. Применение  теоремы  о циркуляции  вектора  магнитной  индукции</a:t>
            </a:r>
            <a:endParaRPr lang="ru-RU" sz="20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285720" y="642918"/>
            <a:ext cx="8572560" cy="111005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marL="0" lvl="1" algn="just" eaLnBrk="0" hangingPunct="0"/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(Задача 10.4)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длинному прямолинейному проводнику радиуса </a:t>
            </a:r>
            <a:r>
              <a:rPr lang="en-US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течёт ток. Плотность тока распределена равномерно по сечению проводника и равна </a:t>
            </a:r>
            <a:r>
              <a:rPr lang="en-US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Найти зависимость индукции магнитного поля тока 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внутри, так и вне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этого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проводника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 eaLnBrk="0" hangingPunct="0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37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40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43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46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49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4"/>
          <p:cNvSpPr>
            <a:spLocks/>
          </p:cNvSpPr>
          <p:nvPr/>
        </p:nvSpPr>
        <p:spPr bwMode="auto">
          <a:xfrm>
            <a:off x="0" y="1409556"/>
            <a:ext cx="2071702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1.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Рисунок !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59" name="Rectangle 4"/>
          <p:cNvSpPr>
            <a:spLocks/>
          </p:cNvSpPr>
          <p:nvPr/>
        </p:nvSpPr>
        <p:spPr bwMode="auto">
          <a:xfrm>
            <a:off x="2000264" y="1409556"/>
            <a:ext cx="3357586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000" b="1" i="1" dirty="0" smtClean="0">
                <a:solidFill>
                  <a:srgbClr val="00B050"/>
                </a:solidFill>
                <a:latin typeface="Constantia" pitchFamily="18" charset="0"/>
              </a:rPr>
              <a:t>2</a:t>
            </a:r>
            <a:r>
              <a:rPr lang="en-US" sz="2000" b="1" i="1" dirty="0" smtClean="0">
                <a:solidFill>
                  <a:srgbClr val="00B050"/>
                </a:solidFill>
                <a:latin typeface="Constantia" pitchFamily="18" charset="0"/>
              </a:rPr>
              <a:t>. “</a:t>
            </a:r>
            <a:r>
              <a:rPr lang="ru-RU" sz="2000" b="1" i="1" dirty="0" smtClean="0">
                <a:solidFill>
                  <a:srgbClr val="00B050"/>
                </a:solidFill>
                <a:latin typeface="Constantia" pitchFamily="18" charset="0"/>
              </a:rPr>
              <a:t>Структура поля</a:t>
            </a:r>
            <a:r>
              <a:rPr lang="en-US" sz="2000" b="1" i="1" dirty="0" smtClean="0">
                <a:solidFill>
                  <a:srgbClr val="00B050"/>
                </a:solidFill>
                <a:latin typeface="Constantia" pitchFamily="18" charset="0"/>
              </a:rPr>
              <a:t>”</a:t>
            </a:r>
            <a:endParaRPr lang="ru-RU" sz="2000" b="1" dirty="0">
              <a:solidFill>
                <a:srgbClr val="00B050"/>
              </a:solidFill>
              <a:latin typeface="Constantia" pitchFamily="18" charset="0"/>
            </a:endParaRPr>
          </a:p>
        </p:txBody>
      </p:sp>
      <p:sp>
        <p:nvSpPr>
          <p:cNvPr id="61" name="Rectangle 4"/>
          <p:cNvSpPr>
            <a:spLocks/>
          </p:cNvSpPr>
          <p:nvPr/>
        </p:nvSpPr>
        <p:spPr bwMode="auto">
          <a:xfrm>
            <a:off x="5286412" y="1395784"/>
            <a:ext cx="3571900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000" b="1" i="1" dirty="0" smtClean="0">
                <a:solidFill>
                  <a:srgbClr val="00B0F0"/>
                </a:solidFill>
                <a:latin typeface="Constantia" pitchFamily="18" charset="0"/>
              </a:rPr>
              <a:t>3.</a:t>
            </a:r>
            <a:r>
              <a:rPr lang="ru-RU" sz="2000" b="1" i="1" dirty="0" smtClean="0">
                <a:solidFill>
                  <a:srgbClr val="00B0F0"/>
                </a:solidFill>
                <a:latin typeface="Constantia" pitchFamily="18" charset="0"/>
              </a:rPr>
              <a:t> Выбор контура</a:t>
            </a:r>
            <a:endParaRPr lang="ru-RU" sz="20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pic>
        <p:nvPicPr>
          <p:cNvPr id="62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233" y="4817974"/>
            <a:ext cx="1968612" cy="19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98695" y="2571744"/>
            <a:ext cx="214467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4" name="Object 1"/>
          <p:cNvGraphicFramePr>
            <a:graphicFrameLocks noChangeAspect="1"/>
          </p:cNvGraphicFramePr>
          <p:nvPr/>
        </p:nvGraphicFramePr>
        <p:xfrm>
          <a:off x="4645224" y="2786058"/>
          <a:ext cx="4152315" cy="595314"/>
        </p:xfrm>
        <a:graphic>
          <a:graphicData uri="http://schemas.openxmlformats.org/presentationml/2006/ole">
            <p:oleObj spid="_x0000_s106498" name="Формула" r:id="rId6" imgW="2654300" imgH="381000" progId="Equation.3">
              <p:embed/>
            </p:oleObj>
          </a:graphicData>
        </a:graphic>
      </p:graphicFrame>
      <p:sp>
        <p:nvSpPr>
          <p:cNvPr id="65" name="Rectangle 4"/>
          <p:cNvSpPr>
            <a:spLocks/>
          </p:cNvSpPr>
          <p:nvPr/>
        </p:nvSpPr>
        <p:spPr bwMode="auto">
          <a:xfrm>
            <a:off x="4143372" y="2143116"/>
            <a:ext cx="3714776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b="1" i="1" dirty="0" smtClean="0">
                <a:solidFill>
                  <a:srgbClr val="FF0000"/>
                </a:solidFill>
                <a:latin typeface="Constantia" pitchFamily="18" charset="0"/>
              </a:rPr>
              <a:t>4. </a:t>
            </a:r>
            <a:r>
              <a:rPr lang="en-US" b="1" i="1" dirty="0" smtClean="0">
                <a:solidFill>
                  <a:srgbClr val="FF0000"/>
                </a:solidFill>
                <a:latin typeface="Constantia" pitchFamily="18" charset="0"/>
              </a:rPr>
              <a:t>“</a:t>
            </a:r>
            <a:r>
              <a:rPr lang="ru-RU" b="1" i="1" dirty="0" smtClean="0">
                <a:solidFill>
                  <a:srgbClr val="FF0000"/>
                </a:solidFill>
                <a:latin typeface="Constantia" pitchFamily="18" charset="0"/>
              </a:rPr>
              <a:t>Вычислим</a:t>
            </a:r>
            <a:r>
              <a:rPr lang="en-US" b="1" i="1" dirty="0" smtClean="0">
                <a:solidFill>
                  <a:srgbClr val="FF0000"/>
                </a:solidFill>
                <a:latin typeface="Constantia" pitchFamily="18" charset="0"/>
              </a:rPr>
              <a:t>”</a:t>
            </a:r>
            <a:r>
              <a:rPr lang="ru-RU" b="1" i="1" dirty="0" smtClean="0">
                <a:solidFill>
                  <a:srgbClr val="FF0000"/>
                </a:solidFill>
                <a:latin typeface="Constantia" pitchFamily="18" charset="0"/>
              </a:rPr>
              <a:t> циркуляцию</a:t>
            </a:r>
            <a:r>
              <a:rPr lang="ru-RU" b="1" dirty="0" smtClean="0">
                <a:solidFill>
                  <a:srgbClr val="FF0000"/>
                </a:solidFill>
                <a:latin typeface="Constantia" pitchFamily="18" charset="0"/>
              </a:rPr>
              <a:t>:</a:t>
            </a:r>
            <a:endParaRPr lang="ru-RU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66" name="Rectangle 4"/>
          <p:cNvSpPr>
            <a:spLocks/>
          </p:cNvSpPr>
          <p:nvPr/>
        </p:nvSpPr>
        <p:spPr bwMode="auto">
          <a:xfrm>
            <a:off x="4338506" y="3643314"/>
            <a:ext cx="3143272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b="1" i="1" dirty="0" smtClean="0">
                <a:solidFill>
                  <a:srgbClr val="FF0000"/>
                </a:solidFill>
                <a:latin typeface="Constantia" pitchFamily="18" charset="0"/>
              </a:rPr>
              <a:t>5. </a:t>
            </a:r>
            <a:r>
              <a:rPr lang="en-US" b="1" i="1" dirty="0" smtClean="0">
                <a:solidFill>
                  <a:srgbClr val="FF0000"/>
                </a:solidFill>
                <a:latin typeface="Constantia" pitchFamily="18" charset="0"/>
              </a:rPr>
              <a:t>“</a:t>
            </a:r>
            <a:r>
              <a:rPr lang="ru-RU" b="1" i="1" dirty="0" smtClean="0">
                <a:solidFill>
                  <a:srgbClr val="FF0000"/>
                </a:solidFill>
                <a:latin typeface="Constantia" pitchFamily="18" charset="0"/>
              </a:rPr>
              <a:t>Вычислим</a:t>
            </a:r>
            <a:r>
              <a:rPr lang="en-US" b="1" i="1" dirty="0" smtClean="0">
                <a:solidFill>
                  <a:srgbClr val="FF0000"/>
                </a:solidFill>
                <a:latin typeface="Constantia" pitchFamily="18" charset="0"/>
              </a:rPr>
              <a:t>”</a:t>
            </a:r>
            <a:r>
              <a:rPr lang="ru-RU" b="1" i="1" dirty="0" smtClean="0">
                <a:solidFill>
                  <a:srgbClr val="FF0000"/>
                </a:solidFill>
                <a:latin typeface="Constantia" pitchFamily="18" charset="0"/>
              </a:rPr>
              <a:t> силу тока</a:t>
            </a:r>
            <a:r>
              <a:rPr lang="ru-RU" b="1" dirty="0" smtClean="0">
                <a:solidFill>
                  <a:srgbClr val="FF0000"/>
                </a:solidFill>
                <a:latin typeface="Constantia" pitchFamily="18" charset="0"/>
              </a:rPr>
              <a:t>:</a:t>
            </a:r>
            <a:endParaRPr lang="ru-RU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grpSp>
        <p:nvGrpSpPr>
          <p:cNvPr id="2" name="Группа 66"/>
          <p:cNvGrpSpPr/>
          <p:nvPr/>
        </p:nvGrpSpPr>
        <p:grpSpPr>
          <a:xfrm>
            <a:off x="3714744" y="4723467"/>
            <a:ext cx="5286412" cy="1205863"/>
            <a:chOff x="3332162" y="4352160"/>
            <a:chExt cx="5286412" cy="1205863"/>
          </a:xfrm>
        </p:grpSpPr>
        <p:sp>
          <p:nvSpPr>
            <p:cNvPr id="68" name="Rectangle 3"/>
            <p:cNvSpPr>
              <a:spLocks noChangeArrowheads="1"/>
            </p:cNvSpPr>
            <p:nvPr/>
          </p:nvSpPr>
          <p:spPr bwMode="auto">
            <a:xfrm>
              <a:off x="3929058" y="4357694"/>
              <a:ext cx="468951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indent="457200" algn="ctr"/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j 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</a:t>
              </a:r>
              <a:r>
                <a:rPr kumimoji="0" lang="ru-RU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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b="0" i="0" u="none" strike="noStrike" cap="none" normalizeH="0" baseline="30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r>
                <a:rPr kumimoji="0" lang="ru-RU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– для поля вне проводника,	</a:t>
              </a:r>
              <a:r>
                <a:rPr lang="ru-RU" i="1" dirty="0" smtClean="0">
                  <a:solidFill>
                    <a:srgbClr val="0000FF"/>
                  </a:solidFill>
                  <a:latin typeface="+mj-lt"/>
                </a:rPr>
                <a:t>С</a:t>
              </a:r>
              <a:r>
                <a:rPr lang="ru-RU" baseline="-25000" dirty="0" smtClean="0">
                  <a:solidFill>
                    <a:srgbClr val="0000FF"/>
                  </a:solidFill>
                  <a:latin typeface="+mj-lt"/>
                </a:rPr>
                <a:t>1</a:t>
              </a:r>
              <a:r>
                <a:rPr kumimoji="0" lang="ru-RU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	</a:t>
              </a:r>
              <a:endPara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lvl="0" indent="457200" algn="r" eaLnBrk="0" hangingPunct="0"/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j 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</a:t>
              </a:r>
              <a:r>
                <a:rPr kumimoji="0" lang="ru-RU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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b="0" i="0" u="none" strike="noStrike" cap="none" normalizeH="0" baseline="30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 </a:t>
              </a:r>
              <a:r>
                <a:rPr kumimoji="0" lang="ru-RU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– для поля внутри проводника</a:t>
              </a:r>
              <a:r>
                <a:rPr lang="en-US" i="1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, </a:t>
              </a:r>
              <a:r>
                <a:rPr lang="ru-RU" i="1" dirty="0" smtClean="0">
                  <a:solidFill>
                    <a:srgbClr val="FF0000"/>
                  </a:solidFill>
                  <a:latin typeface="+mj-lt"/>
                </a:rPr>
                <a:t>С</a:t>
              </a:r>
              <a:r>
                <a:rPr lang="en-US" baseline="-25000" dirty="0" smtClean="0">
                  <a:solidFill>
                    <a:srgbClr val="FF0000"/>
                  </a:solidFill>
                  <a:latin typeface="+mj-lt"/>
                </a:rPr>
                <a:t>2</a:t>
              </a:r>
              <a:r>
                <a:rPr kumimoji="0" lang="ru-RU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.				</a:t>
              </a:r>
            </a:p>
          </p:txBody>
        </p:sp>
        <p:graphicFrame>
          <p:nvGraphicFramePr>
            <p:cNvPr id="69" name="Object 4"/>
            <p:cNvGraphicFramePr>
              <a:graphicFrameLocks noChangeAspect="1"/>
            </p:cNvGraphicFramePr>
            <p:nvPr/>
          </p:nvGraphicFramePr>
          <p:xfrm>
            <a:off x="3332162" y="4590279"/>
            <a:ext cx="1049338" cy="696913"/>
          </p:xfrm>
          <a:graphic>
            <a:graphicData uri="http://schemas.openxmlformats.org/presentationml/2006/ole">
              <p:oleObj spid="_x0000_s106499" name="Формула" r:id="rId7" imgW="545760" imgH="368280" progId="Equation.3">
                <p:embed/>
              </p:oleObj>
            </a:graphicData>
          </a:graphic>
        </p:graphicFrame>
        <p:sp>
          <p:nvSpPr>
            <p:cNvPr id="70" name="Левая фигурная скобка 69"/>
            <p:cNvSpPr/>
            <p:nvPr/>
          </p:nvSpPr>
          <p:spPr>
            <a:xfrm>
              <a:off x="4459372" y="4352160"/>
              <a:ext cx="214314" cy="1000132"/>
            </a:xfrm>
            <a:prstGeom prst="leftBrace">
              <a:avLst>
                <a:gd name="adj1" fmla="val 39084"/>
                <a:gd name="adj2" fmla="val 50000"/>
              </a:avLst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7831" y="2000240"/>
            <a:ext cx="114165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Прямая соединительная линия 23"/>
          <p:cNvCxnSpPr/>
          <p:nvPr/>
        </p:nvCxnSpPr>
        <p:spPr>
          <a:xfrm rot="5400000">
            <a:off x="372610" y="4936147"/>
            <a:ext cx="16200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uild="p"/>
      <p:bldP spid="59" grpId="0" build="p"/>
      <p:bldP spid="61" grpId="0" build="p"/>
      <p:bldP spid="65" grpId="0" build="p"/>
      <p:bldP spid="6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39" name="Object 35"/>
          <p:cNvGraphicFramePr>
            <a:graphicFrameLocks noChangeAspect="1"/>
          </p:cNvGraphicFramePr>
          <p:nvPr/>
        </p:nvGraphicFramePr>
        <p:xfrm>
          <a:off x="6124617" y="5213405"/>
          <a:ext cx="2214578" cy="733900"/>
        </p:xfrm>
        <a:graphic>
          <a:graphicData uri="http://schemas.openxmlformats.org/presentationml/2006/ole">
            <p:oleObj spid="_x0000_s107522" name="Формула" r:id="rId4" imgW="1637589" imgH="545863" progId="Equation.3">
              <p:embed/>
            </p:oleObj>
          </a:graphicData>
        </a:graphic>
      </p:graphicFrame>
      <p:sp>
        <p:nvSpPr>
          <p:cNvPr id="49" name="Rectangle 4"/>
          <p:cNvSpPr>
            <a:spLocks/>
          </p:cNvSpPr>
          <p:nvPr/>
        </p:nvSpPr>
        <p:spPr bwMode="auto">
          <a:xfrm>
            <a:off x="6838997" y="4548221"/>
            <a:ext cx="928694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Вне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50" name="Rectangle 4"/>
          <p:cNvSpPr>
            <a:spLocks/>
          </p:cNvSpPr>
          <p:nvPr/>
        </p:nvSpPr>
        <p:spPr bwMode="auto">
          <a:xfrm>
            <a:off x="6553245" y="2333643"/>
            <a:ext cx="1285884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Внутри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5695989" y="2740029"/>
            <a:ext cx="2714644" cy="1214446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5889199" y="5018794"/>
            <a:ext cx="2714644" cy="1214446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142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7" y="1855819"/>
            <a:ext cx="3878771" cy="447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Выгнутая вправо стрелка 57"/>
          <p:cNvSpPr/>
          <p:nvPr/>
        </p:nvSpPr>
        <p:spPr>
          <a:xfrm rot="16200000" flipV="1">
            <a:off x="4115784" y="578504"/>
            <a:ext cx="731520" cy="357190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8143" name="Object 15"/>
          <p:cNvGraphicFramePr>
            <a:graphicFrameLocks noChangeAspect="1"/>
          </p:cNvGraphicFramePr>
          <p:nvPr/>
        </p:nvGraphicFramePr>
        <p:xfrm>
          <a:off x="6053179" y="2833709"/>
          <a:ext cx="1816100" cy="857250"/>
        </p:xfrm>
        <a:graphic>
          <a:graphicData uri="http://schemas.openxmlformats.org/presentationml/2006/ole">
            <p:oleObj spid="_x0000_s107523" name="Формула" r:id="rId6" imgW="1028254" imgH="482391" progId="Equation.3">
              <p:embed/>
            </p:oleObj>
          </a:graphicData>
        </a:graphic>
      </p:graphicFrame>
      <p:sp>
        <p:nvSpPr>
          <p:cNvPr id="61" name="Выгнутая вправо стрелка 60"/>
          <p:cNvSpPr/>
          <p:nvPr/>
        </p:nvSpPr>
        <p:spPr>
          <a:xfrm rot="16200000" flipV="1">
            <a:off x="4758724" y="2834928"/>
            <a:ext cx="731520" cy="357190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81015" y="1262073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Результаты 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b="1" dirty="0" smtClean="0">
              <a:solidFill>
                <a:srgbClr val="0000FF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144" name="Object 16"/>
          <p:cNvGraphicFramePr>
            <a:graphicFrameLocks noChangeAspect="1"/>
          </p:cNvGraphicFramePr>
          <p:nvPr/>
        </p:nvGraphicFramePr>
        <p:xfrm>
          <a:off x="338139" y="4279247"/>
          <a:ext cx="1298556" cy="591662"/>
        </p:xfrm>
        <a:graphic>
          <a:graphicData uri="http://schemas.openxmlformats.org/presentationml/2006/ole">
            <p:oleObj spid="_x0000_s107524" name="Формула" r:id="rId7" imgW="1206360" imgH="545760" progId="Equation.3">
              <p:embed/>
            </p:oleObj>
          </a:graphicData>
        </a:graphic>
      </p:graphicFrame>
      <p:cxnSp>
        <p:nvCxnSpPr>
          <p:cNvPr id="64" name="Прямая со стрелкой 63"/>
          <p:cNvCxnSpPr/>
          <p:nvPr/>
        </p:nvCxnSpPr>
        <p:spPr>
          <a:xfrm>
            <a:off x="1741732" y="4590166"/>
            <a:ext cx="1285884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8309" name="Object 5"/>
          <p:cNvGraphicFramePr>
            <a:graphicFrameLocks noChangeAspect="1"/>
          </p:cNvGraphicFramePr>
          <p:nvPr/>
        </p:nvGraphicFramePr>
        <p:xfrm>
          <a:off x="4000059" y="681404"/>
          <a:ext cx="1681997" cy="398483"/>
        </p:xfrm>
        <a:graphic>
          <a:graphicData uri="http://schemas.openxmlformats.org/presentationml/2006/ole">
            <p:oleObj spid="_x0000_s107525" name="Формула" r:id="rId8" imgW="977760" imgH="228600" progId="Equation.3">
              <p:embed/>
            </p:oleObj>
          </a:graphicData>
        </a:graphic>
      </p:graphicFrame>
      <p:graphicFrame>
        <p:nvGraphicFramePr>
          <p:cNvPr id="21" name="Object 38"/>
          <p:cNvGraphicFramePr>
            <a:graphicFrameLocks noChangeAspect="1"/>
          </p:cNvGraphicFramePr>
          <p:nvPr/>
        </p:nvGraphicFramePr>
        <p:xfrm>
          <a:off x="5943198" y="142856"/>
          <a:ext cx="998537" cy="419100"/>
        </p:xfrm>
        <a:graphic>
          <a:graphicData uri="http://schemas.openxmlformats.org/presentationml/2006/ole">
            <p:oleObj spid="_x0000_s107526" name="Формула" r:id="rId9" imgW="660240" imgH="279360" progId="Equation.3">
              <p:embed/>
            </p:oleObj>
          </a:graphicData>
        </a:graphic>
      </p:graphicFrame>
      <p:graphicFrame>
        <p:nvGraphicFramePr>
          <p:cNvPr id="22" name="Object 40"/>
          <p:cNvGraphicFramePr>
            <a:graphicFrameLocks noChangeAspect="1"/>
          </p:cNvGraphicFramePr>
          <p:nvPr/>
        </p:nvGraphicFramePr>
        <p:xfrm>
          <a:off x="5968616" y="1071544"/>
          <a:ext cx="938213" cy="419100"/>
        </p:xfrm>
        <a:graphic>
          <a:graphicData uri="http://schemas.openxmlformats.org/presentationml/2006/ole">
            <p:oleObj spid="_x0000_s107527" name="Формула" r:id="rId10" imgW="622080" imgH="279360" progId="Equation.3">
              <p:embed/>
            </p:oleObj>
          </a:graphicData>
        </a:graphic>
      </p:graphicFrame>
      <p:sp>
        <p:nvSpPr>
          <p:cNvPr id="23" name="Левая фигурная скобка 22"/>
          <p:cNvSpPr/>
          <p:nvPr/>
        </p:nvSpPr>
        <p:spPr>
          <a:xfrm>
            <a:off x="5786446" y="142852"/>
            <a:ext cx="214314" cy="1500198"/>
          </a:xfrm>
          <a:prstGeom prst="leftBrace">
            <a:avLst>
              <a:gd name="adj1" fmla="val 43562"/>
              <a:gd name="adj2" fmla="val 50000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 4"/>
          <p:cNvSpPr>
            <a:spLocks/>
          </p:cNvSpPr>
          <p:nvPr/>
        </p:nvSpPr>
        <p:spPr bwMode="auto">
          <a:xfrm>
            <a:off x="7072330" y="1033060"/>
            <a:ext cx="1285884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r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</a:t>
            </a: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R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28" name="Rectangle 4"/>
          <p:cNvSpPr>
            <a:spLocks/>
          </p:cNvSpPr>
          <p:nvPr/>
        </p:nvSpPr>
        <p:spPr bwMode="auto">
          <a:xfrm>
            <a:off x="7143768" y="142852"/>
            <a:ext cx="1285884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r &gt; R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29" name="Rectangle 4"/>
          <p:cNvSpPr>
            <a:spLocks/>
          </p:cNvSpPr>
          <p:nvPr/>
        </p:nvSpPr>
        <p:spPr bwMode="auto">
          <a:xfrm>
            <a:off x="714348" y="285728"/>
            <a:ext cx="3143272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b="1" i="1" dirty="0" smtClean="0">
                <a:solidFill>
                  <a:srgbClr val="FF0000"/>
                </a:solidFill>
                <a:latin typeface="Constantia" pitchFamily="18" charset="0"/>
              </a:rPr>
              <a:t>6</a:t>
            </a:r>
            <a:r>
              <a:rPr lang="ru-RU" b="1" i="1" dirty="0" smtClean="0">
                <a:solidFill>
                  <a:srgbClr val="FF0000"/>
                </a:solidFill>
                <a:latin typeface="Constantia" pitchFamily="18" charset="0"/>
              </a:rPr>
              <a:t>. Применим  теорему</a:t>
            </a:r>
            <a:r>
              <a:rPr lang="ru-RU" b="1" dirty="0" smtClean="0">
                <a:solidFill>
                  <a:srgbClr val="FF0000"/>
                </a:solidFill>
                <a:latin typeface="Constantia" pitchFamily="18" charset="0"/>
              </a:rPr>
              <a:t>:</a:t>
            </a:r>
            <a:endParaRPr lang="ru-RU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0" name="Штриховая стрелка вправо 29"/>
          <p:cNvSpPr/>
          <p:nvPr/>
        </p:nvSpPr>
        <p:spPr>
          <a:xfrm rot="7293119">
            <a:off x="7305496" y="1808489"/>
            <a:ext cx="573770" cy="19756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10149</TotalTime>
  <Words>558</Words>
  <Application>Microsoft Office PowerPoint</Application>
  <PresentationFormat>Экран (4:3)</PresentationFormat>
  <Paragraphs>105</Paragraphs>
  <Slides>19</Slides>
  <Notes>0</Notes>
  <HiddenSlides>0</HiddenSlides>
  <MMClips>7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Бумажная</vt:lpstr>
      <vt:lpstr>Точечный рисунок</vt:lpstr>
      <vt:lpstr>Формула</vt:lpstr>
      <vt:lpstr>Microsoft Equation 3.0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Пользователь Windows</cp:lastModifiedBy>
  <cp:revision>864</cp:revision>
  <dcterms:created xsi:type="dcterms:W3CDTF">2010-10-03T06:36:32Z</dcterms:created>
  <dcterms:modified xsi:type="dcterms:W3CDTF">2023-05-04T05:56:33Z</dcterms:modified>
</cp:coreProperties>
</file>