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2"/>
  </p:notesMasterIdLst>
  <p:sldIdLst>
    <p:sldId id="331" r:id="rId2"/>
    <p:sldId id="540" r:id="rId3"/>
    <p:sldId id="542" r:id="rId4"/>
    <p:sldId id="543" r:id="rId5"/>
    <p:sldId id="544" r:id="rId6"/>
    <p:sldId id="545" r:id="rId7"/>
    <p:sldId id="518" r:id="rId8"/>
    <p:sldId id="530" r:id="rId9"/>
    <p:sldId id="539" r:id="rId10"/>
    <p:sldId id="525" r:id="rId11"/>
    <p:sldId id="526" r:id="rId12"/>
    <p:sldId id="527" r:id="rId13"/>
    <p:sldId id="528" r:id="rId14"/>
    <p:sldId id="529" r:id="rId15"/>
    <p:sldId id="531" r:id="rId16"/>
    <p:sldId id="532" r:id="rId17"/>
    <p:sldId id="547" r:id="rId18"/>
    <p:sldId id="533" r:id="rId19"/>
    <p:sldId id="548" r:id="rId20"/>
    <p:sldId id="54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00"/>
    <a:srgbClr val="CC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001" autoAdjust="0"/>
    <p:restoredTop sz="97552" autoAdjust="0"/>
  </p:normalViewPr>
  <p:slideViewPr>
    <p:cSldViewPr>
      <p:cViewPr>
        <p:scale>
          <a:sx n="120" d="100"/>
          <a:sy n="120" d="100"/>
        </p:scale>
        <p:origin x="-184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44.wmf"/><Relationship Id="rId1" Type="http://schemas.openxmlformats.org/officeDocument/2006/relationships/image" Target="../media/image55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11.05.2023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4.png"/><Relationship Id="rId9" Type="http://schemas.openxmlformats.org/officeDocument/2006/relationships/oleObject" Target="../embeddings/oleObject4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0.png"/><Relationship Id="rId4" Type="http://schemas.openxmlformats.org/officeDocument/2006/relationships/oleObject" Target="../embeddings/oleObject4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3\&#1051;&#1077;&#1082;&#1094;&#1080;&#1080;%202023\&#1042;&#1080;&#1076;&#1077;&#1086;%20&#1080;%20&#1092;&#1086;&#1090;&#1086;%20&#1076;&#1083;&#1103;%20&#1083;&#1077;&#1082;&#1094;&#1080;&#1081;\&#1051;&#1077;&#1082;&#1094;&#1080;&#1103;%2014\&#1058;&#1086;&#1082;%20&#1089;&#1084;&#1077;&#1097;&#1077;&#1085;&#1080;&#1103;%20(online-video-cutter.com).mp4" TargetMode="Externa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3\&#1051;&#1077;&#1082;&#1094;&#1080;&#1080;%202023\&#1042;&#1080;&#1076;&#1077;&#1086;%20&#1080;%20&#1092;&#1086;&#1090;&#1086;%20&#1076;&#1083;&#1103;%20&#1083;&#1077;&#1082;&#1094;&#1080;&#1081;\&#1051;&#1077;&#1082;&#1094;&#1080;&#1103;%2014\&#1058;&#1088;&#1072;&#1085;&#1089;&#1092;&#1086;&#1088;&#1084;&#1072;&#1090;&#1086;&#1088;%20&#1058;&#1077;&#1089;&#1083;&#1072;_3.mp4" TargetMode="External"/><Relationship Id="rId6" Type="http://schemas.openxmlformats.org/officeDocument/2006/relationships/image" Target="../media/image62.png"/><Relationship Id="rId5" Type="http://schemas.openxmlformats.org/officeDocument/2006/relationships/image" Target="../media/image31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11.gif"/><Relationship Id="rId9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3\&#1051;&#1077;&#1082;&#1094;&#1080;&#1080;%202023\&#1042;&#1080;&#1076;&#1077;&#1086;%20&#1080;%20&#1092;&#1086;&#1090;&#1086;%20&#1076;&#1083;&#1103;%20&#1083;&#1077;&#1082;&#1094;&#1080;&#1081;\&#1051;&#1077;&#1082;&#1094;&#1080;&#1103;%2014\&#1044;&#1083;&#1103;%20&#1083;&#1077;&#1082;&#1094;&#1080;&#1080;%2014\antrakta-levitatsiya-magnita-online-video-cuttercom_lssP4SAs_v1wJ.mp4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000100" y="-5672"/>
            <a:ext cx="74295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13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endParaRPr lang="ru-RU" sz="3200" b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Элементы теории  электромагнетизма  Максвелла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85720" y="857232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19.1.  Трактовка  Максвелла  явления  электромагнитной  индукции</a:t>
            </a: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2643174" y="2471788"/>
            <a:ext cx="3500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«толкает электроны»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" name="Rectangle 4"/>
          <p:cNvSpPr>
            <a:spLocks/>
          </p:cNvSpPr>
          <p:nvPr/>
        </p:nvSpPr>
        <p:spPr bwMode="auto">
          <a:xfrm>
            <a:off x="2643174" y="2114598"/>
            <a:ext cx="257176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Недавно  обсуждали: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4" name="Заголовок 2"/>
          <p:cNvSpPr txBox="1">
            <a:spLocks/>
          </p:cNvSpPr>
          <p:nvPr/>
        </p:nvSpPr>
        <p:spPr>
          <a:xfrm>
            <a:off x="285720" y="214290"/>
            <a:ext cx="8001056" cy="57150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0" hangingPunct="0">
              <a:defRPr/>
            </a:pPr>
            <a:r>
              <a:rPr lang="ru-RU" sz="29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§ 1</a:t>
            </a:r>
            <a:r>
              <a:rPr lang="en-US" sz="29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9</a:t>
            </a:r>
            <a:r>
              <a:rPr lang="ru-RU" sz="29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Элементы теории  электромагнетизма  Максвелла </a:t>
            </a:r>
          </a:p>
          <a:p>
            <a:pPr eaLnBrk="0" hangingPunct="0">
              <a:defRPr/>
            </a:pP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7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400350"/>
            <a:ext cx="2097330" cy="302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" name="Rectangle 8"/>
          <p:cNvSpPr>
            <a:spLocks/>
          </p:cNvSpPr>
          <p:nvPr/>
        </p:nvSpPr>
        <p:spPr bwMode="auto">
          <a:xfrm>
            <a:off x="5715008" y="2152480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91" name="Rectangle 8"/>
          <p:cNvSpPr>
            <a:spLocks noChangeArrowheads="1"/>
          </p:cNvSpPr>
          <p:nvPr/>
        </p:nvSpPr>
        <p:spPr bwMode="auto">
          <a:xfrm>
            <a:off x="2571736" y="5281350"/>
            <a:ext cx="56436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Но какие «сторонние силы» совершают работу</a:t>
            </a:r>
          </a:p>
        </p:txBody>
      </p:sp>
      <p:sp>
        <p:nvSpPr>
          <p:cNvPr id="92" name="Rectangle 8"/>
          <p:cNvSpPr>
            <a:spLocks/>
          </p:cNvSpPr>
          <p:nvPr/>
        </p:nvSpPr>
        <p:spPr bwMode="auto">
          <a:xfrm>
            <a:off x="8072462" y="500065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pSp>
        <p:nvGrpSpPr>
          <p:cNvPr id="4" name="Группа 80"/>
          <p:cNvGrpSpPr/>
          <p:nvPr/>
        </p:nvGrpSpPr>
        <p:grpSpPr>
          <a:xfrm>
            <a:off x="285720" y="5786476"/>
            <a:ext cx="7929618" cy="785796"/>
            <a:chOff x="285720" y="5929330"/>
            <a:chExt cx="7929618" cy="785796"/>
          </a:xfrm>
        </p:grpSpPr>
        <p:sp>
          <p:nvSpPr>
            <p:cNvPr id="73" name="Штриховая стрелка вправо 72"/>
            <p:cNvSpPr/>
            <p:nvPr/>
          </p:nvSpPr>
          <p:spPr>
            <a:xfrm>
              <a:off x="285720" y="6215082"/>
              <a:ext cx="978408" cy="41319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Rectangle 24"/>
            <p:cNvSpPr>
              <a:spLocks noChangeArrowheads="1"/>
            </p:cNvSpPr>
            <p:nvPr/>
          </p:nvSpPr>
          <p:spPr bwMode="auto">
            <a:xfrm>
              <a:off x="1500166" y="6177200"/>
              <a:ext cx="60722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</a:pPr>
              <a:r>
                <a:rPr lang="ru-RU" sz="2000" b="1" dirty="0" smtClean="0">
                  <a:solidFill>
                    <a:srgbClr val="FF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Максвелл: </a:t>
              </a:r>
              <a:r>
                <a:rPr lang="en-US" sz="2000" b="1" i="1" dirty="0" smtClean="0">
                  <a:solidFill>
                    <a:srgbClr val="0000FF"/>
                  </a:solidFill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”</a:t>
              </a:r>
              <a:r>
                <a:rPr lang="ru-RU" sz="2000" b="1" i="1" dirty="0" smtClean="0">
                  <a:solidFill>
                    <a:srgbClr val="0000FF"/>
                  </a:solidFill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Вихревое электрическое поле</a:t>
              </a:r>
              <a:r>
                <a:rPr lang="en-US" sz="2000" b="1" i="1" dirty="0" smtClean="0">
                  <a:solidFill>
                    <a:srgbClr val="0000FF"/>
                  </a:solidFill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”</a:t>
              </a:r>
              <a:r>
                <a:rPr kumimoji="0" lang="ru-RU" sz="2000" b="1" i="1" u="none" strike="noStrike" cap="none" normalizeH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2000" i="1" dirty="0" smtClean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  <p:sp>
          <p:nvSpPr>
            <p:cNvPr id="96" name="Rectangle 8"/>
            <p:cNvSpPr>
              <a:spLocks/>
            </p:cNvSpPr>
            <p:nvPr/>
          </p:nvSpPr>
          <p:spPr bwMode="auto">
            <a:xfrm>
              <a:off x="7500958" y="592933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</p:grpSp>
      <p:grpSp>
        <p:nvGrpSpPr>
          <p:cNvPr id="5" name="Группа 71"/>
          <p:cNvGrpSpPr/>
          <p:nvPr/>
        </p:nvGrpSpPr>
        <p:grpSpPr>
          <a:xfrm>
            <a:off x="6995159" y="2471788"/>
            <a:ext cx="1791683" cy="2428892"/>
            <a:chOff x="6995159" y="3071810"/>
            <a:chExt cx="1791683" cy="2428892"/>
          </a:xfrm>
        </p:grpSpPr>
        <p:pic>
          <p:nvPicPr>
            <p:cNvPr id="40973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95159" y="3071810"/>
              <a:ext cx="1791683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Rectangle 8"/>
            <p:cNvSpPr>
              <a:spLocks noChangeArrowheads="1"/>
            </p:cNvSpPr>
            <p:nvPr/>
          </p:nvSpPr>
          <p:spPr bwMode="auto">
            <a:xfrm>
              <a:off x="7429520" y="3189519"/>
              <a:ext cx="714380" cy="70788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/>
              <a:endPara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lvl="0" algn="just"/>
              <a:endPara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6" name="Группа 79"/>
          <p:cNvGrpSpPr/>
          <p:nvPr/>
        </p:nvGrpSpPr>
        <p:grpSpPr>
          <a:xfrm>
            <a:off x="5286380" y="4114862"/>
            <a:ext cx="1143008" cy="874823"/>
            <a:chOff x="5286380" y="4714884"/>
            <a:chExt cx="1143008" cy="874823"/>
          </a:xfrm>
        </p:grpSpPr>
        <p:graphicFrame>
          <p:nvGraphicFramePr>
            <p:cNvPr id="47125" name="Object 21"/>
            <p:cNvGraphicFramePr>
              <a:graphicFrameLocks noChangeAspect="1"/>
            </p:cNvGraphicFramePr>
            <p:nvPr/>
          </p:nvGraphicFramePr>
          <p:xfrm>
            <a:off x="5357817" y="4764070"/>
            <a:ext cx="1071571" cy="825637"/>
          </p:xfrm>
          <a:graphic>
            <a:graphicData uri="http://schemas.openxmlformats.org/presentationml/2006/ole">
              <p:oleObj spid="_x0000_s155650" name="Формула" r:id="rId6" imgW="583947" imgH="444307" progId="Equation.3">
                <p:embed/>
              </p:oleObj>
            </a:graphicData>
          </a:graphic>
        </p:graphicFrame>
        <p:sp>
          <p:nvSpPr>
            <p:cNvPr id="76" name="Овал 75"/>
            <p:cNvSpPr/>
            <p:nvPr/>
          </p:nvSpPr>
          <p:spPr>
            <a:xfrm>
              <a:off x="5286380" y="4714884"/>
              <a:ext cx="628648" cy="485772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Выгнутая вправо стрелка 76"/>
          <p:cNvSpPr/>
          <p:nvPr/>
        </p:nvSpPr>
        <p:spPr>
          <a:xfrm rot="17306488" flipH="1">
            <a:off x="6491489" y="3380266"/>
            <a:ext cx="209173" cy="11853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7429500" y="2471791"/>
          <a:ext cx="1100138" cy="666750"/>
        </p:xfrm>
        <a:graphic>
          <a:graphicData uri="http://schemas.openxmlformats.org/presentationml/2006/ole">
            <p:oleObj spid="_x0000_s155652" name="Формула" r:id="rId7" imgW="927000" imgH="558720" progId="Equation.3">
              <p:embed/>
            </p:oleObj>
          </a:graphicData>
        </a:graphic>
      </p:graphicFrame>
      <p:graphicFrame>
        <p:nvGraphicFramePr>
          <p:cNvPr id="137222" name="Object 6"/>
          <p:cNvGraphicFramePr>
            <a:graphicFrameLocks noChangeAspect="1"/>
          </p:cNvGraphicFramePr>
          <p:nvPr/>
        </p:nvGraphicFramePr>
        <p:xfrm>
          <a:off x="2357423" y="3074532"/>
          <a:ext cx="1500198" cy="611695"/>
        </p:xfrm>
        <a:graphic>
          <a:graphicData uri="http://schemas.openxmlformats.org/presentationml/2006/ole">
            <p:oleObj spid="_x0000_s155653" name="Формула" r:id="rId8" imgW="1473120" imgH="596880" progId="Equation.3">
              <p:embed/>
            </p:oleObj>
          </a:graphicData>
        </a:graphic>
      </p:graphicFrame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4429124" y="3186168"/>
            <a:ext cx="264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 вот в этом случае</a:t>
            </a:r>
          </a:p>
        </p:txBody>
      </p:sp>
      <p:sp>
        <p:nvSpPr>
          <p:cNvPr id="79" name="Rectangle 8"/>
          <p:cNvSpPr>
            <a:spLocks/>
          </p:cNvSpPr>
          <p:nvPr/>
        </p:nvSpPr>
        <p:spPr bwMode="auto">
          <a:xfrm>
            <a:off x="6715140" y="2866860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pSp>
        <p:nvGrpSpPr>
          <p:cNvPr id="7" name="Группа 82"/>
          <p:cNvGrpSpPr/>
          <p:nvPr/>
        </p:nvGrpSpPr>
        <p:grpSpPr>
          <a:xfrm>
            <a:off x="611259" y="1500174"/>
            <a:ext cx="3889303" cy="595312"/>
            <a:chOff x="611259" y="1500174"/>
            <a:chExt cx="3889303" cy="595312"/>
          </a:xfrm>
        </p:grpSpPr>
        <p:graphicFrame>
          <p:nvGraphicFramePr>
            <p:cNvPr id="137220" name="Object 4"/>
            <p:cNvGraphicFramePr>
              <a:graphicFrameLocks noChangeAspect="1"/>
            </p:cNvGraphicFramePr>
            <p:nvPr/>
          </p:nvGraphicFramePr>
          <p:xfrm>
            <a:off x="3518297" y="1500174"/>
            <a:ext cx="982265" cy="595312"/>
          </p:xfrm>
          <a:graphic>
            <a:graphicData uri="http://schemas.openxmlformats.org/presentationml/2006/ole">
              <p:oleObj spid="_x0000_s155651" name="Формула" r:id="rId9" imgW="927000" imgH="558720" progId="Equation.3">
                <p:embed/>
              </p:oleObj>
            </a:graphicData>
          </a:graphic>
        </p:graphicFrame>
        <p:sp>
          <p:nvSpPr>
            <p:cNvPr id="82" name="Rectangle 8"/>
            <p:cNvSpPr>
              <a:spLocks noChangeArrowheads="1"/>
            </p:cNvSpPr>
            <p:nvPr/>
          </p:nvSpPr>
          <p:spPr bwMode="auto">
            <a:xfrm>
              <a:off x="611259" y="1619197"/>
              <a:ext cx="28574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/>
              <a:r>
                <a:rPr lang="ru-RU" sz="1600" b="1" i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Для проводящих контуров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: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  <p:bldP spid="62" grpId="0" build="p" autoUpdateAnimBg="0"/>
      <p:bldP spid="69" grpId="0" build="p" autoUpdateAnimBg="0"/>
      <p:bldP spid="88" grpId="0" build="p" autoUpdateAnimBg="0" advAuto="0"/>
      <p:bldP spid="91" grpId="0" build="p" autoUpdateAnimBg="0"/>
      <p:bldP spid="92" grpId="0" build="p" autoUpdateAnimBg="0" advAuto="0"/>
      <p:bldP spid="77" grpId="0" animBg="1" autoUpdateAnimBg="0"/>
      <p:bldP spid="78" grpId="0" build="p" autoUpdateAnimBg="0"/>
      <p:bldP spid="79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"/>
          <p:cNvSpPr>
            <a:spLocks/>
          </p:cNvSpPr>
          <p:nvPr/>
        </p:nvSpPr>
        <p:spPr bwMode="auto">
          <a:xfrm>
            <a:off x="6111832" y="476189"/>
            <a:ext cx="714380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!</a:t>
            </a:r>
            <a:endParaRPr lang="ru-RU" sz="28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1738313" y="1082675"/>
          <a:ext cx="1881187" cy="715963"/>
        </p:xfrm>
        <a:graphic>
          <a:graphicData uri="http://schemas.openxmlformats.org/presentationml/2006/ole">
            <p:oleObj spid="_x0000_s156675" name="Формула" r:id="rId4" imgW="990360" imgH="380880" progId="Equation.3">
              <p:embed/>
            </p:oleObj>
          </a:graphicData>
        </a:graphic>
      </p:graphicFrame>
      <p:grpSp>
        <p:nvGrpSpPr>
          <p:cNvPr id="3" name="Группа 97"/>
          <p:cNvGrpSpPr/>
          <p:nvPr/>
        </p:nvGrpSpPr>
        <p:grpSpPr>
          <a:xfrm>
            <a:off x="357158" y="285728"/>
            <a:ext cx="8358246" cy="714380"/>
            <a:chOff x="500034" y="1785926"/>
            <a:chExt cx="8358246" cy="714380"/>
          </a:xfrm>
        </p:grpSpPr>
        <p:sp>
          <p:nvSpPr>
            <p:cNvPr id="90" name="Rectangle 4"/>
            <p:cNvSpPr>
              <a:spLocks/>
            </p:cNvSpPr>
            <p:nvPr/>
          </p:nvSpPr>
          <p:spPr bwMode="auto">
            <a:xfrm>
              <a:off x="500034" y="1785926"/>
              <a:ext cx="8358246" cy="71438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Работа  электростатического  поля  по  замкнутому  контуру  А  </a:t>
              </a:r>
            </a:p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равна нулю, а ВИХРЕВОГО - нет </a:t>
              </a:r>
              <a:endPara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97" name="Дуга 96"/>
            <p:cNvSpPr/>
            <p:nvPr/>
          </p:nvSpPr>
          <p:spPr>
            <a:xfrm>
              <a:off x="8469286" y="2071678"/>
              <a:ext cx="142876" cy="142876"/>
            </a:xfrm>
            <a:prstGeom prst="arc">
              <a:avLst>
                <a:gd name="adj1" fmla="val 16200000"/>
                <a:gd name="adj2" fmla="val 14137124"/>
              </a:avLst>
            </a:prstGeom>
            <a:ln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99" name="Штриховая стрелка вправо 98"/>
          <p:cNvSpPr/>
          <p:nvPr/>
        </p:nvSpPr>
        <p:spPr>
          <a:xfrm>
            <a:off x="500034" y="1142984"/>
            <a:ext cx="642942" cy="4131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1" name="Группа 80"/>
          <p:cNvGrpSpPr/>
          <p:nvPr/>
        </p:nvGrpSpPr>
        <p:grpSpPr>
          <a:xfrm>
            <a:off x="500034" y="2024214"/>
            <a:ext cx="6858048" cy="2168374"/>
            <a:chOff x="500034" y="2024214"/>
            <a:chExt cx="6858048" cy="2168374"/>
          </a:xfrm>
        </p:grpSpPr>
        <p:graphicFrame>
          <p:nvGraphicFramePr>
            <p:cNvPr id="42051" name="Object 67"/>
            <p:cNvGraphicFramePr>
              <a:graphicFrameLocks noChangeAspect="1"/>
            </p:cNvGraphicFramePr>
            <p:nvPr/>
          </p:nvGraphicFramePr>
          <p:xfrm>
            <a:off x="3960813" y="2684463"/>
            <a:ext cx="1077912" cy="646112"/>
          </p:xfrm>
          <a:graphic>
            <a:graphicData uri="http://schemas.openxmlformats.org/presentationml/2006/ole">
              <p:oleObj spid="_x0000_s156674" name="Формула" r:id="rId5" imgW="660240" imgH="393480" progId="Equation.3">
                <p:embed/>
              </p:oleObj>
            </a:graphicData>
          </a:graphic>
        </p:graphicFrame>
        <p:sp>
          <p:nvSpPr>
            <p:cNvPr id="100" name="Rectangle 4"/>
            <p:cNvSpPr>
              <a:spLocks/>
            </p:cNvSpPr>
            <p:nvPr/>
          </p:nvSpPr>
          <p:spPr bwMode="auto">
            <a:xfrm>
              <a:off x="500034" y="2024214"/>
              <a:ext cx="6858048" cy="214314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Если вспомним определение потока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</a:p>
            <a:p>
              <a:pPr algn="ctr" eaLnBrk="0" hangingPunct="0">
                <a:defRPr/>
              </a:pPr>
              <a:endPara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  <a:p>
              <a:pPr eaLnBrk="0" hangingPunct="0">
                <a:defRPr/>
              </a:pP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И подставим 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в  закон 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ЭМИ:</a:t>
              </a:r>
            </a:p>
            <a:p>
              <a:pPr eaLnBrk="0" hangingPunct="0">
                <a:defRPr/>
              </a:pPr>
              <a:endPara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  <a:p>
              <a:pPr eaLnBrk="0" hangingPunct="0">
                <a:defRPr/>
              </a:pP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Получим:</a:t>
              </a:r>
              <a:endParaRPr lang="en-US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  <a:p>
              <a:pPr eaLnBrk="0" hangingPunct="0">
                <a:defRPr/>
              </a:pPr>
              <a:endParaRPr lang="en-US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  <a:p>
              <a:pPr algn="r" eaLnBrk="0" hangingPunct="0">
                <a:defRPr/>
              </a:pP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(вслед за Максвеллом 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Wingdings" pitchFamily="2" charset="2"/>
                </a:rPr>
                <a:t>)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48137" name="Object 9"/>
            <p:cNvGraphicFramePr>
              <a:graphicFrameLocks noChangeAspect="1"/>
            </p:cNvGraphicFramePr>
            <p:nvPr/>
          </p:nvGraphicFramePr>
          <p:xfrm>
            <a:off x="5214942" y="2071678"/>
            <a:ext cx="1500198" cy="615081"/>
          </p:xfrm>
          <a:graphic>
            <a:graphicData uri="http://schemas.openxmlformats.org/presentationml/2006/ole">
              <p:oleObj spid="_x0000_s156676" name="Формула" r:id="rId6" imgW="952087" imgH="393529" progId="Equation.3">
                <p:embed/>
              </p:oleObj>
            </a:graphicData>
          </a:graphic>
        </p:graphicFrame>
        <p:graphicFrame>
          <p:nvGraphicFramePr>
            <p:cNvPr id="48139" name="Object 11"/>
            <p:cNvGraphicFramePr>
              <a:graphicFrameLocks noChangeAspect="1"/>
            </p:cNvGraphicFramePr>
            <p:nvPr/>
          </p:nvGraphicFramePr>
          <p:xfrm>
            <a:off x="1793875" y="3449638"/>
            <a:ext cx="2454275" cy="742950"/>
          </p:xfrm>
          <a:graphic>
            <a:graphicData uri="http://schemas.openxmlformats.org/presentationml/2006/ole">
              <p:oleObj spid="_x0000_s156677" name="Формула" r:id="rId7" imgW="1460160" imgH="444240" progId="Equation.3">
                <p:embed/>
              </p:oleObj>
            </a:graphicData>
          </a:graphic>
        </p:graphicFrame>
      </p:grpSp>
      <p:grpSp>
        <p:nvGrpSpPr>
          <p:cNvPr id="80" name="Группа 79"/>
          <p:cNvGrpSpPr/>
          <p:nvPr/>
        </p:nvGrpSpPr>
        <p:grpSpPr>
          <a:xfrm>
            <a:off x="2071670" y="4429132"/>
            <a:ext cx="6643734" cy="2071680"/>
            <a:chOff x="2071670" y="4429132"/>
            <a:chExt cx="6643734" cy="2071680"/>
          </a:xfrm>
        </p:grpSpPr>
        <p:sp>
          <p:nvSpPr>
            <p:cNvPr id="130" name="AutoShape 16"/>
            <p:cNvSpPr>
              <a:spLocks noChangeArrowheads="1"/>
            </p:cNvSpPr>
            <p:nvPr/>
          </p:nvSpPr>
          <p:spPr bwMode="auto">
            <a:xfrm>
              <a:off x="6000760" y="4929198"/>
              <a:ext cx="2714644" cy="1285884"/>
            </a:xfrm>
            <a:prstGeom prst="cloudCallout">
              <a:avLst>
                <a:gd name="adj1" fmla="val -126348"/>
                <a:gd name="adj2" fmla="val -100890"/>
              </a:avLst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4"/>
            <p:cNvSpPr>
              <a:spLocks/>
            </p:cNvSpPr>
            <p:nvPr/>
          </p:nvSpPr>
          <p:spPr bwMode="auto">
            <a:xfrm>
              <a:off x="4929190" y="4429132"/>
              <a:ext cx="2571768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А можно и вот так</a:t>
              </a:r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107" name="Штриховая стрелка вправо 106"/>
            <p:cNvSpPr/>
            <p:nvPr/>
          </p:nvSpPr>
          <p:spPr>
            <a:xfrm>
              <a:off x="5387311" y="5382993"/>
              <a:ext cx="500066" cy="21431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Rectangle 24"/>
            <p:cNvSpPr>
              <a:spLocks noChangeArrowheads="1"/>
            </p:cNvSpPr>
            <p:nvPr/>
          </p:nvSpPr>
          <p:spPr bwMode="auto">
            <a:xfrm>
              <a:off x="2071670" y="5273673"/>
              <a:ext cx="35004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1" algn="just">
                <a:buClr>
                  <a:schemeClr val="tx1"/>
                </a:buClr>
              </a:pPr>
              <a:r>
                <a:rPr lang="ru-RU" sz="2000" b="1" dirty="0" smtClean="0">
                  <a:solidFill>
                    <a:srgbClr val="FF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Уравнение Максвелла:</a:t>
              </a:r>
              <a:r>
                <a:rPr kumimoji="0" lang="ru-RU" sz="2000" b="1" i="1" u="none" strike="noStrike" cap="none" normalizeH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onstant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2000" i="1" dirty="0" smtClean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  <p:sp>
          <p:nvSpPr>
            <p:cNvPr id="109" name="Rectangle 8"/>
            <p:cNvSpPr>
              <a:spLocks/>
            </p:cNvSpPr>
            <p:nvPr/>
          </p:nvSpPr>
          <p:spPr bwMode="auto">
            <a:xfrm>
              <a:off x="5643570" y="5715016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138249" name="Object 9"/>
            <p:cNvGraphicFramePr>
              <a:graphicFrameLocks noChangeAspect="1"/>
            </p:cNvGraphicFramePr>
            <p:nvPr/>
          </p:nvGraphicFramePr>
          <p:xfrm>
            <a:off x="6310313" y="5095875"/>
            <a:ext cx="2224087" cy="768350"/>
          </p:xfrm>
          <a:graphic>
            <a:graphicData uri="http://schemas.openxmlformats.org/presentationml/2006/ole">
              <p:oleObj spid="_x0000_s156681" name="Формула" r:id="rId8" imgW="1409400" imgH="482400" progId="Equation.3">
                <p:embed/>
              </p:oleObj>
            </a:graphicData>
          </a:graphic>
        </p:graphicFrame>
      </p:grpSp>
      <p:graphicFrame>
        <p:nvGraphicFramePr>
          <p:cNvPr id="82" name="Object 7"/>
          <p:cNvGraphicFramePr>
            <a:graphicFrameLocks noChangeAspect="1"/>
          </p:cNvGraphicFramePr>
          <p:nvPr/>
        </p:nvGraphicFramePr>
        <p:xfrm>
          <a:off x="4120045" y="5810307"/>
          <a:ext cx="1523525" cy="785818"/>
        </p:xfrm>
        <a:graphic>
          <a:graphicData uri="http://schemas.openxmlformats.org/presentationml/2006/ole">
            <p:oleObj spid="_x0000_s156682" name="Формула" r:id="rId9" imgW="901309" imgH="469696" progId="Equation.3">
              <p:embed/>
            </p:oleObj>
          </a:graphicData>
        </a:graphic>
      </p:graphicFrame>
      <p:sp>
        <p:nvSpPr>
          <p:cNvPr id="83" name="Rectangle 24"/>
          <p:cNvSpPr>
            <a:spLocks noChangeArrowheads="1"/>
          </p:cNvSpPr>
          <p:nvPr/>
        </p:nvSpPr>
        <p:spPr bwMode="auto">
          <a:xfrm>
            <a:off x="142844" y="5786454"/>
            <a:ext cx="38576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>
              <a:buClr>
                <a:schemeClr val="tx1"/>
              </a:buClr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Электрические  поля  порождают не только заряды!</a:t>
            </a:r>
            <a:endParaRPr lang="ru-RU" i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/>
          <p:cNvGrpSpPr/>
          <p:nvPr/>
        </p:nvGrpSpPr>
        <p:grpSpPr>
          <a:xfrm>
            <a:off x="142844" y="4357694"/>
            <a:ext cx="8501122" cy="2182607"/>
            <a:chOff x="142844" y="4357694"/>
            <a:chExt cx="8501122" cy="2182607"/>
          </a:xfrm>
        </p:grpSpPr>
        <p:sp>
          <p:nvSpPr>
            <p:cNvPr id="92" name="Rectangle 8"/>
            <p:cNvSpPr>
              <a:spLocks/>
            </p:cNvSpPr>
            <p:nvPr/>
          </p:nvSpPr>
          <p:spPr bwMode="auto">
            <a:xfrm>
              <a:off x="2428860" y="4786322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?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sp>
          <p:nvSpPr>
            <p:cNvPr id="99" name="Штриховая стрелка вправо 98"/>
            <p:cNvSpPr/>
            <p:nvPr/>
          </p:nvSpPr>
          <p:spPr>
            <a:xfrm>
              <a:off x="4572000" y="5643578"/>
              <a:ext cx="642942" cy="41319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12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89609" y="4357694"/>
              <a:ext cx="2954357" cy="2182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" name="Rectangle 4"/>
            <p:cNvSpPr>
              <a:spLocks/>
            </p:cNvSpPr>
            <p:nvPr/>
          </p:nvSpPr>
          <p:spPr bwMode="auto">
            <a:xfrm>
              <a:off x="142844" y="4429132"/>
              <a:ext cx="5715040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i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А  если ток переменный – 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“</a:t>
              </a:r>
              <a:r>
                <a:rPr lang="ru-RU" sz="2000" b="1" i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Магнитодинамика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”</a:t>
              </a:r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:</a:t>
              </a:r>
              <a:endPara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82" name="Rectangle 4"/>
            <p:cNvSpPr>
              <a:spLocks/>
            </p:cNvSpPr>
            <p:nvPr/>
          </p:nvSpPr>
          <p:spPr bwMode="auto">
            <a:xfrm>
              <a:off x="1357290" y="5572140"/>
              <a:ext cx="3214710" cy="64294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Например, </a:t>
              </a:r>
              <a:r>
                <a:rPr lang="en-US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“</a:t>
              </a: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колебательный контур</a:t>
              </a:r>
              <a:r>
                <a:rPr lang="en-US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”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57158" y="214290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19.2.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Ток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смещения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”</a:t>
            </a:r>
            <a:endParaRPr lang="ru-RU" sz="24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6" name="Rectangle 4"/>
          <p:cNvSpPr>
            <a:spLocks/>
          </p:cNvSpPr>
          <p:nvPr/>
        </p:nvSpPr>
        <p:spPr bwMode="auto">
          <a:xfrm>
            <a:off x="285720" y="857232"/>
            <a:ext cx="4857784" cy="92869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Магнитостатика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– ток постоянный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</a:p>
          <a:p>
            <a:pPr algn="ctr" eaLnBrk="0" hangingPunct="0">
              <a:defRPr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поле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тоже!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8" name="Rectangle 24"/>
          <p:cNvSpPr>
            <a:spLocks noChangeArrowheads="1"/>
          </p:cNvSpPr>
          <p:nvPr/>
        </p:nvSpPr>
        <p:spPr bwMode="auto">
          <a:xfrm>
            <a:off x="714348" y="1928802"/>
            <a:ext cx="4572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>
              <a:buClr>
                <a:schemeClr val="tx1"/>
              </a:buClr>
            </a:pP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контур, две поверхности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09" name="Rectangle 8"/>
          <p:cNvSpPr>
            <a:spLocks/>
          </p:cNvSpPr>
          <p:nvPr/>
        </p:nvSpPr>
        <p:spPr bwMode="auto">
          <a:xfrm>
            <a:off x="7532399" y="3071810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400" b="1" i="1" dirty="0" smtClean="0">
                <a:solidFill>
                  <a:srgbClr val="0070C0"/>
                </a:solidFill>
                <a:latin typeface="Constantia" pitchFamily="18" charset="0"/>
              </a:rPr>
              <a:t>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407" y="214290"/>
            <a:ext cx="2976559" cy="220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Rectangle 24"/>
          <p:cNvSpPr>
            <a:spLocks noChangeArrowheads="1"/>
          </p:cNvSpPr>
          <p:nvPr/>
        </p:nvSpPr>
        <p:spPr bwMode="auto">
          <a:xfrm>
            <a:off x="3214678" y="2563672"/>
            <a:ext cx="1214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или </a:t>
            </a:r>
            <a:endParaRPr lang="ru-RU" sz="2000" i="1" dirty="0" smtClean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79" name="Rectangle 4"/>
          <p:cNvSpPr>
            <a:spLocks/>
          </p:cNvSpPr>
          <p:nvPr/>
        </p:nvSpPr>
        <p:spPr bwMode="auto">
          <a:xfrm>
            <a:off x="71406" y="3571876"/>
            <a:ext cx="7643866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 магнитостатике с  теоремой  о  циркуляции  всё  в  порядке – результат один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4462463" y="2500313"/>
          <a:ext cx="2520950" cy="687387"/>
        </p:xfrm>
        <a:graphic>
          <a:graphicData uri="http://schemas.openxmlformats.org/presentationml/2006/ole">
            <p:oleObj spid="_x0000_s157698" name="Формула" r:id="rId6" imgW="1396800" imgH="380880" progId="Equation.3">
              <p:embed/>
            </p:oleObj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1214414" y="2500306"/>
          <a:ext cx="1893888" cy="747712"/>
        </p:xfrm>
        <a:graphic>
          <a:graphicData uri="http://schemas.openxmlformats.org/presentationml/2006/ole">
            <p:oleObj spid="_x0000_s157699" name="Формула" r:id="rId7" imgW="965160" imgH="380880" progId="Equation.3">
              <p:embed/>
            </p:oleObj>
          </a:graphicData>
        </a:graphic>
      </p:graphicFrame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57158" y="3190954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>
              <a:buClr>
                <a:schemeClr val="tx1"/>
              </a:buClr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«правая часть» от выбора поверхности  </a:t>
            </a: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kumimoji="0" lang="ru-RU" sz="200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или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2000" baseline="-25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зависит</a:t>
            </a:r>
            <a:endParaRPr lang="ru-RU" sz="2000" i="1" dirty="0" smtClean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73" name="Левая фигурная скобка 72"/>
          <p:cNvSpPr/>
          <p:nvPr/>
        </p:nvSpPr>
        <p:spPr>
          <a:xfrm>
            <a:off x="3580061" y="2420917"/>
            <a:ext cx="214314" cy="714380"/>
          </a:xfrm>
          <a:prstGeom prst="leftBrace">
            <a:avLst>
              <a:gd name="adj1" fmla="val 482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Левая фигурная скобка 73"/>
          <p:cNvSpPr/>
          <p:nvPr/>
        </p:nvSpPr>
        <p:spPr>
          <a:xfrm flipH="1">
            <a:off x="7143768" y="2381041"/>
            <a:ext cx="214314" cy="714380"/>
          </a:xfrm>
          <a:prstGeom prst="leftBrace">
            <a:avLst>
              <a:gd name="adj1" fmla="val 482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28604"/>
            <a:ext cx="3566732" cy="330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7158" y="357166"/>
            <a:ext cx="44291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>
              <a:buClr>
                <a:schemeClr val="tx1"/>
              </a:buClr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две поверхности, и результат РАЗНЫЙ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42" name="Rectangle 8"/>
          <p:cNvSpPr>
            <a:spLocks/>
          </p:cNvSpPr>
          <p:nvPr/>
        </p:nvSpPr>
        <p:spPr bwMode="auto">
          <a:xfrm>
            <a:off x="4559548" y="182380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400" b="1" i="1" dirty="0" smtClean="0">
                <a:solidFill>
                  <a:srgbClr val="0070C0"/>
                </a:solidFill>
                <a:latin typeface="Constantia" pitchFamily="18" charset="0"/>
              </a:rPr>
              <a:t>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3" name="Rectangle 4"/>
          <p:cNvSpPr>
            <a:spLocks/>
          </p:cNvSpPr>
          <p:nvPr/>
        </p:nvSpPr>
        <p:spPr bwMode="auto">
          <a:xfrm>
            <a:off x="571472" y="3000372"/>
            <a:ext cx="4143404" cy="107157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buFont typeface="Symbol" pitchFamily="18" charset="2"/>
              <a:buChar char="Þ"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Надо подправлять теорему !</a:t>
            </a:r>
          </a:p>
          <a:p>
            <a:pPr algn="ctr" eaLnBrk="0" hangingPunct="0">
              <a:defRPr/>
            </a:pP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Что-нибудь придумать для</a:t>
            </a:r>
            <a:r>
              <a:rPr lang="ru-RU" sz="2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sym typeface="Symbol"/>
              </a:rPr>
              <a:t></a:t>
            </a:r>
            <a:r>
              <a:rPr lang="ru-RU" sz="2400" baseline="-25000" dirty="0" smtClean="0">
                <a:solidFill>
                  <a:srgbClr val="0000FF"/>
                </a:solidFill>
                <a:sym typeface="Symbol"/>
              </a:rPr>
              <a:t>2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«вместо»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285852" y="4046775"/>
            <a:ext cx="7429552" cy="1239591"/>
            <a:chOff x="1285852" y="4046775"/>
            <a:chExt cx="7429552" cy="1239591"/>
          </a:xfrm>
        </p:grpSpPr>
        <p:sp>
          <p:nvSpPr>
            <p:cNvPr id="46" name="Rectangle 4"/>
            <p:cNvSpPr>
              <a:spLocks/>
            </p:cNvSpPr>
            <p:nvPr/>
          </p:nvSpPr>
          <p:spPr bwMode="auto">
            <a:xfrm>
              <a:off x="1571604" y="4143380"/>
              <a:ext cx="4000528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Что же ??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 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  Мы знаем: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49166" name="Object 14"/>
            <p:cNvGraphicFramePr>
              <a:graphicFrameLocks noChangeAspect="1"/>
            </p:cNvGraphicFramePr>
            <p:nvPr/>
          </p:nvGraphicFramePr>
          <p:xfrm>
            <a:off x="5774286" y="4046775"/>
            <a:ext cx="869416" cy="742955"/>
          </p:xfrm>
          <a:graphic>
            <a:graphicData uri="http://schemas.openxmlformats.org/presentationml/2006/ole">
              <p:oleObj spid="_x0000_s158722" name="Формула" r:id="rId5" imgW="520474" imgH="444307" progId="Equation.3">
                <p:embed/>
              </p:oleObj>
            </a:graphicData>
          </a:graphic>
        </p:graphicFrame>
        <p:sp>
          <p:nvSpPr>
            <p:cNvPr id="49" name="Rectangle 8"/>
            <p:cNvSpPr>
              <a:spLocks/>
            </p:cNvSpPr>
            <p:nvPr/>
          </p:nvSpPr>
          <p:spPr bwMode="auto">
            <a:xfrm>
              <a:off x="1285852" y="4714884"/>
              <a:ext cx="7429552" cy="57148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2400" b="1" i="1" dirty="0" smtClean="0">
                  <a:solidFill>
                    <a:srgbClr val="0070C0"/>
                  </a:solidFill>
                  <a:latin typeface="Constantia" pitchFamily="18" charset="0"/>
                </a:rPr>
                <a:t>q – </a:t>
              </a:r>
              <a:r>
                <a:rPr lang="ru-RU" sz="2400" b="1" i="1" dirty="0" smtClean="0">
                  <a:solidFill>
                    <a:srgbClr val="0070C0"/>
                  </a:solidFill>
                  <a:latin typeface="Constantia" pitchFamily="18" charset="0"/>
                </a:rPr>
                <a:t>это заряд обкладки, и он внутри</a:t>
              </a:r>
              <a:r>
                <a:rPr lang="ru-RU" sz="2400" dirty="0" smtClean="0">
                  <a:solidFill>
                    <a:srgbClr val="0000FF"/>
                  </a:solidFill>
                  <a:sym typeface="Symbol"/>
                </a:rPr>
                <a:t> </a:t>
              </a:r>
              <a:r>
                <a:rPr lang="en-US" sz="2400" dirty="0" smtClean="0">
                  <a:solidFill>
                    <a:srgbClr val="0000FF"/>
                  </a:solidFill>
                  <a:sym typeface="Symbol"/>
                </a:rPr>
                <a:t>“</a:t>
              </a:r>
              <a:r>
                <a:rPr lang="ru-RU" sz="2400" dirty="0" smtClean="0">
                  <a:solidFill>
                    <a:srgbClr val="0000FF"/>
                  </a:solidFill>
                  <a:sym typeface="Symbol"/>
                </a:rPr>
                <a:t></a:t>
              </a:r>
              <a:r>
                <a:rPr lang="ru-RU" sz="2400" baseline="-25000" dirty="0" smtClean="0">
                  <a:solidFill>
                    <a:srgbClr val="0000FF"/>
                  </a:solidFill>
                  <a:sym typeface="Symbol"/>
                </a:rPr>
                <a:t>1 </a:t>
              </a:r>
              <a:r>
                <a:rPr lang="ru-RU" sz="2400" dirty="0" smtClean="0">
                  <a:solidFill>
                    <a:srgbClr val="0000FF"/>
                  </a:solidFill>
                  <a:sym typeface="Symbol"/>
                </a:rPr>
                <a:t>+ </a:t>
              </a:r>
              <a:r>
                <a:rPr lang="ru-RU" sz="2400" baseline="-25000" dirty="0" smtClean="0">
                  <a:solidFill>
                    <a:srgbClr val="0000FF"/>
                  </a:solidFill>
                  <a:sym typeface="Symbol"/>
                </a:rPr>
                <a:t>2</a:t>
              </a:r>
              <a:r>
                <a:rPr lang="en-US" sz="2400" dirty="0" smtClean="0">
                  <a:solidFill>
                    <a:srgbClr val="0000FF"/>
                  </a:solidFill>
                  <a:sym typeface="Symbol"/>
                </a:rPr>
                <a:t>”</a:t>
              </a:r>
              <a:r>
                <a:rPr lang="ru-RU" sz="2400" b="1" i="1" dirty="0" smtClean="0">
                  <a:solidFill>
                    <a:srgbClr val="0070C0"/>
                  </a:solidFill>
                  <a:latin typeface="Constantia" pitchFamily="18" charset="0"/>
                </a:rPr>
                <a:t>  </a:t>
              </a:r>
              <a:endParaRPr lang="ru-RU" sz="2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</p:grpSp>
      <p:sp>
        <p:nvSpPr>
          <p:cNvPr id="52" name="Выгнутая вправо стрелка 51"/>
          <p:cNvSpPr/>
          <p:nvPr/>
        </p:nvSpPr>
        <p:spPr>
          <a:xfrm rot="9412298" flipH="1">
            <a:off x="7895220" y="1621147"/>
            <a:ext cx="649586" cy="35477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" name="Группа 33"/>
          <p:cNvGrpSpPr/>
          <p:nvPr/>
        </p:nvGrpSpPr>
        <p:grpSpPr>
          <a:xfrm>
            <a:off x="357158" y="1131888"/>
            <a:ext cx="4465667" cy="725487"/>
            <a:chOff x="357158" y="1131888"/>
            <a:chExt cx="4465667" cy="725487"/>
          </a:xfrm>
        </p:grpSpPr>
        <p:sp>
          <p:nvSpPr>
            <p:cNvPr id="37" name="Rectangle 4"/>
            <p:cNvSpPr>
              <a:spLocks/>
            </p:cNvSpPr>
            <p:nvPr/>
          </p:nvSpPr>
          <p:spPr bwMode="auto">
            <a:xfrm>
              <a:off x="357158" y="1214423"/>
              <a:ext cx="192882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Для</a:t>
              </a:r>
              <a:r>
                <a:rPr lang="ru-RU" sz="2400" dirty="0" smtClean="0">
                  <a:sym typeface="Symbol"/>
                </a:rPr>
                <a:t> </a:t>
              </a:r>
              <a:r>
                <a:rPr lang="ru-RU" sz="2400" dirty="0" smtClean="0">
                  <a:solidFill>
                    <a:srgbClr val="0000FF"/>
                  </a:solidFill>
                  <a:sym typeface="Symbol"/>
                </a:rPr>
                <a:t></a:t>
              </a:r>
              <a:r>
                <a:rPr lang="ru-RU" sz="2400" baseline="-25000" dirty="0" smtClean="0">
                  <a:solidFill>
                    <a:srgbClr val="0000FF"/>
                  </a:solidFill>
                  <a:sym typeface="Symbol"/>
                </a:rPr>
                <a:t>1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: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140295" name="Object 7"/>
            <p:cNvGraphicFramePr>
              <a:graphicFrameLocks noChangeAspect="1"/>
            </p:cNvGraphicFramePr>
            <p:nvPr/>
          </p:nvGraphicFramePr>
          <p:xfrm>
            <a:off x="2179638" y="1131888"/>
            <a:ext cx="2643187" cy="725487"/>
          </p:xfrm>
          <a:graphic>
            <a:graphicData uri="http://schemas.openxmlformats.org/presentationml/2006/ole">
              <p:oleObj spid="_x0000_s158723" name="Формула" r:id="rId6" imgW="1434960" imgH="393480" progId="Equation.3">
                <p:embed/>
              </p:oleObj>
            </a:graphicData>
          </a:graphic>
        </p:graphicFrame>
      </p:grpSp>
      <p:grpSp>
        <p:nvGrpSpPr>
          <p:cNvPr id="5" name="Группа 37"/>
          <p:cNvGrpSpPr/>
          <p:nvPr/>
        </p:nvGrpSpPr>
        <p:grpSpPr>
          <a:xfrm>
            <a:off x="214282" y="2044700"/>
            <a:ext cx="4254531" cy="725488"/>
            <a:chOff x="214282" y="2044700"/>
            <a:chExt cx="4254531" cy="725488"/>
          </a:xfrm>
        </p:grpSpPr>
        <p:sp>
          <p:nvSpPr>
            <p:cNvPr id="36" name="Rectangle 4"/>
            <p:cNvSpPr>
              <a:spLocks/>
            </p:cNvSpPr>
            <p:nvPr/>
          </p:nvSpPr>
          <p:spPr bwMode="auto">
            <a:xfrm>
              <a:off x="214282" y="2092782"/>
              <a:ext cx="2428892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,  а  вот для</a:t>
              </a:r>
              <a:r>
                <a:rPr lang="ru-RU" sz="2400" dirty="0" smtClean="0">
                  <a:sym typeface="Symbol"/>
                </a:rPr>
                <a:t> </a:t>
              </a:r>
              <a:r>
                <a:rPr lang="ru-RU" sz="2400" dirty="0" smtClean="0">
                  <a:solidFill>
                    <a:srgbClr val="0000FF"/>
                  </a:solidFill>
                  <a:sym typeface="Symbol"/>
                </a:rPr>
                <a:t></a:t>
              </a:r>
              <a:r>
                <a:rPr lang="ru-RU" sz="2400" baseline="-25000" dirty="0" smtClean="0">
                  <a:solidFill>
                    <a:srgbClr val="0000FF"/>
                  </a:solidFill>
                  <a:sym typeface="Symbol"/>
                </a:rPr>
                <a:t>2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: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35" name="Object 7"/>
            <p:cNvGraphicFramePr>
              <a:graphicFrameLocks noChangeAspect="1"/>
            </p:cNvGraphicFramePr>
            <p:nvPr/>
          </p:nvGraphicFramePr>
          <p:xfrm>
            <a:off x="2644775" y="2044700"/>
            <a:ext cx="1824038" cy="725488"/>
          </p:xfrm>
          <a:graphic>
            <a:graphicData uri="http://schemas.openxmlformats.org/presentationml/2006/ole">
              <p:oleObj spid="_x0000_s158724" name="Формула" r:id="rId7" imgW="990360" imgH="393480" progId="Equation.3">
                <p:embed/>
              </p:oleObj>
            </a:graphicData>
          </a:graphic>
        </p:graphicFrame>
      </p:grpSp>
      <p:graphicFrame>
        <p:nvGraphicFramePr>
          <p:cNvPr id="140297" name="Object 9"/>
          <p:cNvGraphicFramePr>
            <a:graphicFrameLocks noChangeAspect="1"/>
          </p:cNvGraphicFramePr>
          <p:nvPr/>
        </p:nvGraphicFramePr>
        <p:xfrm>
          <a:off x="520700" y="5495925"/>
          <a:ext cx="3783013" cy="757238"/>
        </p:xfrm>
        <a:graphic>
          <a:graphicData uri="http://schemas.openxmlformats.org/presentationml/2006/ole">
            <p:oleObj spid="_x0000_s158725" name="Формула" r:id="rId8" imgW="2286000" imgH="457200" progId="Equation.3">
              <p:embed/>
            </p:oleObj>
          </a:graphicData>
        </a:graphic>
      </p:graphicFrame>
      <p:graphicFrame>
        <p:nvGraphicFramePr>
          <p:cNvPr id="140298" name="Object 10"/>
          <p:cNvGraphicFramePr>
            <a:graphicFrameLocks noChangeAspect="1"/>
          </p:cNvGraphicFramePr>
          <p:nvPr/>
        </p:nvGraphicFramePr>
        <p:xfrm>
          <a:off x="5011907" y="5429264"/>
          <a:ext cx="2774803" cy="857256"/>
        </p:xfrm>
        <a:graphic>
          <a:graphicData uri="http://schemas.openxmlformats.org/presentationml/2006/ole">
            <p:oleObj spid="_x0000_s158726" name="Формула" r:id="rId9" imgW="1562040" imgH="482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 autoUpdateAnimBg="0"/>
      <p:bldP spid="5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57166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ещё раз: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929190" y="428604"/>
            <a:ext cx="12144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или </a:t>
            </a:r>
            <a:endParaRPr lang="ru-RU" sz="2000" i="1" dirty="0" smtClean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1214422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Ток смещения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Дж. К. Максвелл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физических силовых линиях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Phylosophical Magazine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1862 г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6072198" y="643039"/>
            <a:ext cx="3000396" cy="1643074"/>
          </a:xfrm>
          <a:prstGeom prst="cloudCallout">
            <a:avLst>
              <a:gd name="adj1" fmla="val -109069"/>
              <a:gd name="adj2" fmla="val 36334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43042" y="2786058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+mn-lt"/>
              </a:rPr>
              <a:t>Замыкают токи проводимости в «разорванных» цепях переменного тока</a:t>
            </a:r>
          </a:p>
          <a:p>
            <a:pPr algn="ctr"/>
            <a:r>
              <a:rPr lang="ru-RU" sz="2400" i="1" dirty="0" smtClean="0">
                <a:solidFill>
                  <a:srgbClr val="0000FF"/>
                </a:solidFill>
                <a:latin typeface="+mn-lt"/>
              </a:rPr>
              <a:t>(там где нет переноса заряда)</a:t>
            </a:r>
            <a:endParaRPr lang="ru-RU" sz="24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7643834" y="300037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4400" b="1" i="1" dirty="0" smtClean="0">
                <a:solidFill>
                  <a:srgbClr val="0070C0"/>
                </a:solidFill>
                <a:latin typeface="Constantia" pitchFamily="18" charset="0"/>
              </a:rPr>
              <a:t>!</a:t>
            </a:r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57158" y="4214818"/>
            <a:ext cx="8215370" cy="2143140"/>
            <a:chOff x="357158" y="4214818"/>
            <a:chExt cx="8215370" cy="2143140"/>
          </a:xfrm>
        </p:grpSpPr>
        <p:graphicFrame>
          <p:nvGraphicFramePr>
            <p:cNvPr id="50181" name="Object 5"/>
            <p:cNvGraphicFramePr>
              <a:graphicFrameLocks noChangeAspect="1"/>
            </p:cNvGraphicFramePr>
            <p:nvPr/>
          </p:nvGraphicFramePr>
          <p:xfrm>
            <a:off x="6771999" y="5429264"/>
            <a:ext cx="1800529" cy="928694"/>
          </p:xfrm>
          <a:graphic>
            <a:graphicData uri="http://schemas.openxmlformats.org/presentationml/2006/ole">
              <p:oleObj spid="_x0000_s159746" name="Формула" r:id="rId4" imgW="901309" imgH="469696" progId="Equation.3">
                <p:embed/>
              </p:oleObj>
            </a:graphicData>
          </a:graphic>
        </p:graphicFrame>
        <p:sp>
          <p:nvSpPr>
            <p:cNvPr id="30" name="Прямоугольник 29"/>
            <p:cNvSpPr/>
            <p:nvPr/>
          </p:nvSpPr>
          <p:spPr>
            <a:xfrm>
              <a:off x="642910" y="4214818"/>
              <a:ext cx="49292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Симметрия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восстановлена: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0183" name="Object 7"/>
            <p:cNvGraphicFramePr>
              <a:graphicFrameLocks noChangeAspect="1"/>
            </p:cNvGraphicFramePr>
            <p:nvPr/>
          </p:nvGraphicFramePr>
          <p:xfrm>
            <a:off x="357158" y="5429264"/>
            <a:ext cx="1800530" cy="928694"/>
          </p:xfrm>
          <a:graphic>
            <a:graphicData uri="http://schemas.openxmlformats.org/presentationml/2006/ole">
              <p:oleObj spid="_x0000_s159747" name="Формула" r:id="rId5" imgW="901309" imgH="469696" progId="Equation.3">
                <p:embed/>
              </p:oleObj>
            </a:graphicData>
          </a:graphic>
        </p:graphicFrame>
        <p:sp>
          <p:nvSpPr>
            <p:cNvPr id="33" name="Rectangle 4"/>
            <p:cNvSpPr>
              <a:spLocks/>
            </p:cNvSpPr>
            <p:nvPr/>
          </p:nvSpPr>
          <p:spPr bwMode="auto">
            <a:xfrm>
              <a:off x="2071670" y="4572008"/>
              <a:ext cx="4572032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ЭМИ 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   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и 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  “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ток смещения</a:t>
              </a:r>
              <a:r>
                <a:rPr lang="en-US" sz="20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”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34" name="Штриховая стрелка вправо 33"/>
            <p:cNvSpPr/>
            <p:nvPr/>
          </p:nvSpPr>
          <p:spPr>
            <a:xfrm rot="1963942">
              <a:off x="6011535" y="5070216"/>
              <a:ext cx="642942" cy="41319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Штриховая стрелка вправо 34"/>
            <p:cNvSpPr/>
            <p:nvPr/>
          </p:nvSpPr>
          <p:spPr>
            <a:xfrm rot="19636058" flipH="1">
              <a:off x="2060895" y="5141654"/>
              <a:ext cx="642942" cy="41319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2285984" y="214168"/>
          <a:ext cx="2214578" cy="841540"/>
        </p:xfrm>
        <a:graphic>
          <a:graphicData uri="http://schemas.openxmlformats.org/presentationml/2006/ole">
            <p:oleObj spid="_x0000_s159748" name="Формула" r:id="rId6" imgW="1269720" imgH="482400" progId="Equation.3">
              <p:embed/>
            </p:oleObj>
          </a:graphicData>
        </a:graphic>
      </p:graphicFrame>
      <p:graphicFrame>
        <p:nvGraphicFramePr>
          <p:cNvPr id="141320" name="Object 8"/>
          <p:cNvGraphicFramePr>
            <a:graphicFrameLocks noChangeAspect="1"/>
          </p:cNvGraphicFramePr>
          <p:nvPr/>
        </p:nvGraphicFramePr>
        <p:xfrm>
          <a:off x="6397928" y="1033472"/>
          <a:ext cx="2190139" cy="824013"/>
        </p:xfrm>
        <a:graphic>
          <a:graphicData uri="http://schemas.openxmlformats.org/presentationml/2006/ole">
            <p:oleObj spid="_x0000_s159749" name="Формула" r:id="rId7" imgW="1282680" imgH="482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28596" y="214290"/>
            <a:ext cx="75724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19.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Уравнения Максвелла (в интегральной форме)</a:t>
            </a:r>
          </a:p>
        </p:txBody>
      </p:sp>
      <p:sp>
        <p:nvSpPr>
          <p:cNvPr id="70" name="Содержимое 1"/>
          <p:cNvSpPr>
            <a:spLocks/>
          </p:cNvSpPr>
          <p:nvPr/>
        </p:nvSpPr>
        <p:spPr bwMode="auto">
          <a:xfrm>
            <a:off x="1714480" y="785794"/>
            <a:ext cx="7072362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“Самое главное в теории электромагнетизма Максвелла – это уравнения Максвелла” </a:t>
            </a:r>
          </a:p>
          <a:p>
            <a:pPr lvl="0" algn="r"/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>Генрих Герц</a:t>
            </a:r>
            <a:endParaRPr lang="ru-RU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214282" y="5214950"/>
            <a:ext cx="7429552" cy="785796"/>
            <a:chOff x="214282" y="5214950"/>
            <a:chExt cx="7429552" cy="785796"/>
          </a:xfrm>
        </p:grpSpPr>
        <p:sp>
          <p:nvSpPr>
            <p:cNvPr id="92" name="Rectangle 8"/>
            <p:cNvSpPr>
              <a:spLocks/>
            </p:cNvSpPr>
            <p:nvPr/>
          </p:nvSpPr>
          <p:spPr bwMode="auto">
            <a:xfrm>
              <a:off x="3143240" y="521495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?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sp>
          <p:nvSpPr>
            <p:cNvPr id="99" name="Штриховая стрелка вправо 98"/>
            <p:cNvSpPr/>
            <p:nvPr/>
          </p:nvSpPr>
          <p:spPr>
            <a:xfrm>
              <a:off x="4214810" y="5500702"/>
              <a:ext cx="642942" cy="41319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Rectangle 4"/>
            <p:cNvSpPr>
              <a:spLocks/>
            </p:cNvSpPr>
            <p:nvPr/>
          </p:nvSpPr>
          <p:spPr bwMode="auto">
            <a:xfrm>
              <a:off x="214282" y="5500702"/>
              <a:ext cx="3286148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А  что  знаем  в  ЭМ  ещё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52229" name="Object 5"/>
            <p:cNvGraphicFramePr>
              <a:graphicFrameLocks noChangeAspect="1"/>
            </p:cNvGraphicFramePr>
            <p:nvPr/>
          </p:nvGraphicFramePr>
          <p:xfrm>
            <a:off x="5357818" y="5429264"/>
            <a:ext cx="2286016" cy="500066"/>
          </p:xfrm>
          <a:graphic>
            <a:graphicData uri="http://schemas.openxmlformats.org/presentationml/2006/ole">
              <p:oleObj spid="_x0000_s160770" name="Формула" r:id="rId4" imgW="1218671" imgH="266584" progId="Equation.3">
                <p:embed/>
              </p:oleObj>
            </a:graphicData>
          </a:graphic>
        </p:graphicFrame>
      </p:grpSp>
      <p:grpSp>
        <p:nvGrpSpPr>
          <p:cNvPr id="71" name="Группа 70"/>
          <p:cNvGrpSpPr/>
          <p:nvPr/>
        </p:nvGrpSpPr>
        <p:grpSpPr>
          <a:xfrm>
            <a:off x="1357290" y="6072206"/>
            <a:ext cx="6500858" cy="357190"/>
            <a:chOff x="1357290" y="6072206"/>
            <a:chExt cx="6500858" cy="357190"/>
          </a:xfrm>
        </p:grpSpPr>
        <p:sp>
          <p:nvSpPr>
            <p:cNvPr id="81" name="Rectangle 4"/>
            <p:cNvSpPr>
              <a:spLocks/>
            </p:cNvSpPr>
            <p:nvPr/>
          </p:nvSpPr>
          <p:spPr bwMode="auto">
            <a:xfrm>
              <a:off x="1357290" y="6072206"/>
              <a:ext cx="5643602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i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Вот и вся 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“</a:t>
              </a:r>
              <a:r>
                <a:rPr lang="ru-RU" sz="2000" b="1" i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классическая электродинамика</a:t>
              </a:r>
              <a:r>
                <a:rPr lang="en-US" sz="2000" b="1" i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”</a:t>
              </a:r>
              <a:r>
                <a:rPr lang="ru-RU" sz="2000" b="1" i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! </a:t>
              </a:r>
              <a:endPara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5" name="Rectangle 4"/>
            <p:cNvSpPr>
              <a:spLocks/>
            </p:cNvSpPr>
            <p:nvPr/>
          </p:nvSpPr>
          <p:spPr bwMode="auto">
            <a:xfrm>
              <a:off x="6572264" y="6072206"/>
              <a:ext cx="1285884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Wingdings" pitchFamily="2" charset="2"/>
                </a:rPr>
                <a:t> …</a:t>
              </a:r>
              <a:r>
                <a:rPr lang="ru-RU" sz="2000" b="1" i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lang="ru-RU" sz="20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grpSp>
        <p:nvGrpSpPr>
          <p:cNvPr id="3" name="Группа 68"/>
          <p:cNvGrpSpPr/>
          <p:nvPr/>
        </p:nvGrpSpPr>
        <p:grpSpPr>
          <a:xfrm>
            <a:off x="428596" y="1926412"/>
            <a:ext cx="8024819" cy="3288538"/>
            <a:chOff x="492083" y="1886536"/>
            <a:chExt cx="8024819" cy="3288538"/>
          </a:xfrm>
        </p:grpSpPr>
        <p:pic>
          <p:nvPicPr>
            <p:cNvPr id="14233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2083" y="1886536"/>
              <a:ext cx="8024819" cy="3288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142340" name="Object 4"/>
            <p:cNvGraphicFramePr>
              <a:graphicFrameLocks noChangeAspect="1"/>
            </p:cNvGraphicFramePr>
            <p:nvPr/>
          </p:nvGraphicFramePr>
          <p:xfrm>
            <a:off x="1190612" y="4091591"/>
            <a:ext cx="3524250" cy="660400"/>
          </p:xfrm>
          <a:graphic>
            <a:graphicData uri="http://schemas.openxmlformats.org/presentationml/2006/ole">
              <p:oleObj spid="_x0000_s160771" name="Формула" r:id="rId6" imgW="2692400" imgH="5080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subSp spid="_x0000_s16077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229">
                                            <p:subSp spid="_x0000_s16077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" name="Содержимое 1"/>
          <p:cNvSpPr>
            <a:spLocks/>
          </p:cNvSpPr>
          <p:nvPr/>
        </p:nvSpPr>
        <p:spPr bwMode="auto">
          <a:xfrm>
            <a:off x="357158" y="714356"/>
            <a:ext cx="85011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“… кажется вероятным, что большинство основных принципов уже твёрдо установлено и что будущее продвижение вперёд следует искать в основном в строгом применении этих принципов ко всем явлениям, которые обращают на себя наше внимание. … </a:t>
            </a:r>
          </a:p>
          <a:p>
            <a:pPr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… 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Будущие </a:t>
            </a:r>
            <a:r>
              <a:rPr lang="en-US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истины </a:t>
            </a:r>
            <a:r>
              <a:rPr lang="en-US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физики </a:t>
            </a:r>
            <a:r>
              <a:rPr lang="en-US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видны </a:t>
            </a:r>
            <a:r>
              <a:rPr lang="en-US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в </a:t>
            </a:r>
            <a:r>
              <a:rPr lang="en-US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шестом </a:t>
            </a:r>
            <a:r>
              <a:rPr lang="en-US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знаке </a:t>
            </a:r>
            <a:r>
              <a:rPr lang="en-US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после </a:t>
            </a:r>
            <a:r>
              <a:rPr lang="en-US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запятой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 </a:t>
            </a:r>
          </a:p>
          <a:p>
            <a:pPr lvl="0" algn="r"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>Альберт Майкельсон (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Нобелевская 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 премия  1907 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</a:rPr>
              <a:t>г.</a:t>
            </a: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>)</a:t>
            </a:r>
            <a:endParaRPr lang="ru-RU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8358214" cy="378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Rectangle 4"/>
          <p:cNvSpPr>
            <a:spLocks/>
          </p:cNvSpPr>
          <p:nvPr/>
        </p:nvSpPr>
        <p:spPr bwMode="auto">
          <a:xfrm>
            <a:off x="357158" y="142852"/>
            <a:ext cx="635798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Конец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XIX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века – 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“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Природа познана. Ура !!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”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 …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05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3" name="Трансформатор Тесла_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8001025" cy="6000768"/>
          </a:xfrm>
          <a:prstGeom prst="rect">
            <a:avLst/>
          </a:prstGeom>
        </p:spPr>
      </p:pic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785786" y="214290"/>
            <a:ext cx="7429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Ток  смещения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”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– беспроводная передача  энергии</a:t>
            </a:r>
          </a:p>
        </p:txBody>
      </p:sp>
      <p:pic>
        <p:nvPicPr>
          <p:cNvPr id="57" name="Ток смещения (online-video-cutter.com)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714480" y="1285860"/>
            <a:ext cx="7429520" cy="5572140"/>
          </a:xfrm>
          <a:prstGeom prst="rect">
            <a:avLst/>
          </a:prstGeom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1500174"/>
            <a:ext cx="4665660" cy="393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5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CD99B-DD82-489B-89D0-27E5098E59A7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57" name="AutoShape 11"/>
          <p:cNvSpPr>
            <a:spLocks noChangeAspect="1" noChangeArrowheads="1"/>
          </p:cNvSpPr>
          <p:nvPr/>
        </p:nvSpPr>
        <p:spPr bwMode="auto">
          <a:xfrm>
            <a:off x="6011863" y="2749550"/>
            <a:ext cx="12239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895600" y="3665538"/>
            <a:ext cx="311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744860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0" name="Rectangle 2"/>
          <p:cNvSpPr>
            <a:spLocks/>
          </p:cNvSpPr>
          <p:nvPr/>
        </p:nvSpPr>
        <p:spPr bwMode="auto">
          <a:xfrm>
            <a:off x="250825" y="71414"/>
            <a:ext cx="8424863" cy="504825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800" b="1" i="1" dirty="0">
                <a:solidFill>
                  <a:srgbClr val="FF0000"/>
                </a:solidFill>
                <a:latin typeface="Bookman Old Style" pitchFamily="18" charset="0"/>
              </a:rPr>
              <a:t>Резонансный трансформатор Тесла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5286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93" y="1428736"/>
            <a:ext cx="901890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Прямоугольник 51"/>
          <p:cNvSpPr/>
          <p:nvPr/>
        </p:nvSpPr>
        <p:spPr>
          <a:xfrm>
            <a:off x="285720" y="-24"/>
            <a:ext cx="1000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доска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00232" y="428604"/>
            <a:ext cx="2428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Индуктивность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785926"/>
            <a:ext cx="5000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  проявления  самоиндукции: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7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81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83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085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696938" y="2143116"/>
            <a:ext cx="7446962" cy="2366961"/>
            <a:chOff x="696938" y="1776419"/>
            <a:chExt cx="7446962" cy="2581275"/>
          </a:xfrm>
        </p:grpSpPr>
        <p:pic>
          <p:nvPicPr>
            <p:cNvPr id="44079" name="Picture 4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6938" y="1776419"/>
              <a:ext cx="7446962" cy="258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4478" name="Text Box 30"/>
            <p:cNvSpPr txBox="1">
              <a:spLocks noChangeArrowheads="1"/>
            </p:cNvSpPr>
            <p:nvPr/>
          </p:nvSpPr>
          <p:spPr bwMode="auto">
            <a:xfrm>
              <a:off x="800253" y="2390824"/>
              <a:ext cx="326942" cy="3556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1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lang="en-US" sz="1600" i="1" baseline="-25000" dirty="0" err="1" smtClean="0">
                  <a:solidFill>
                    <a:schemeClr val="bg1"/>
                  </a:solidFill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4479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29124"/>
            <a:ext cx="742955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4480" name="Object 32"/>
          <p:cNvGraphicFramePr>
            <a:graphicFrameLocks noChangeAspect="1"/>
          </p:cNvGraphicFramePr>
          <p:nvPr/>
        </p:nvGraphicFramePr>
        <p:xfrm>
          <a:off x="1857375" y="4586314"/>
          <a:ext cx="1357313" cy="357188"/>
        </p:xfrm>
        <a:graphic>
          <a:graphicData uri="http://schemas.openxmlformats.org/presentationml/2006/ole">
            <p:oleObj spid="_x0000_s171010" name="Формула" r:id="rId6" imgW="901309" imgH="241195" progId="Equation.3">
              <p:embed/>
            </p:oleObj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57158" y="214290"/>
            <a:ext cx="5500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16.4. Самоиндукция. Индуктивность</a:t>
            </a:r>
          </a:p>
        </p:txBody>
      </p:sp>
      <p:graphicFrame>
        <p:nvGraphicFramePr>
          <p:cNvPr id="51" name="Object 67"/>
          <p:cNvGraphicFramePr>
            <a:graphicFrameLocks noChangeAspect="1"/>
          </p:cNvGraphicFramePr>
          <p:nvPr/>
        </p:nvGraphicFramePr>
        <p:xfrm>
          <a:off x="6215074" y="1071546"/>
          <a:ext cx="1241425" cy="647700"/>
        </p:xfrm>
        <a:graphic>
          <a:graphicData uri="http://schemas.openxmlformats.org/presentationml/2006/ole">
            <p:oleObj spid="_x0000_s171011" name="Формула" r:id="rId7" imgW="761760" imgH="393480" progId="Equation.3">
              <p:embed/>
            </p:oleObj>
          </a:graphicData>
        </a:graphic>
      </p:graphicFrame>
      <p:sp>
        <p:nvSpPr>
          <p:cNvPr id="52" name="AutoShape 16"/>
          <p:cNvSpPr>
            <a:spLocks noChangeArrowheads="1"/>
          </p:cNvSpPr>
          <p:nvPr/>
        </p:nvSpPr>
        <p:spPr bwMode="auto">
          <a:xfrm>
            <a:off x="5857884" y="857232"/>
            <a:ext cx="2214578" cy="1071570"/>
          </a:xfrm>
          <a:prstGeom prst="cloudCallout">
            <a:avLst>
              <a:gd name="adj1" fmla="val -158213"/>
              <a:gd name="adj2" fmla="val -62770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4"/>
          <p:cNvSpPr>
            <a:spLocks/>
          </p:cNvSpPr>
          <p:nvPr/>
        </p:nvSpPr>
        <p:spPr bwMode="auto">
          <a:xfrm>
            <a:off x="3143240" y="5214950"/>
            <a:ext cx="1785950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Размыкаем</a:t>
            </a:r>
          </a:p>
          <a:p>
            <a:pPr algn="ct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ключ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56" name="Rectangle 4"/>
          <p:cNvSpPr>
            <a:spLocks/>
          </p:cNvSpPr>
          <p:nvPr/>
        </p:nvSpPr>
        <p:spPr bwMode="auto">
          <a:xfrm>
            <a:off x="2928926" y="3143248"/>
            <a:ext cx="1785950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Замыкаем</a:t>
            </a:r>
          </a:p>
          <a:p>
            <a:pPr algn="ctr" eaLnBrk="0" hangingPunct="0"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ключ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753982" y="2286113"/>
            <a:ext cx="357190" cy="4286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I</a:t>
            </a:r>
            <a:r>
              <a:rPr lang="en-US" sz="1600" i="1" baseline="-250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L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214942" y="4500570"/>
            <a:ext cx="2643206" cy="2214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428596" y="1000108"/>
            <a:ext cx="4572032" cy="42862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Ф</a:t>
            </a:r>
            <a:r>
              <a:rPr lang="en-US" sz="2400" i="1" baseline="-250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s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–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“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собственный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”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 магнитный поток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528631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85720" y="-24"/>
            <a:ext cx="1000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доска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428860" y="428604"/>
            <a:ext cx="2428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Ток смещения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0" y="1233358"/>
            <a:ext cx="9130782" cy="51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73BEF-8A8E-4B97-9D7F-1505F098D47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29058" y="5740183"/>
            <a:ext cx="2092543" cy="71438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047" name="AutoShape 39"/>
          <p:cNvSpPr>
            <a:spLocks noChangeArrowheads="1"/>
          </p:cNvSpPr>
          <p:nvPr/>
        </p:nvSpPr>
        <p:spPr bwMode="auto">
          <a:xfrm>
            <a:off x="6429388" y="1928802"/>
            <a:ext cx="2214578" cy="928694"/>
          </a:xfrm>
          <a:prstGeom prst="cloudCallout">
            <a:avLst>
              <a:gd name="adj1" fmla="val -85333"/>
              <a:gd name="adj2" fmla="val -150039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0380" y="327673"/>
            <a:ext cx="15001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3200" baseline="-25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ru-RU" sz="32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i="1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96705" y="108858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dirty="0"/>
          </a:p>
        </p:txBody>
      </p:sp>
      <p:sp>
        <p:nvSpPr>
          <p:cNvPr id="27" name="Выноска со стрелкой вправо 26"/>
          <p:cNvSpPr/>
          <p:nvPr/>
        </p:nvSpPr>
        <p:spPr>
          <a:xfrm rot="16200000">
            <a:off x="840446" y="827740"/>
            <a:ext cx="914400" cy="914400"/>
          </a:xfrm>
          <a:prstGeom prst="rightArrowCallou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143372" y="2071678"/>
            <a:ext cx="235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3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1214414" y="428604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B80047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Индуктивность (к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оэффициент самоиндукции)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rgbClr val="0000FF"/>
              </a:solidFill>
              <a:latin typeface="Constantia" pitchFamily="18" charset="0"/>
            </a:endParaRPr>
          </a:p>
        </p:txBody>
      </p:sp>
      <p:graphicFrame>
        <p:nvGraphicFramePr>
          <p:cNvPr id="4" name="Object 38"/>
          <p:cNvGraphicFramePr>
            <a:graphicFrameLocks noChangeAspect="1"/>
          </p:cNvGraphicFramePr>
          <p:nvPr/>
        </p:nvGraphicFramePr>
        <p:xfrm>
          <a:off x="6967336" y="1071546"/>
          <a:ext cx="1026375" cy="785818"/>
        </p:xfrm>
        <a:graphic>
          <a:graphicData uri="http://schemas.openxmlformats.org/presentationml/2006/ole">
            <p:oleObj spid="_x0000_s173058" name="Формула" r:id="rId5" imgW="609600" imgH="469900" progId="Equation.3">
              <p:embed/>
            </p:oleObj>
          </a:graphicData>
        </a:graphic>
      </p:graphicFrame>
      <p:sp>
        <p:nvSpPr>
          <p:cNvPr id="43049" name="AutoShape 41"/>
          <p:cNvSpPr>
            <a:spLocks noChangeArrowheads="1"/>
          </p:cNvSpPr>
          <p:nvPr/>
        </p:nvSpPr>
        <p:spPr bwMode="auto">
          <a:xfrm>
            <a:off x="6715140" y="1000108"/>
            <a:ext cx="1643074" cy="928694"/>
          </a:xfrm>
          <a:prstGeom prst="foldedCorner">
            <a:avLst>
              <a:gd name="adj" fmla="val 2530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3053" name="Object 45"/>
          <p:cNvGraphicFramePr>
            <a:graphicFrameLocks noChangeAspect="1"/>
          </p:cNvGraphicFramePr>
          <p:nvPr/>
        </p:nvGraphicFramePr>
        <p:xfrm>
          <a:off x="3428992" y="1071546"/>
          <a:ext cx="1720665" cy="790576"/>
        </p:xfrm>
        <a:graphic>
          <a:graphicData uri="http://schemas.openxmlformats.org/presentationml/2006/ole">
            <p:oleObj spid="_x0000_s173059" name="Формула" r:id="rId6" imgW="1409700" imgH="647700" progId="Equation.3">
              <p:embed/>
            </p:oleObj>
          </a:graphicData>
        </a:graphic>
      </p:graphicFrame>
      <p:graphicFrame>
        <p:nvGraphicFramePr>
          <p:cNvPr id="43055" name="Object 47"/>
          <p:cNvGraphicFramePr>
            <a:graphicFrameLocks noChangeAspect="1"/>
          </p:cNvGraphicFramePr>
          <p:nvPr/>
        </p:nvGraphicFramePr>
        <p:xfrm>
          <a:off x="6735604" y="1995914"/>
          <a:ext cx="1408296" cy="771521"/>
        </p:xfrm>
        <a:graphic>
          <a:graphicData uri="http://schemas.openxmlformats.org/presentationml/2006/ole">
            <p:oleObj spid="_x0000_s173060" name="Формула" r:id="rId7" imgW="1028520" imgH="558720" progId="Equation.3">
              <p:embed/>
            </p:oleObj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357158" y="2071678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•"/>
            </a:pP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Размеры;</a:t>
            </a:r>
            <a:endParaRPr lang="ru-RU" sz="20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>
              <a:buFontTx/>
              <a:buChar char="•"/>
            </a:pPr>
            <a:r>
              <a:rPr lang="ru-RU" sz="2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форма;</a:t>
            </a:r>
            <a:endParaRPr lang="ru-RU" sz="20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 ещё ??</a:t>
            </a:r>
          </a:p>
          <a:p>
            <a:pPr algn="just">
              <a:buFontTx/>
              <a:buChar char="•"/>
            </a:pP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3. магнитная проницаемость </a:t>
            </a:r>
            <a:r>
              <a:rPr lang="ru-RU" sz="2000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000" dirty="0" smtClean="0">
                <a:solidFill>
                  <a:srgbClr val="00B0F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sz="2000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51" name="Rectangle 33"/>
          <p:cNvSpPr>
            <a:spLocks noChangeArrowheads="1"/>
          </p:cNvSpPr>
          <p:nvPr/>
        </p:nvSpPr>
        <p:spPr bwMode="auto">
          <a:xfrm>
            <a:off x="407755" y="3357562"/>
            <a:ext cx="5072098" cy="6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Пример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Индуктивность соленоида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58" name="Rectangle 50"/>
          <p:cNvSpPr>
            <a:spLocks noChangeArrowheads="1"/>
          </p:cNvSpPr>
          <p:nvPr/>
        </p:nvSpPr>
        <p:spPr bwMode="auto">
          <a:xfrm>
            <a:off x="16746" y="5214950"/>
            <a:ext cx="877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Ф</a:t>
            </a:r>
            <a:r>
              <a:rPr kumimoji="0" lang="pt-BR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pl-PL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pl-PL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{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учётом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Sl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pl-PL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pl-PL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222233" y="4071857"/>
            <a:ext cx="2571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pt-BR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pl-PL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nI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endParaRPr kumimoji="0" lang="pl-PL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Rectangle 4"/>
          <p:cNvSpPr>
            <a:spLocks/>
          </p:cNvSpPr>
          <p:nvPr/>
        </p:nvSpPr>
        <p:spPr bwMode="auto">
          <a:xfrm>
            <a:off x="3786182" y="4097109"/>
            <a:ext cx="3500461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Теорема о циркуляции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i="1" baseline="30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*)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55" name="Штриховая стрелка вправо 54"/>
          <p:cNvSpPr/>
          <p:nvPr/>
        </p:nvSpPr>
        <p:spPr>
          <a:xfrm rot="10800000">
            <a:off x="2857489" y="4239985"/>
            <a:ext cx="692656" cy="21431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143372" y="5857892"/>
            <a:ext cx="1785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</a:t>
            </a:r>
            <a:r>
              <a:rPr lang="ru-RU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t-BR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50"/>
          <p:cNvSpPr>
            <a:spLocks noChangeArrowheads="1"/>
          </p:cNvSpPr>
          <p:nvPr/>
        </p:nvSpPr>
        <p:spPr bwMode="auto">
          <a:xfrm>
            <a:off x="1048380" y="4069238"/>
            <a:ext cx="1071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  </a:t>
            </a:r>
            <a:endParaRPr kumimoji="0" lang="pl-PL" sz="2400" b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5" name="Группа 34"/>
          <p:cNvGrpSpPr/>
          <p:nvPr/>
        </p:nvGrpSpPr>
        <p:grpSpPr>
          <a:xfrm>
            <a:off x="1634843" y="4486798"/>
            <a:ext cx="1508397" cy="489796"/>
            <a:chOff x="3302109" y="4486798"/>
            <a:chExt cx="1508397" cy="489796"/>
          </a:xfrm>
        </p:grpSpPr>
        <p:sp>
          <p:nvSpPr>
            <p:cNvPr id="32" name="Rectangle 50"/>
            <p:cNvSpPr>
              <a:spLocks noChangeArrowheads="1"/>
            </p:cNvSpPr>
            <p:nvPr/>
          </p:nvSpPr>
          <p:spPr bwMode="auto">
            <a:xfrm>
              <a:off x="3832906" y="4486798"/>
              <a:ext cx="7858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  <a:endParaRPr kumimoji="0" lang="pl-PL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3" name="Выгнутая влево стрелка 32"/>
            <p:cNvSpPr/>
            <p:nvPr/>
          </p:nvSpPr>
          <p:spPr>
            <a:xfrm rot="17823674" flipV="1">
              <a:off x="3759082" y="4281159"/>
              <a:ext cx="238462" cy="115240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4110420" y="4547294"/>
              <a:ext cx="700086" cy="414334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7429520" y="5715016"/>
            <a:ext cx="857256" cy="1588"/>
          </a:xfrm>
          <a:prstGeom prst="line">
            <a:avLst/>
          </a:prstGeom>
          <a:ln w="47625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51" grpId="0" build="p" autoUpdateAnimBg="0"/>
      <p:bldP spid="43058" grpId="0" build="p"/>
      <p:bldP spid="53" grpId="0" build="p"/>
      <p:bldP spid="54" grpId="0" build="p" autoUpdateAnimBg="0"/>
      <p:bldP spid="55" grpId="0" animBg="1"/>
      <p:bldP spid="56" grpId="0" build="p"/>
      <p:bldP spid="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73BEF-8A8E-4B97-9D7F-1505F098D47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3058" name="Rectangle 50"/>
          <p:cNvSpPr>
            <a:spLocks noChangeArrowheads="1"/>
          </p:cNvSpPr>
          <p:nvPr/>
        </p:nvSpPr>
        <p:spPr bwMode="auto">
          <a:xfrm>
            <a:off x="16746" y="5214950"/>
            <a:ext cx="8770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Ф</a:t>
            </a:r>
            <a:r>
              <a:rPr kumimoji="0" lang="pt-BR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pl-PL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pl-PL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{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учётом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Sl 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}</a:t>
            </a: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kumimoji="0" lang="pl-PL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pl-PL" sz="24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pt-BR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3929058" y="5740183"/>
            <a:ext cx="2092543" cy="714380"/>
            <a:chOff x="3929058" y="5740183"/>
            <a:chExt cx="2092543" cy="714380"/>
          </a:xfrm>
        </p:grpSpPr>
        <p:sp>
          <p:nvSpPr>
            <p:cNvPr id="13" name="Овал 12"/>
            <p:cNvSpPr/>
            <p:nvPr/>
          </p:nvSpPr>
          <p:spPr>
            <a:xfrm>
              <a:off x="3929058" y="5740183"/>
              <a:ext cx="2092543" cy="71438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143372" y="5857892"/>
              <a:ext cx="17859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ru-RU" sz="2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2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</a:t>
              </a:r>
              <a:r>
                <a:rPr lang="ru-RU" sz="2400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pt-BR" sz="2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t-BR" sz="24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7429520" y="5715016"/>
            <a:ext cx="857256" cy="1588"/>
          </a:xfrm>
          <a:prstGeom prst="line">
            <a:avLst/>
          </a:prstGeom>
          <a:ln w="47625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2"/>
          <p:cNvGrpSpPr/>
          <p:nvPr/>
        </p:nvGrpSpPr>
        <p:grpSpPr>
          <a:xfrm>
            <a:off x="500034" y="1027113"/>
            <a:ext cx="2332037" cy="2857500"/>
            <a:chOff x="500034" y="1027113"/>
            <a:chExt cx="2332037" cy="2857500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 bwMode="auto">
            <a:xfrm>
              <a:off x="500034" y="1027113"/>
              <a:ext cx="2332037" cy="2857500"/>
              <a:chOff x="2508" y="7080"/>
              <a:chExt cx="3673" cy="4500"/>
            </a:xfrm>
          </p:grpSpPr>
          <p:sp>
            <p:nvSpPr>
              <p:cNvPr id="139270" name="AutoShape 6"/>
              <p:cNvSpPr>
                <a:spLocks noChangeAspect="1" noChangeArrowheads="1"/>
              </p:cNvSpPr>
              <p:nvPr/>
            </p:nvSpPr>
            <p:spPr bwMode="auto">
              <a:xfrm>
                <a:off x="2508" y="7080"/>
                <a:ext cx="3673" cy="4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" name="Group 7"/>
              <p:cNvGrpSpPr>
                <a:grpSpLocks/>
              </p:cNvGrpSpPr>
              <p:nvPr/>
            </p:nvGrpSpPr>
            <p:grpSpPr bwMode="auto">
              <a:xfrm>
                <a:off x="2508" y="7080"/>
                <a:ext cx="3673" cy="4500"/>
                <a:chOff x="2508" y="7080"/>
                <a:chExt cx="3673" cy="4500"/>
              </a:xfrm>
            </p:grpSpPr>
            <p:sp>
              <p:nvSpPr>
                <p:cNvPr id="139272" name="Text Box 8"/>
                <p:cNvSpPr txBox="1">
                  <a:spLocks noChangeArrowheads="1"/>
                </p:cNvSpPr>
                <p:nvPr/>
              </p:nvSpPr>
              <p:spPr bwMode="auto">
                <a:xfrm flipH="1">
                  <a:off x="4459" y="9991"/>
                  <a:ext cx="602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O</a:t>
                  </a:r>
                  <a:r>
                    <a:rPr kumimoji="0" lang="ru-RU" sz="1200" b="0" i="0" u="none" strike="noStrike" cap="none" normalizeH="0" baseline="-2500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7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4213" y="7080"/>
                  <a:ext cx="0" cy="45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74" name="Line 10"/>
                <p:cNvSpPr>
                  <a:spLocks noChangeShapeType="1"/>
                </p:cNvSpPr>
                <p:nvPr/>
              </p:nvSpPr>
              <p:spPr bwMode="auto">
                <a:xfrm>
                  <a:off x="2508" y="10013"/>
                  <a:ext cx="367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62" y="8699"/>
                  <a:ext cx="839" cy="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76" name="Line 1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224" y="10038"/>
                  <a:ext cx="1" cy="289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" name="Group 13"/>
                <p:cNvGrpSpPr>
                  <a:grpSpLocks/>
                </p:cNvGrpSpPr>
                <p:nvPr/>
              </p:nvGrpSpPr>
              <p:grpSpPr bwMode="auto">
                <a:xfrm>
                  <a:off x="3219" y="8773"/>
                  <a:ext cx="793" cy="2464"/>
                  <a:chOff x="7105" y="11033"/>
                  <a:chExt cx="472" cy="1473"/>
                </a:xfrm>
              </p:grpSpPr>
              <p:sp>
                <p:nvSpPr>
                  <p:cNvPr id="139278" name="Arc 14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279" name="Arc 15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928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432" y="9901"/>
                  <a:ext cx="448" cy="2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1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Wingdings 2" pitchFamily="18" charset="2"/>
                    </a:rPr>
                    <a:t>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8" name="Group 17"/>
                <p:cNvGrpSpPr>
                  <a:grpSpLocks/>
                </p:cNvGrpSpPr>
                <p:nvPr/>
              </p:nvGrpSpPr>
              <p:grpSpPr bwMode="auto">
                <a:xfrm>
                  <a:off x="4450" y="8768"/>
                  <a:ext cx="793" cy="2464"/>
                  <a:chOff x="7105" y="11033"/>
                  <a:chExt cx="472" cy="1473"/>
                </a:xfrm>
              </p:grpSpPr>
              <p:sp>
                <p:nvSpPr>
                  <p:cNvPr id="139282" name="Arc 18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283" name="Arc 19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9284" name="Line 20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457" y="9980"/>
                  <a:ext cx="1" cy="34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85" name="Oval 21"/>
                <p:cNvSpPr>
                  <a:spLocks noChangeArrowheads="1"/>
                </p:cNvSpPr>
                <p:nvPr/>
              </p:nvSpPr>
              <p:spPr bwMode="auto">
                <a:xfrm>
                  <a:off x="2742" y="7438"/>
                  <a:ext cx="1744" cy="1716"/>
                </a:xfrm>
                <a:prstGeom prst="ellips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86" name="Oval 22"/>
                <p:cNvSpPr>
                  <a:spLocks noChangeArrowheads="1"/>
                </p:cNvSpPr>
                <p:nvPr/>
              </p:nvSpPr>
              <p:spPr bwMode="auto">
                <a:xfrm>
                  <a:off x="3953" y="7438"/>
                  <a:ext cx="1744" cy="1716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8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68" y="9882"/>
                  <a:ext cx="383" cy="5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" b="1" i="0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Wingdings 2" pitchFamily="18" charset="2"/>
                    </a:rPr>
                    <a:t>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88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3747" y="7668"/>
                  <a:ext cx="454" cy="18"/>
                </a:xfrm>
                <a:prstGeom prst="line">
                  <a:avLst/>
                </a:prstGeom>
                <a:noFill/>
                <a:ln w="12700">
                  <a:solidFill>
                    <a:srgbClr val="9933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89" name="Line 25"/>
                <p:cNvSpPr>
                  <a:spLocks noChangeShapeType="1"/>
                </p:cNvSpPr>
                <p:nvPr/>
              </p:nvSpPr>
              <p:spPr bwMode="auto">
                <a:xfrm rot="2700000" flipH="1">
                  <a:off x="3912" y="7543"/>
                  <a:ext cx="369" cy="1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0" name="Line 26"/>
                <p:cNvSpPr>
                  <a:spLocks noChangeShapeType="1"/>
                </p:cNvSpPr>
                <p:nvPr/>
              </p:nvSpPr>
              <p:spPr bwMode="auto">
                <a:xfrm rot="18900000" flipH="1">
                  <a:off x="3894" y="7828"/>
                  <a:ext cx="374" cy="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1" name="Line 27"/>
                <p:cNvSpPr>
                  <a:spLocks noChangeShapeType="1"/>
                </p:cNvSpPr>
                <p:nvPr/>
              </p:nvSpPr>
              <p:spPr bwMode="auto">
                <a:xfrm rot="19020000" flipH="1">
                  <a:off x="3672" y="7542"/>
                  <a:ext cx="369" cy="1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2" name="Line 28"/>
                <p:cNvSpPr>
                  <a:spLocks noChangeShapeType="1"/>
                </p:cNvSpPr>
                <p:nvPr/>
              </p:nvSpPr>
              <p:spPr bwMode="auto">
                <a:xfrm rot="3000000" flipH="1">
                  <a:off x="3657" y="7807"/>
                  <a:ext cx="369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051" y="7442"/>
                  <a:ext cx="900" cy="7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94" name="Line 30"/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4252" y="8937"/>
                  <a:ext cx="1037" cy="0"/>
                </a:xfrm>
                <a:prstGeom prst="line">
                  <a:avLst/>
                </a:prstGeom>
                <a:noFill/>
                <a:ln w="19050">
                  <a:solidFill>
                    <a:srgbClr val="9933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5" name="Line 31"/>
                <p:cNvSpPr>
                  <a:spLocks noChangeShapeType="1"/>
                </p:cNvSpPr>
                <p:nvPr/>
              </p:nvSpPr>
              <p:spPr bwMode="auto">
                <a:xfrm rot="13500000" flipH="1">
                  <a:off x="4132" y="9169"/>
                  <a:ext cx="707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6" name="Line 32"/>
                <p:cNvSpPr>
                  <a:spLocks noChangeShapeType="1"/>
                </p:cNvSpPr>
                <p:nvPr/>
              </p:nvSpPr>
              <p:spPr bwMode="auto">
                <a:xfrm rot="8100000" flipH="1">
                  <a:off x="4095" y="8664"/>
                  <a:ext cx="827" cy="0"/>
                </a:xfrm>
                <a:prstGeom prst="lin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7" name="Line 33"/>
                <p:cNvSpPr>
                  <a:spLocks noChangeShapeType="1"/>
                </p:cNvSpPr>
                <p:nvPr/>
              </p:nvSpPr>
              <p:spPr bwMode="auto">
                <a:xfrm rot="13500000" flipH="1">
                  <a:off x="4683" y="8684"/>
                  <a:ext cx="757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8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749" y="8983"/>
                  <a:ext cx="523" cy="40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299" name="Arc 35"/>
                <p:cNvSpPr>
                  <a:spLocks/>
                </p:cNvSpPr>
                <p:nvPr/>
              </p:nvSpPr>
              <p:spPr bwMode="auto">
                <a:xfrm rot="259757">
                  <a:off x="4746" y="7559"/>
                  <a:ext cx="743" cy="312"/>
                </a:xfrm>
                <a:custGeom>
                  <a:avLst/>
                  <a:gdLst>
                    <a:gd name="G0" fmla="+- 0 0 0"/>
                    <a:gd name="G1" fmla="+- 16201 0 0"/>
                    <a:gd name="G2" fmla="+- 21600 0 0"/>
                    <a:gd name="T0" fmla="*/ 14286 w 20238"/>
                    <a:gd name="T1" fmla="*/ 0 h 16201"/>
                    <a:gd name="T2" fmla="*/ 20238 w 20238"/>
                    <a:gd name="T3" fmla="*/ 8652 h 16201"/>
                    <a:gd name="T4" fmla="*/ 0 w 20238"/>
                    <a:gd name="T5" fmla="*/ 16201 h 16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238" h="16201" fill="none" extrusionOk="0">
                      <a:moveTo>
                        <a:pt x="14285" y="0"/>
                      </a:moveTo>
                      <a:cubicBezTo>
                        <a:pt x="16951" y="2350"/>
                        <a:pt x="18995" y="5322"/>
                        <a:pt x="20237" y="8652"/>
                      </a:cubicBezTo>
                    </a:path>
                    <a:path w="20238" h="16201" stroke="0" extrusionOk="0">
                      <a:moveTo>
                        <a:pt x="14285" y="0"/>
                      </a:moveTo>
                      <a:cubicBezTo>
                        <a:pt x="16951" y="2350"/>
                        <a:pt x="18995" y="5322"/>
                        <a:pt x="20237" y="8652"/>
                      </a:cubicBezTo>
                      <a:lnTo>
                        <a:pt x="0" y="1620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prstDash val="dash"/>
                  <a:round/>
                  <a:headEnd type="triangle" w="sm" len="sm"/>
                  <a:tailEnd type="non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300" name="Text Box 36"/>
                <p:cNvSpPr txBox="1">
                  <a:spLocks noChangeArrowheads="1"/>
                </p:cNvSpPr>
                <p:nvPr/>
              </p:nvSpPr>
              <p:spPr bwMode="auto">
                <a:xfrm flipH="1">
                  <a:off x="3251" y="10000"/>
                  <a:ext cx="621" cy="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1" u="none" strike="noStrike" cap="none" normalizeH="0" baseline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O</a:t>
                  </a:r>
                  <a:r>
                    <a:rPr kumimoji="0" lang="ru-RU" sz="1200" b="0" i="0" u="none" strike="noStrike" cap="none" normalizeH="0" baseline="-2500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301" name="Arc 37"/>
                <p:cNvSpPr>
                  <a:spLocks/>
                </p:cNvSpPr>
                <p:nvPr/>
              </p:nvSpPr>
              <p:spPr bwMode="auto">
                <a:xfrm rot="16897112" flipH="1">
                  <a:off x="2448" y="8074"/>
                  <a:ext cx="1081" cy="369"/>
                </a:xfrm>
                <a:custGeom>
                  <a:avLst/>
                  <a:gdLst>
                    <a:gd name="G0" fmla="+- 0 0 0"/>
                    <a:gd name="G1" fmla="+- 16201 0 0"/>
                    <a:gd name="G2" fmla="+- 21600 0 0"/>
                    <a:gd name="T0" fmla="*/ 14286 w 20238"/>
                    <a:gd name="T1" fmla="*/ 0 h 16201"/>
                    <a:gd name="T2" fmla="*/ 20238 w 20238"/>
                    <a:gd name="T3" fmla="*/ 8652 h 16201"/>
                    <a:gd name="T4" fmla="*/ 0 w 20238"/>
                    <a:gd name="T5" fmla="*/ 16201 h 16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238" h="16201" fill="none" extrusionOk="0">
                      <a:moveTo>
                        <a:pt x="14285" y="0"/>
                      </a:moveTo>
                      <a:cubicBezTo>
                        <a:pt x="16951" y="2350"/>
                        <a:pt x="18995" y="5322"/>
                        <a:pt x="20237" y="8652"/>
                      </a:cubicBezTo>
                    </a:path>
                    <a:path w="20238" h="16201" stroke="0" extrusionOk="0">
                      <a:moveTo>
                        <a:pt x="14285" y="0"/>
                      </a:moveTo>
                      <a:cubicBezTo>
                        <a:pt x="16951" y="2350"/>
                        <a:pt x="18995" y="5322"/>
                        <a:pt x="20237" y="8652"/>
                      </a:cubicBezTo>
                      <a:lnTo>
                        <a:pt x="0" y="1620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dash"/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</p:grpSp>
        <p:graphicFrame>
          <p:nvGraphicFramePr>
            <p:cNvPr id="139302" name="Object 38"/>
            <p:cNvGraphicFramePr>
              <a:graphicFrameLocks noChangeAspect="1"/>
            </p:cNvGraphicFramePr>
            <p:nvPr/>
          </p:nvGraphicFramePr>
          <p:xfrm>
            <a:off x="857224" y="1285860"/>
            <a:ext cx="365732" cy="285728"/>
          </p:xfrm>
          <a:graphic>
            <a:graphicData uri="http://schemas.openxmlformats.org/presentationml/2006/ole">
              <p:oleObj spid="_x0000_s174082" name="Формула" r:id="rId4" imgW="304668" imgH="241195" progId="Equation.3">
                <p:embed/>
              </p:oleObj>
            </a:graphicData>
          </a:graphic>
        </p:graphicFrame>
        <p:graphicFrame>
          <p:nvGraphicFramePr>
            <p:cNvPr id="139305" name="Object 41"/>
            <p:cNvGraphicFramePr>
              <a:graphicFrameLocks noChangeAspect="1"/>
            </p:cNvGraphicFramePr>
            <p:nvPr/>
          </p:nvGraphicFramePr>
          <p:xfrm>
            <a:off x="2143108" y="1833511"/>
            <a:ext cx="320015" cy="285728"/>
          </p:xfrm>
          <a:graphic>
            <a:graphicData uri="http://schemas.openxmlformats.org/presentationml/2006/ole">
              <p:oleObj spid="_x0000_s174083" name="Формула" r:id="rId5" imgW="266469" imgH="241091" progId="Equation.3">
                <p:embed/>
              </p:oleObj>
            </a:graphicData>
          </a:graphic>
        </p:graphicFrame>
      </p:grpSp>
      <p:grpSp>
        <p:nvGrpSpPr>
          <p:cNvPr id="9" name="Группа 170"/>
          <p:cNvGrpSpPr/>
          <p:nvPr/>
        </p:nvGrpSpPr>
        <p:grpSpPr>
          <a:xfrm>
            <a:off x="3143240" y="857232"/>
            <a:ext cx="2870200" cy="2416175"/>
            <a:chOff x="3500430" y="1214422"/>
            <a:chExt cx="2870200" cy="2416175"/>
          </a:xfrm>
        </p:grpSpPr>
        <p:grpSp>
          <p:nvGrpSpPr>
            <p:cNvPr id="10" name="Group 43"/>
            <p:cNvGrpSpPr>
              <a:grpSpLocks noChangeAspect="1"/>
            </p:cNvGrpSpPr>
            <p:nvPr/>
          </p:nvGrpSpPr>
          <p:grpSpPr bwMode="auto">
            <a:xfrm>
              <a:off x="3500430" y="1214422"/>
              <a:ext cx="2870200" cy="2416175"/>
              <a:chOff x="1804" y="8021"/>
              <a:chExt cx="4520" cy="3805"/>
            </a:xfrm>
          </p:grpSpPr>
          <p:sp>
            <p:nvSpPr>
              <p:cNvPr id="139308" name="AutoShape 44"/>
              <p:cNvSpPr>
                <a:spLocks noChangeAspect="1" noChangeArrowheads="1"/>
              </p:cNvSpPr>
              <p:nvPr/>
            </p:nvSpPr>
            <p:spPr bwMode="auto">
              <a:xfrm>
                <a:off x="1804" y="8021"/>
                <a:ext cx="4520" cy="3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10" name="Text Box 46"/>
              <p:cNvSpPr txBox="1">
                <a:spLocks noChangeArrowheads="1"/>
              </p:cNvSpPr>
              <p:nvPr/>
            </p:nvSpPr>
            <p:spPr bwMode="auto">
              <a:xfrm flipH="1">
                <a:off x="3241" y="8681"/>
                <a:ext cx="429" cy="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11" name="Text Box 47"/>
              <p:cNvSpPr txBox="1">
                <a:spLocks noChangeArrowheads="1"/>
              </p:cNvSpPr>
              <p:nvPr/>
            </p:nvSpPr>
            <p:spPr bwMode="auto">
              <a:xfrm>
                <a:off x="2863" y="9359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12" name="Text Box 48"/>
              <p:cNvSpPr txBox="1">
                <a:spLocks noChangeArrowheads="1"/>
              </p:cNvSpPr>
              <p:nvPr/>
            </p:nvSpPr>
            <p:spPr bwMode="auto">
              <a:xfrm>
                <a:off x="3151" y="8021"/>
                <a:ext cx="291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13" name="Text Box 49"/>
              <p:cNvSpPr txBox="1">
                <a:spLocks noChangeArrowheads="1"/>
              </p:cNvSpPr>
              <p:nvPr/>
            </p:nvSpPr>
            <p:spPr bwMode="auto">
              <a:xfrm flipH="1">
                <a:off x="1885" y="9629"/>
                <a:ext cx="398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14" name="Text Box 50"/>
              <p:cNvSpPr txBox="1">
                <a:spLocks noChangeArrowheads="1"/>
              </p:cNvSpPr>
              <p:nvPr/>
            </p:nvSpPr>
            <p:spPr bwMode="auto">
              <a:xfrm flipH="1">
                <a:off x="4505" y="9709"/>
                <a:ext cx="398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15" name="Text Box 51"/>
              <p:cNvSpPr txBox="1">
                <a:spLocks noChangeArrowheads="1"/>
              </p:cNvSpPr>
              <p:nvPr/>
            </p:nvSpPr>
            <p:spPr bwMode="auto">
              <a:xfrm flipH="1">
                <a:off x="4545" y="8329"/>
                <a:ext cx="398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16" name="Text Box 52"/>
              <p:cNvSpPr txBox="1">
                <a:spLocks noChangeArrowheads="1"/>
              </p:cNvSpPr>
              <p:nvPr/>
            </p:nvSpPr>
            <p:spPr bwMode="auto">
              <a:xfrm flipH="1">
                <a:off x="1875" y="8309"/>
                <a:ext cx="398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17" name="Rectangle 53"/>
              <p:cNvSpPr>
                <a:spLocks noChangeArrowheads="1"/>
              </p:cNvSpPr>
              <p:nvPr/>
            </p:nvSpPr>
            <p:spPr bwMode="auto">
              <a:xfrm>
                <a:off x="2259" y="8510"/>
                <a:ext cx="2318" cy="1353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18" name="Line 54"/>
              <p:cNvSpPr>
                <a:spLocks noChangeShapeType="1"/>
              </p:cNvSpPr>
              <p:nvPr/>
            </p:nvSpPr>
            <p:spPr bwMode="auto">
              <a:xfrm>
                <a:off x="1963" y="9192"/>
                <a:ext cx="3958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" name="Group 55"/>
              <p:cNvGrpSpPr>
                <a:grpSpLocks/>
              </p:cNvGrpSpPr>
              <p:nvPr/>
            </p:nvGrpSpPr>
            <p:grpSpPr bwMode="auto">
              <a:xfrm>
                <a:off x="4331" y="9190"/>
                <a:ext cx="1116" cy="2010"/>
                <a:chOff x="3731" y="9348"/>
                <a:chExt cx="1069" cy="1472"/>
              </a:xfrm>
            </p:grpSpPr>
            <p:grpSp>
              <p:nvGrpSpPr>
                <p:cNvPr id="12" name="Group 56"/>
                <p:cNvGrpSpPr>
                  <a:grpSpLocks/>
                </p:cNvGrpSpPr>
                <p:nvPr/>
              </p:nvGrpSpPr>
              <p:grpSpPr bwMode="auto">
                <a:xfrm>
                  <a:off x="373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21" name="Arc 57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22" name="Arc 58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9323" name="Line 59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733" y="1008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4" name="Group 60"/>
                <p:cNvGrpSpPr>
                  <a:grpSpLocks/>
                </p:cNvGrpSpPr>
                <p:nvPr/>
              </p:nvGrpSpPr>
              <p:grpSpPr bwMode="auto">
                <a:xfrm>
                  <a:off x="388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25" name="Arc 61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26" name="Arc 62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5" name="Group 63"/>
                <p:cNvGrpSpPr>
                  <a:grpSpLocks/>
                </p:cNvGrpSpPr>
                <p:nvPr/>
              </p:nvGrpSpPr>
              <p:grpSpPr bwMode="auto">
                <a:xfrm>
                  <a:off x="402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28" name="Arc 64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29" name="Arc 65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6" name="Group 66"/>
                <p:cNvGrpSpPr>
                  <a:grpSpLocks/>
                </p:cNvGrpSpPr>
                <p:nvPr/>
              </p:nvGrpSpPr>
              <p:grpSpPr bwMode="auto">
                <a:xfrm>
                  <a:off x="416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31" name="Arc 67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32" name="Arc 68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7" name="Group 69"/>
                <p:cNvGrpSpPr>
                  <a:grpSpLocks/>
                </p:cNvGrpSpPr>
                <p:nvPr/>
              </p:nvGrpSpPr>
              <p:grpSpPr bwMode="auto">
                <a:xfrm>
                  <a:off x="433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34" name="Arc 70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35" name="Arc 71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9336" name="Line 7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023" y="1009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337" name="Line 7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333" y="1008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" name="Group 74"/>
              <p:cNvGrpSpPr>
                <a:grpSpLocks/>
              </p:cNvGrpSpPr>
              <p:nvPr/>
            </p:nvGrpSpPr>
            <p:grpSpPr bwMode="auto">
              <a:xfrm>
                <a:off x="3485" y="9190"/>
                <a:ext cx="1115" cy="2010"/>
                <a:chOff x="3731" y="9348"/>
                <a:chExt cx="1069" cy="1472"/>
              </a:xfrm>
            </p:grpSpPr>
            <p:grpSp>
              <p:nvGrpSpPr>
                <p:cNvPr id="19" name="Group 75"/>
                <p:cNvGrpSpPr>
                  <a:grpSpLocks/>
                </p:cNvGrpSpPr>
                <p:nvPr/>
              </p:nvGrpSpPr>
              <p:grpSpPr bwMode="auto">
                <a:xfrm>
                  <a:off x="373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40" name="Arc 76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41" name="Arc 77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9342" name="Line 78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733" y="1008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0" name="Group 79"/>
                <p:cNvGrpSpPr>
                  <a:grpSpLocks/>
                </p:cNvGrpSpPr>
                <p:nvPr/>
              </p:nvGrpSpPr>
              <p:grpSpPr bwMode="auto">
                <a:xfrm>
                  <a:off x="388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44" name="Arc 80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45" name="Arc 81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1" name="Group 82"/>
                <p:cNvGrpSpPr>
                  <a:grpSpLocks/>
                </p:cNvGrpSpPr>
                <p:nvPr/>
              </p:nvGrpSpPr>
              <p:grpSpPr bwMode="auto">
                <a:xfrm>
                  <a:off x="402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47" name="Arc 83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48" name="Arc 84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2" name="Group 85"/>
                <p:cNvGrpSpPr>
                  <a:grpSpLocks/>
                </p:cNvGrpSpPr>
                <p:nvPr/>
              </p:nvGrpSpPr>
              <p:grpSpPr bwMode="auto">
                <a:xfrm>
                  <a:off x="416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50" name="Arc 86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51" name="Arc 87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3" name="Group 88"/>
                <p:cNvGrpSpPr>
                  <a:grpSpLocks/>
                </p:cNvGrpSpPr>
                <p:nvPr/>
              </p:nvGrpSpPr>
              <p:grpSpPr bwMode="auto">
                <a:xfrm>
                  <a:off x="433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53" name="Arc 89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54" name="Arc 90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9355" name="Line 91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023" y="1009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356" name="Line 92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333" y="1008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4" name="Group 93"/>
              <p:cNvGrpSpPr>
                <a:grpSpLocks/>
              </p:cNvGrpSpPr>
              <p:nvPr/>
            </p:nvGrpSpPr>
            <p:grpSpPr bwMode="auto">
              <a:xfrm>
                <a:off x="1846" y="9190"/>
                <a:ext cx="1115" cy="2010"/>
                <a:chOff x="3731" y="9348"/>
                <a:chExt cx="1069" cy="1472"/>
              </a:xfrm>
            </p:grpSpPr>
            <p:grpSp>
              <p:nvGrpSpPr>
                <p:cNvPr id="25" name="Group 94"/>
                <p:cNvGrpSpPr>
                  <a:grpSpLocks/>
                </p:cNvGrpSpPr>
                <p:nvPr/>
              </p:nvGrpSpPr>
              <p:grpSpPr bwMode="auto">
                <a:xfrm>
                  <a:off x="373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59" name="Arc 95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60" name="Arc 96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9361" name="Line 97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733" y="1008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6" name="Group 98"/>
                <p:cNvGrpSpPr>
                  <a:grpSpLocks/>
                </p:cNvGrpSpPr>
                <p:nvPr/>
              </p:nvGrpSpPr>
              <p:grpSpPr bwMode="auto">
                <a:xfrm>
                  <a:off x="388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63" name="Arc 99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64" name="Arc 100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7" name="Group 101"/>
                <p:cNvGrpSpPr>
                  <a:grpSpLocks/>
                </p:cNvGrpSpPr>
                <p:nvPr/>
              </p:nvGrpSpPr>
              <p:grpSpPr bwMode="auto">
                <a:xfrm>
                  <a:off x="402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66" name="Arc 102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67" name="Arc 103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8" name="Group 104"/>
                <p:cNvGrpSpPr>
                  <a:grpSpLocks/>
                </p:cNvGrpSpPr>
                <p:nvPr/>
              </p:nvGrpSpPr>
              <p:grpSpPr bwMode="auto">
                <a:xfrm>
                  <a:off x="416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69" name="Arc 105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70" name="Arc 106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9" name="Group 107"/>
                <p:cNvGrpSpPr>
                  <a:grpSpLocks/>
                </p:cNvGrpSpPr>
                <p:nvPr/>
              </p:nvGrpSpPr>
              <p:grpSpPr bwMode="auto">
                <a:xfrm>
                  <a:off x="4331" y="9348"/>
                  <a:ext cx="469" cy="1472"/>
                  <a:chOff x="7105" y="11033"/>
                  <a:chExt cx="472" cy="1473"/>
                </a:xfrm>
              </p:grpSpPr>
              <p:sp>
                <p:nvSpPr>
                  <p:cNvPr id="139372" name="Arc 108"/>
                  <p:cNvSpPr>
                    <a:spLocks/>
                  </p:cNvSpPr>
                  <p:nvPr/>
                </p:nvSpPr>
                <p:spPr bwMode="auto">
                  <a:xfrm>
                    <a:off x="7341" y="11044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9373" name="Arc 109"/>
                  <p:cNvSpPr>
                    <a:spLocks/>
                  </p:cNvSpPr>
                  <p:nvPr/>
                </p:nvSpPr>
                <p:spPr bwMode="auto">
                  <a:xfrm rot="10800000">
                    <a:off x="7105" y="11033"/>
                    <a:ext cx="236" cy="146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97"/>
                      <a:gd name="T2" fmla="*/ 382 w 21600"/>
                      <a:gd name="T3" fmla="*/ 43197 h 43197"/>
                      <a:gd name="T4" fmla="*/ 0 w 21600"/>
                      <a:gd name="T5" fmla="*/ 21600 h 43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9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</a:path>
                      <a:path w="21600" h="4319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380"/>
                          <a:pt x="12160" y="42988"/>
                          <a:pt x="381" y="431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39374" name="Line 110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023" y="1009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375" name="Line 111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333" y="10087"/>
                  <a:ext cx="1" cy="19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9376" name="Line 112"/>
              <p:cNvSpPr>
                <a:spLocks noChangeShapeType="1"/>
              </p:cNvSpPr>
              <p:nvPr/>
            </p:nvSpPr>
            <p:spPr bwMode="auto">
              <a:xfrm>
                <a:off x="1943" y="11186"/>
                <a:ext cx="395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77" name="Line 113"/>
              <p:cNvSpPr>
                <a:spLocks noChangeShapeType="1"/>
              </p:cNvSpPr>
              <p:nvPr/>
            </p:nvSpPr>
            <p:spPr bwMode="auto">
              <a:xfrm rot="10800000" flipH="1" flipV="1">
                <a:off x="2447" y="9861"/>
                <a:ext cx="1020" cy="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78" name="Line 114"/>
              <p:cNvSpPr>
                <a:spLocks noChangeShapeType="1"/>
              </p:cNvSpPr>
              <p:nvPr/>
            </p:nvSpPr>
            <p:spPr bwMode="auto">
              <a:xfrm flipH="1" flipV="1">
                <a:off x="3291" y="8512"/>
                <a:ext cx="239" cy="0"/>
              </a:xfrm>
              <a:prstGeom prst="line">
                <a:avLst/>
              </a:prstGeom>
              <a:noFill/>
              <a:ln w="25400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1" name="Group 115"/>
              <p:cNvGrpSpPr>
                <a:grpSpLocks/>
              </p:cNvGrpSpPr>
              <p:nvPr/>
            </p:nvGrpSpPr>
            <p:grpSpPr bwMode="auto">
              <a:xfrm>
                <a:off x="5427" y="9190"/>
                <a:ext cx="490" cy="2010"/>
                <a:chOff x="7105" y="11033"/>
                <a:chExt cx="472" cy="1473"/>
              </a:xfrm>
            </p:grpSpPr>
            <p:sp>
              <p:nvSpPr>
                <p:cNvPr id="139380" name="Arc 116"/>
                <p:cNvSpPr>
                  <a:spLocks/>
                </p:cNvSpPr>
                <p:nvPr/>
              </p:nvSpPr>
              <p:spPr bwMode="auto">
                <a:xfrm>
                  <a:off x="7341" y="11044"/>
                  <a:ext cx="236" cy="14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2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381" name="Arc 117"/>
                <p:cNvSpPr>
                  <a:spLocks/>
                </p:cNvSpPr>
                <p:nvPr/>
              </p:nvSpPr>
              <p:spPr bwMode="auto">
                <a:xfrm rot="10800000">
                  <a:off x="7105" y="11033"/>
                  <a:ext cx="236" cy="14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2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9382" name="Line 118"/>
              <p:cNvSpPr>
                <a:spLocks noChangeShapeType="1"/>
              </p:cNvSpPr>
              <p:nvPr/>
            </p:nvSpPr>
            <p:spPr bwMode="auto">
              <a:xfrm rot="10800000" flipV="1">
                <a:off x="5429" y="10200"/>
                <a:ext cx="1" cy="26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5" name="Group 119"/>
              <p:cNvGrpSpPr>
                <a:grpSpLocks/>
              </p:cNvGrpSpPr>
              <p:nvPr/>
            </p:nvGrpSpPr>
            <p:grpSpPr bwMode="auto">
              <a:xfrm>
                <a:off x="5583" y="9190"/>
                <a:ext cx="490" cy="2010"/>
                <a:chOff x="7105" y="11033"/>
                <a:chExt cx="472" cy="1473"/>
              </a:xfrm>
            </p:grpSpPr>
            <p:sp>
              <p:nvSpPr>
                <p:cNvPr id="139384" name="Arc 120"/>
                <p:cNvSpPr>
                  <a:spLocks/>
                </p:cNvSpPr>
                <p:nvPr/>
              </p:nvSpPr>
              <p:spPr bwMode="auto">
                <a:xfrm>
                  <a:off x="7341" y="11044"/>
                  <a:ext cx="236" cy="14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2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385" name="Arc 121"/>
                <p:cNvSpPr>
                  <a:spLocks/>
                </p:cNvSpPr>
                <p:nvPr/>
              </p:nvSpPr>
              <p:spPr bwMode="auto">
                <a:xfrm rot="10800000">
                  <a:off x="7105" y="11033"/>
                  <a:ext cx="236" cy="14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2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6" name="Group 122"/>
              <p:cNvGrpSpPr>
                <a:grpSpLocks/>
              </p:cNvGrpSpPr>
              <p:nvPr/>
            </p:nvGrpSpPr>
            <p:grpSpPr bwMode="auto">
              <a:xfrm>
                <a:off x="5730" y="9190"/>
                <a:ext cx="489" cy="2010"/>
                <a:chOff x="7105" y="11033"/>
                <a:chExt cx="472" cy="1473"/>
              </a:xfrm>
            </p:grpSpPr>
            <p:sp>
              <p:nvSpPr>
                <p:cNvPr id="139387" name="Arc 123"/>
                <p:cNvSpPr>
                  <a:spLocks/>
                </p:cNvSpPr>
                <p:nvPr/>
              </p:nvSpPr>
              <p:spPr bwMode="auto">
                <a:xfrm>
                  <a:off x="7341" y="11044"/>
                  <a:ext cx="236" cy="14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2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388" name="Arc 124"/>
                <p:cNvSpPr>
                  <a:spLocks/>
                </p:cNvSpPr>
                <p:nvPr/>
              </p:nvSpPr>
              <p:spPr bwMode="auto">
                <a:xfrm rot="10800000">
                  <a:off x="7105" y="11033"/>
                  <a:ext cx="236" cy="1462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197"/>
                    <a:gd name="T2" fmla="*/ 382 w 21600"/>
                    <a:gd name="T3" fmla="*/ 43197 h 43197"/>
                    <a:gd name="T4" fmla="*/ 0 w 21600"/>
                    <a:gd name="T5" fmla="*/ 21600 h 43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197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</a:path>
                    <a:path w="21600" h="43197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380"/>
                        <a:pt x="12160" y="42988"/>
                        <a:pt x="381" y="4319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9389" name="Line 125"/>
              <p:cNvSpPr>
                <a:spLocks noChangeShapeType="1"/>
              </p:cNvSpPr>
              <p:nvPr/>
            </p:nvSpPr>
            <p:spPr bwMode="auto">
              <a:xfrm rot="10800000" flipV="1">
                <a:off x="5732" y="10214"/>
                <a:ext cx="0" cy="26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90" name="Line 126"/>
              <p:cNvSpPr>
                <a:spLocks noChangeShapeType="1"/>
              </p:cNvSpPr>
              <p:nvPr/>
            </p:nvSpPr>
            <p:spPr bwMode="auto">
              <a:xfrm flipV="1">
                <a:off x="1804" y="9192"/>
                <a:ext cx="23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91" name="Line 127"/>
              <p:cNvSpPr>
                <a:spLocks noChangeShapeType="1"/>
              </p:cNvSpPr>
              <p:nvPr/>
            </p:nvSpPr>
            <p:spPr bwMode="auto">
              <a:xfrm flipV="1">
                <a:off x="5701" y="11186"/>
                <a:ext cx="522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92" name="Line 128"/>
              <p:cNvSpPr>
                <a:spLocks noChangeShapeType="1"/>
              </p:cNvSpPr>
              <p:nvPr/>
            </p:nvSpPr>
            <p:spPr bwMode="auto">
              <a:xfrm flipV="1">
                <a:off x="5712" y="9192"/>
                <a:ext cx="522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93" name="AutoShape 129"/>
              <p:cNvSpPr>
                <a:spLocks/>
              </p:cNvSpPr>
              <p:nvPr/>
            </p:nvSpPr>
            <p:spPr bwMode="auto">
              <a:xfrm rot="16200000" flipV="1">
                <a:off x="3302" y="7509"/>
                <a:ext cx="236" cy="2266"/>
              </a:xfrm>
              <a:prstGeom prst="leftBrace">
                <a:avLst>
                  <a:gd name="adj1" fmla="val 80014"/>
                  <a:gd name="adj2" fmla="val 49491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94" name="Text Box 130"/>
              <p:cNvSpPr txBox="1">
                <a:spLocks noChangeArrowheads="1"/>
              </p:cNvSpPr>
              <p:nvPr/>
            </p:nvSpPr>
            <p:spPr bwMode="auto">
              <a:xfrm>
                <a:off x="2055" y="8302"/>
                <a:ext cx="385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Arial" pitchFamily="34" charset="0"/>
                    <a:sym typeface="Wingdings 2" pitchFamily="18" charset="2"/>
                  </a:rPr>
                  <a:t>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95" name="Text Box 131"/>
              <p:cNvSpPr txBox="1">
                <a:spLocks noChangeArrowheads="1"/>
              </p:cNvSpPr>
              <p:nvPr/>
            </p:nvSpPr>
            <p:spPr bwMode="auto">
              <a:xfrm>
                <a:off x="4365" y="9643"/>
                <a:ext cx="385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Arial" pitchFamily="34" charset="0"/>
                    <a:sym typeface="Wingdings 2" pitchFamily="18" charset="2"/>
                  </a:rPr>
                  <a:t>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96" name="Text Box 132"/>
              <p:cNvSpPr txBox="1">
                <a:spLocks noChangeArrowheads="1"/>
              </p:cNvSpPr>
              <p:nvPr/>
            </p:nvSpPr>
            <p:spPr bwMode="auto">
              <a:xfrm>
                <a:off x="2043" y="9643"/>
                <a:ext cx="385" cy="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Arial" pitchFamily="34" charset="0"/>
                    <a:sym typeface="Wingdings 2" pitchFamily="18" charset="2"/>
                  </a:rPr>
                  <a:t>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97" name="Text Box 133"/>
              <p:cNvSpPr txBox="1">
                <a:spLocks noChangeArrowheads="1"/>
              </p:cNvSpPr>
              <p:nvPr/>
            </p:nvSpPr>
            <p:spPr bwMode="auto">
              <a:xfrm>
                <a:off x="4365" y="8318"/>
                <a:ext cx="385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Arial" pitchFamily="34" charset="0"/>
                    <a:sym typeface="Wingdings 2" pitchFamily="18" charset="2"/>
                  </a:rPr>
                  <a:t>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398" name="Line 134"/>
              <p:cNvSpPr>
                <a:spLocks noChangeShapeType="1"/>
              </p:cNvSpPr>
              <p:nvPr/>
            </p:nvSpPr>
            <p:spPr bwMode="auto">
              <a:xfrm flipV="1">
                <a:off x="1824" y="11182"/>
                <a:ext cx="23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39399" name="Line 135"/>
              <p:cNvSpPr>
                <a:spLocks noChangeShapeType="1"/>
              </p:cNvSpPr>
              <p:nvPr/>
            </p:nvSpPr>
            <p:spPr bwMode="auto">
              <a:xfrm>
                <a:off x="2069" y="10218"/>
                <a:ext cx="395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</p:grpSp>
        <p:graphicFrame>
          <p:nvGraphicFramePr>
            <p:cNvPr id="139400" name="Object 136"/>
            <p:cNvGraphicFramePr>
              <a:graphicFrameLocks noChangeAspect="1"/>
            </p:cNvGraphicFramePr>
            <p:nvPr/>
          </p:nvGraphicFramePr>
          <p:xfrm>
            <a:off x="4474842" y="1214422"/>
            <a:ext cx="240002" cy="250437"/>
          </p:xfrm>
          <a:graphic>
            <a:graphicData uri="http://schemas.openxmlformats.org/presentationml/2006/ole">
              <p:oleObj spid="_x0000_s174084" name="Формула" r:id="rId6" imgW="215806" imgH="228501" progId="Equation.3">
                <p:embed/>
              </p:oleObj>
            </a:graphicData>
          </a:graphic>
        </p:graphicFrame>
        <p:graphicFrame>
          <p:nvGraphicFramePr>
            <p:cNvPr id="139402" name="Object 138"/>
            <p:cNvGraphicFramePr>
              <a:graphicFrameLocks noChangeAspect="1"/>
            </p:cNvGraphicFramePr>
            <p:nvPr/>
          </p:nvGraphicFramePr>
          <p:xfrm>
            <a:off x="4263292" y="2016021"/>
            <a:ext cx="229165" cy="289471"/>
          </p:xfrm>
          <a:graphic>
            <a:graphicData uri="http://schemas.openxmlformats.org/presentationml/2006/ole">
              <p:oleObj spid="_x0000_s174085" name="Формула" r:id="rId7" imgW="177646" imgH="228402" progId="Equation.3">
                <p:embed/>
              </p:oleObj>
            </a:graphicData>
          </a:graphic>
        </p:graphicFrame>
      </p:grpSp>
      <p:graphicFrame>
        <p:nvGraphicFramePr>
          <p:cNvPr id="139404" name="Object 140"/>
          <p:cNvGraphicFramePr>
            <a:graphicFrameLocks noChangeAspect="1"/>
          </p:cNvGraphicFramePr>
          <p:nvPr/>
        </p:nvGraphicFramePr>
        <p:xfrm>
          <a:off x="5503863" y="500042"/>
          <a:ext cx="3501116" cy="760398"/>
        </p:xfrm>
        <a:graphic>
          <a:graphicData uri="http://schemas.openxmlformats.org/presentationml/2006/ole">
            <p:oleObj spid="_x0000_s174086" name="Формула" r:id="rId8" imgW="2234880" imgH="482400" progId="Equation.3">
              <p:embed/>
            </p:oleObj>
          </a:graphicData>
        </a:graphic>
      </p:graphicFrame>
      <p:sp>
        <p:nvSpPr>
          <p:cNvPr id="149" name="Rectangle 4"/>
          <p:cNvSpPr>
            <a:spLocks/>
          </p:cNvSpPr>
          <p:nvPr/>
        </p:nvSpPr>
        <p:spPr bwMode="auto">
          <a:xfrm>
            <a:off x="642910" y="357166"/>
            <a:ext cx="3500461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en-US" sz="2000" b="1" i="1" baseline="30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*) </a:t>
            </a:r>
            <a:r>
              <a:rPr lang="ru-RU" sz="2000" b="1" i="1" baseline="30000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теорема о циркуляции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174087" name="Object 7"/>
          <p:cNvGraphicFramePr>
            <a:graphicFrameLocks noChangeAspect="1"/>
          </p:cNvGraphicFramePr>
          <p:nvPr/>
        </p:nvGraphicFramePr>
        <p:xfrm>
          <a:off x="6443663" y="1785938"/>
          <a:ext cx="1687512" cy="652462"/>
        </p:xfrm>
        <a:graphic>
          <a:graphicData uri="http://schemas.openxmlformats.org/presentationml/2006/ole">
            <p:oleObj spid="_x0000_s174087" name="Формула" r:id="rId9" imgW="990360" imgH="380880" progId="Equation.3">
              <p:embed/>
            </p:oleObj>
          </a:graphicData>
        </a:graphic>
      </p:graphicFrame>
      <p:sp>
        <p:nvSpPr>
          <p:cNvPr id="151" name="Rectangle 4"/>
          <p:cNvSpPr>
            <a:spLocks/>
          </p:cNvSpPr>
          <p:nvPr/>
        </p:nvSpPr>
        <p:spPr bwMode="auto">
          <a:xfrm>
            <a:off x="2928926" y="3000372"/>
            <a:ext cx="385765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0" hangingPunct="0">
              <a:defRPr/>
            </a:pPr>
            <a:r>
              <a:rPr lang="en-US" sz="2000" i="1" dirty="0" smtClean="0">
                <a:solidFill>
                  <a:schemeClr val="bg1"/>
                </a:solidFill>
                <a:latin typeface="Constantia" pitchFamily="18" charset="0"/>
              </a:rPr>
              <a:t>N – </a:t>
            </a:r>
            <a:r>
              <a:rPr lang="ru-RU" sz="2000" i="1" dirty="0" smtClean="0">
                <a:solidFill>
                  <a:schemeClr val="bg1"/>
                </a:solidFill>
                <a:latin typeface="Constantia" pitchFamily="18" charset="0"/>
              </a:rPr>
              <a:t>число витков на длине</a:t>
            </a:r>
            <a:r>
              <a:rPr lang="en-US" sz="2000" i="1" dirty="0" smtClean="0">
                <a:solidFill>
                  <a:schemeClr val="bg1"/>
                </a:solidFill>
                <a:latin typeface="Constantia" pitchFamily="18" charset="0"/>
              </a:rPr>
              <a:t>  l</a:t>
            </a:r>
            <a:r>
              <a:rPr lang="ru-RU" sz="2000" i="1" dirty="0" smtClean="0">
                <a:solidFill>
                  <a:schemeClr val="bg1"/>
                </a:solidFill>
                <a:latin typeface="Constantia" pitchFamily="18" charset="0"/>
              </a:rPr>
              <a:t>   </a:t>
            </a:r>
            <a:endParaRPr lang="ru-RU" sz="2000" dirty="0">
              <a:solidFill>
                <a:schemeClr val="bg1"/>
              </a:solidFill>
              <a:latin typeface="Constantia" pitchFamily="18" charset="0"/>
            </a:endParaRPr>
          </a:p>
        </p:txBody>
      </p:sp>
      <p:grpSp>
        <p:nvGrpSpPr>
          <p:cNvPr id="154" name="Группа 153"/>
          <p:cNvGrpSpPr/>
          <p:nvPr/>
        </p:nvGrpSpPr>
        <p:grpSpPr>
          <a:xfrm>
            <a:off x="222233" y="4069238"/>
            <a:ext cx="7635915" cy="907356"/>
            <a:chOff x="222233" y="4069238"/>
            <a:chExt cx="7635915" cy="907356"/>
          </a:xfrm>
        </p:grpSpPr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222233" y="4071857"/>
              <a:ext cx="25717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1)</a:t>
              </a: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В</a:t>
              </a:r>
              <a:r>
                <a:rPr kumimoji="0" lang="pt-BR" sz="2400" b="0" i="0" u="none" strike="noStrike" cap="none" normalizeH="0" baseline="-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</a:t>
              </a:r>
              <a:r>
                <a:rPr kumimoji="0" lang="pl-PL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</a:t>
              </a: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  <a:r>
                <a:rPr kumimoji="0" lang="pl-PL" sz="2400" b="0" i="0" u="none" strike="noStrike" cap="none" normalizeH="0" baseline="-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0</a:t>
              </a:r>
              <a:r>
                <a:rPr kumimoji="0" lang="pt-BR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nI</a:t>
              </a: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kumimoji="0" lang="ru-RU" sz="24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;</a:t>
              </a:r>
              <a:endParaRPr kumimoji="0" lang="pl-PL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0" name="Rectangle 50"/>
            <p:cNvSpPr>
              <a:spLocks noChangeArrowheads="1"/>
            </p:cNvSpPr>
            <p:nvPr/>
          </p:nvSpPr>
          <p:spPr bwMode="auto">
            <a:xfrm>
              <a:off x="1048380" y="4069238"/>
              <a:ext cx="1071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 </a:t>
              </a:r>
              <a:r>
                <a:rPr kumimoji="0" lang="ru-RU" sz="2400" b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  </a:t>
              </a:r>
              <a:endParaRPr kumimoji="0" lang="pl-PL" sz="24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53" name="Группа 152"/>
            <p:cNvGrpSpPr/>
            <p:nvPr/>
          </p:nvGrpSpPr>
          <p:grpSpPr>
            <a:xfrm>
              <a:off x="1634843" y="4486798"/>
              <a:ext cx="6223305" cy="489796"/>
              <a:chOff x="1634843" y="4486798"/>
              <a:chExt cx="6223305" cy="489796"/>
            </a:xfrm>
          </p:grpSpPr>
          <p:grpSp>
            <p:nvGrpSpPr>
              <p:cNvPr id="3" name="Группа 34"/>
              <p:cNvGrpSpPr/>
              <p:nvPr/>
            </p:nvGrpSpPr>
            <p:grpSpPr>
              <a:xfrm>
                <a:off x="1634843" y="4486798"/>
                <a:ext cx="1508397" cy="489796"/>
                <a:chOff x="3302109" y="4486798"/>
                <a:chExt cx="1508397" cy="489796"/>
              </a:xfrm>
            </p:grpSpPr>
            <p:sp>
              <p:nvSpPr>
                <p:cNvPr id="32" name="Rectangle 50"/>
                <p:cNvSpPr>
                  <a:spLocks noChangeArrowheads="1"/>
                </p:cNvSpPr>
                <p:nvPr/>
              </p:nvSpPr>
              <p:spPr bwMode="auto">
                <a:xfrm>
                  <a:off x="3832906" y="4486798"/>
                  <a:ext cx="785818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449263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rPr>
                    <a:t></a:t>
                  </a:r>
                  <a:endParaRPr kumimoji="0" lang="pl-PL" sz="2400" b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3" name="Выгнутая влево стрелка 32"/>
                <p:cNvSpPr/>
                <p:nvPr/>
              </p:nvSpPr>
              <p:spPr>
                <a:xfrm rot="17823674" flipV="1">
                  <a:off x="3759082" y="4281159"/>
                  <a:ext cx="238462" cy="1152407"/>
                </a:xfrm>
                <a:prstGeom prst="curved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Овал 33"/>
                <p:cNvSpPr/>
                <p:nvPr/>
              </p:nvSpPr>
              <p:spPr>
                <a:xfrm>
                  <a:off x="4110420" y="4547294"/>
                  <a:ext cx="700086" cy="414334"/>
                </a:xfrm>
                <a:prstGeom prst="ellipse">
                  <a:avLst/>
                </a:prstGeom>
                <a:noFill/>
                <a:ln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2" name="Rectangle 4"/>
              <p:cNvSpPr>
                <a:spLocks/>
              </p:cNvSpPr>
              <p:nvPr/>
            </p:nvSpPr>
            <p:spPr bwMode="auto">
              <a:xfrm>
                <a:off x="3143240" y="4500570"/>
                <a:ext cx="4714908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just" eaLnBrk="0" hangingPunct="0">
                  <a:defRPr/>
                </a:pPr>
                <a:r>
                  <a:rPr lang="en-US" sz="2000" i="1" dirty="0" smtClean="0">
                    <a:solidFill>
                      <a:schemeClr val="bg1"/>
                    </a:solidFill>
                    <a:latin typeface="Constantia" pitchFamily="18" charset="0"/>
                  </a:rPr>
                  <a:t> – </a:t>
                </a:r>
                <a:r>
                  <a:rPr lang="ru-RU" sz="2000" i="1" dirty="0" smtClean="0">
                    <a:solidFill>
                      <a:schemeClr val="bg1"/>
                    </a:solidFill>
                    <a:latin typeface="Constantia" pitchFamily="18" charset="0"/>
                  </a:rPr>
                  <a:t>учёт магнитных свойств «среды»</a:t>
                </a:r>
                <a:endParaRPr lang="ru-RU" sz="2000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4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1428728" y="103097"/>
            <a:ext cx="66437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</a:pPr>
            <a:r>
              <a:rPr lang="ru-RU" sz="2000" b="1" i="1" dirty="0" smtClean="0">
                <a:solidFill>
                  <a:srgbClr val="0000FF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Катушки  индуктивности  и  их  применение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i="1" dirty="0" smtClean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4305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54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56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7222" name="Picture 6" descr="Новый рисунок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2995" y="2511013"/>
            <a:ext cx="5905400" cy="432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" descr="Новый 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00042"/>
            <a:ext cx="4214842" cy="236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428596" y="1250119"/>
            <a:ext cx="54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16.5. Энергия  магнитного  поля </a:t>
            </a:r>
            <a:endParaRPr lang="ru-RU" sz="28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8" name="Выгнутая вправо стрелка 57"/>
          <p:cNvSpPr/>
          <p:nvPr/>
        </p:nvSpPr>
        <p:spPr>
          <a:xfrm rot="1309670">
            <a:off x="7484075" y="1058786"/>
            <a:ext cx="374330" cy="27606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57884" y="785794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Constantia" pitchFamily="18" charset="0"/>
              </a:rPr>
              <a:t>Энергия</a:t>
            </a:r>
            <a:endParaRPr lang="ru-RU" sz="32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1" name="Rectangle 8"/>
          <p:cNvSpPr>
            <a:spLocks/>
          </p:cNvSpPr>
          <p:nvPr/>
        </p:nvSpPr>
        <p:spPr bwMode="auto">
          <a:xfrm>
            <a:off x="8072462" y="64291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!!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57166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Выключаем,  а ток есть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28992" y="35716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тока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357166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Тепло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8"/>
          <p:cNvSpPr>
            <a:spLocks/>
          </p:cNvSpPr>
          <p:nvPr/>
        </p:nvSpPr>
        <p:spPr bwMode="auto">
          <a:xfrm>
            <a:off x="2857488" y="357166"/>
            <a:ext cx="71438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  <a:sym typeface="Symbol"/>
              </a:rPr>
              <a:t></a:t>
            </a:r>
            <a:endParaRPr lang="ru-RU" sz="2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3" name="Rectangle 8"/>
          <p:cNvSpPr>
            <a:spLocks/>
          </p:cNvSpPr>
          <p:nvPr/>
        </p:nvSpPr>
        <p:spPr bwMode="auto">
          <a:xfrm>
            <a:off x="7072330" y="357166"/>
            <a:ext cx="71438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  <a:sym typeface="Symbol"/>
              </a:rPr>
              <a:t></a:t>
            </a:r>
            <a:endParaRPr lang="ru-RU" sz="2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4" name="Rectangle 8"/>
          <p:cNvSpPr>
            <a:spLocks/>
          </p:cNvSpPr>
          <p:nvPr/>
        </p:nvSpPr>
        <p:spPr bwMode="auto">
          <a:xfrm>
            <a:off x="5072066" y="357166"/>
            <a:ext cx="71438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  <a:sym typeface="Symbol"/>
              </a:rPr>
              <a:t></a:t>
            </a:r>
            <a:endParaRPr lang="ru-RU" sz="2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842962" y="3286124"/>
            <a:ext cx="7658128" cy="2571768"/>
            <a:chOff x="842962" y="3286124"/>
            <a:chExt cx="7658128" cy="2571768"/>
          </a:xfrm>
        </p:grpSpPr>
        <p:sp>
          <p:nvSpPr>
            <p:cNvPr id="43047" name="AutoShape 39"/>
            <p:cNvSpPr>
              <a:spLocks noChangeArrowheads="1"/>
            </p:cNvSpPr>
            <p:nvPr/>
          </p:nvSpPr>
          <p:spPr bwMode="auto">
            <a:xfrm>
              <a:off x="4357686" y="4214818"/>
              <a:ext cx="2143140" cy="1000132"/>
            </a:xfrm>
            <a:prstGeom prst="cloudCallout">
              <a:avLst>
                <a:gd name="adj1" fmla="val -92518"/>
                <a:gd name="adj2" fmla="val -21343"/>
              </a:avLst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4080" name="Object 48"/>
            <p:cNvGraphicFramePr>
              <a:graphicFrameLocks noChangeAspect="1"/>
            </p:cNvGraphicFramePr>
            <p:nvPr/>
          </p:nvGraphicFramePr>
          <p:xfrm>
            <a:off x="2357422" y="3286124"/>
            <a:ext cx="4058286" cy="714380"/>
          </p:xfrm>
          <a:graphic>
            <a:graphicData uri="http://schemas.openxmlformats.org/presentationml/2006/ole">
              <p:oleObj spid="_x0000_s175106" name="Формула" r:id="rId4" imgW="2540000" imgH="444500" progId="Equation.3">
                <p:embed/>
              </p:oleObj>
            </a:graphicData>
          </a:graphic>
        </p:graphicFrame>
        <p:sp>
          <p:nvSpPr>
            <p:cNvPr id="59" name="Прямоугольник 58"/>
            <p:cNvSpPr/>
            <p:nvPr/>
          </p:nvSpPr>
          <p:spPr>
            <a:xfrm>
              <a:off x="7786710" y="3357562"/>
              <a:ext cx="7143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&gt; 0</a:t>
              </a:r>
              <a:r>
                <a:rPr lang="ru-RU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4082" name="Object 50"/>
            <p:cNvGraphicFramePr>
              <a:graphicFrameLocks noChangeAspect="1"/>
            </p:cNvGraphicFramePr>
            <p:nvPr/>
          </p:nvGraphicFramePr>
          <p:xfrm>
            <a:off x="842962" y="4143380"/>
            <a:ext cx="2129701" cy="882645"/>
          </p:xfrm>
          <a:graphic>
            <a:graphicData uri="http://schemas.openxmlformats.org/presentationml/2006/ole">
              <p:oleObj spid="_x0000_s175107" name="Формула" r:id="rId5" imgW="1295280" imgH="533160" progId="Equation.3">
                <p:embed/>
              </p:oleObj>
            </a:graphicData>
          </a:graphic>
        </p:graphicFrame>
        <p:graphicFrame>
          <p:nvGraphicFramePr>
            <p:cNvPr id="44084" name="Object 52"/>
            <p:cNvGraphicFramePr>
              <a:graphicFrameLocks noChangeAspect="1"/>
            </p:cNvGraphicFramePr>
            <p:nvPr/>
          </p:nvGraphicFramePr>
          <p:xfrm>
            <a:off x="4643438" y="4269075"/>
            <a:ext cx="1294632" cy="802999"/>
          </p:xfrm>
          <a:graphic>
            <a:graphicData uri="http://schemas.openxmlformats.org/presentationml/2006/ole">
              <p:oleObj spid="_x0000_s175108" name="Формула" r:id="rId6" imgW="749300" imgH="469900" progId="Equation.3">
                <p:embed/>
              </p:oleObj>
            </a:graphicData>
          </a:graphic>
        </p:graphicFrame>
        <p:sp>
          <p:nvSpPr>
            <p:cNvPr id="35" name="Rectangle 8"/>
            <p:cNvSpPr>
              <a:spLocks/>
            </p:cNvSpPr>
            <p:nvPr/>
          </p:nvSpPr>
          <p:spPr bwMode="auto">
            <a:xfrm>
              <a:off x="1928794" y="5429264"/>
              <a:ext cx="478634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2400" b="1" i="1" dirty="0" smtClean="0">
                  <a:solidFill>
                    <a:srgbClr val="0070C0"/>
                  </a:solidFill>
                  <a:latin typeface="Constantia" pitchFamily="18" charset="0"/>
                  <a:sym typeface="Symbol"/>
                </a:rPr>
                <a:t>L</a:t>
              </a:r>
              <a:r>
                <a:rPr lang="en-US" sz="2400" b="1" dirty="0" smtClean="0">
                  <a:solidFill>
                    <a:srgbClr val="0070C0"/>
                  </a:solidFill>
                  <a:latin typeface="Constantia" pitchFamily="18" charset="0"/>
                  <a:sym typeface="Symbol"/>
                </a:rPr>
                <a:t> – </a:t>
              </a:r>
              <a:r>
                <a:rPr lang="ru-RU" sz="2400" b="1" dirty="0" smtClean="0">
                  <a:solidFill>
                    <a:srgbClr val="0070C0"/>
                  </a:solidFill>
                  <a:latin typeface="Constantia" pitchFamily="18" charset="0"/>
                  <a:sym typeface="Symbol"/>
                </a:rPr>
                <a:t>индуктивность </a:t>
              </a:r>
              <a:r>
                <a:rPr lang="en-US" sz="2400" b="1" dirty="0" smtClean="0">
                  <a:solidFill>
                    <a:srgbClr val="0070C0"/>
                  </a:solidFill>
                  <a:latin typeface="Constantia" pitchFamily="18" charset="0"/>
                  <a:sym typeface="Symbol"/>
                </a:rPr>
                <a:t>“</a:t>
              </a:r>
              <a:r>
                <a:rPr lang="ru-RU" sz="2400" b="1" dirty="0" smtClean="0">
                  <a:solidFill>
                    <a:srgbClr val="0070C0"/>
                  </a:solidFill>
                  <a:latin typeface="Constantia" pitchFamily="18" charset="0"/>
                  <a:sym typeface="Symbol"/>
                </a:rPr>
                <a:t>контура</a:t>
              </a:r>
              <a:r>
                <a:rPr lang="en-US" sz="2400" b="1" dirty="0" smtClean="0">
                  <a:solidFill>
                    <a:srgbClr val="0070C0"/>
                  </a:solidFill>
                  <a:latin typeface="Constantia" pitchFamily="18" charset="0"/>
                  <a:sym typeface="Symbol"/>
                </a:rPr>
                <a:t>”</a:t>
              </a:r>
              <a:r>
                <a:rPr lang="ru-RU" sz="2400" b="1" dirty="0" smtClean="0">
                  <a:solidFill>
                    <a:srgbClr val="0070C0"/>
                  </a:solidFill>
                  <a:latin typeface="Constantia" pitchFamily="18" charset="0"/>
                  <a:sym typeface="Symbol"/>
                </a:rPr>
                <a:t> </a:t>
              </a:r>
              <a:endParaRPr lang="ru-RU" sz="2400" b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357158" y="5723110"/>
            <a:ext cx="8424276" cy="785796"/>
            <a:chOff x="357158" y="5723110"/>
            <a:chExt cx="8424276" cy="785796"/>
          </a:xfrm>
        </p:grpSpPr>
        <p:sp>
          <p:nvSpPr>
            <p:cNvPr id="36" name="Rectangle 4"/>
            <p:cNvSpPr>
              <a:spLocks/>
            </p:cNvSpPr>
            <p:nvPr/>
          </p:nvSpPr>
          <p:spPr bwMode="auto">
            <a:xfrm>
              <a:off x="357158" y="6000768"/>
              <a:ext cx="7786742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В общем случае поле вокруг неоднородно.  Как </a:t>
              </a:r>
              <a:r>
                <a:rPr lang="en-US" sz="20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“</a:t>
              </a: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увязать</a:t>
              </a:r>
              <a:r>
                <a:rPr lang="en-US" sz="20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”</a:t>
              </a: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с</a:t>
              </a:r>
              <a:r>
                <a:rPr lang="en-US" sz="20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</a:t>
              </a:r>
              <a:r>
                <a:rPr lang="en-US" sz="2000" b="1" i="1" dirty="0" smtClean="0">
                  <a:solidFill>
                    <a:schemeClr val="bg1"/>
                  </a:solidFill>
                  <a:latin typeface="Constantia" pitchFamily="18" charset="0"/>
                </a:rPr>
                <a:t>B</a:t>
              </a: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endPara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37" name="Rectangle 8"/>
            <p:cNvSpPr>
              <a:spLocks/>
            </p:cNvSpPr>
            <p:nvPr/>
          </p:nvSpPr>
          <p:spPr bwMode="auto">
            <a:xfrm>
              <a:off x="8067054" y="572311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??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714348" y="1785926"/>
            <a:ext cx="5605491" cy="1393825"/>
            <a:chOff x="714348" y="1785926"/>
            <a:chExt cx="5605491" cy="1393825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14348" y="2467269"/>
              <a:ext cx="32861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ru-RU" sz="2400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исчезновение</a:t>
              </a:r>
              <a:r>
                <a:rPr lang="en-US" sz="2400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r>
                <a:rPr lang="ru-RU" sz="2400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тока</a:t>
              </a:r>
              <a:r>
                <a:rPr lang="ru-RU" sz="240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ru-RU" sz="2400" b="1" i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857752" y="1785926"/>
              <a:ext cx="1462087" cy="1393825"/>
              <a:chOff x="8394" y="2909"/>
              <a:chExt cx="2304" cy="2195"/>
            </a:xfrm>
          </p:grpSpPr>
          <p:sp>
            <p:nvSpPr>
              <p:cNvPr id="102406" name="Line 6"/>
              <p:cNvSpPr>
                <a:spLocks noChangeShapeType="1"/>
              </p:cNvSpPr>
              <p:nvPr/>
            </p:nvSpPr>
            <p:spPr bwMode="auto">
              <a:xfrm flipV="1">
                <a:off x="9750" y="4542"/>
                <a:ext cx="460" cy="1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07" name="Line 7"/>
              <p:cNvSpPr>
                <a:spLocks noChangeShapeType="1"/>
              </p:cNvSpPr>
              <p:nvPr/>
            </p:nvSpPr>
            <p:spPr bwMode="auto">
              <a:xfrm>
                <a:off x="8400" y="3422"/>
                <a:ext cx="0" cy="112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08" name="Line 8"/>
              <p:cNvSpPr>
                <a:spLocks noChangeShapeType="1"/>
              </p:cNvSpPr>
              <p:nvPr/>
            </p:nvSpPr>
            <p:spPr bwMode="auto">
              <a:xfrm>
                <a:off x="10416" y="3422"/>
                <a:ext cx="0" cy="113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09" name="Line 9"/>
              <p:cNvSpPr>
                <a:spLocks noChangeShapeType="1"/>
              </p:cNvSpPr>
              <p:nvPr/>
            </p:nvSpPr>
            <p:spPr bwMode="auto">
              <a:xfrm>
                <a:off x="8402" y="4542"/>
                <a:ext cx="912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10" name="Line 10"/>
              <p:cNvSpPr>
                <a:spLocks noChangeShapeType="1"/>
              </p:cNvSpPr>
              <p:nvPr/>
            </p:nvSpPr>
            <p:spPr bwMode="auto">
              <a:xfrm>
                <a:off x="9451" y="4228"/>
                <a:ext cx="0" cy="646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11" name="Line 11"/>
              <p:cNvSpPr>
                <a:spLocks noChangeShapeType="1"/>
              </p:cNvSpPr>
              <p:nvPr/>
            </p:nvSpPr>
            <p:spPr bwMode="auto">
              <a:xfrm>
                <a:off x="9341" y="4447"/>
                <a:ext cx="0" cy="20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9452" y="4384"/>
                <a:ext cx="968" cy="160"/>
                <a:chOff x="1723" y="13978"/>
                <a:chExt cx="968" cy="160"/>
              </a:xfrm>
            </p:grpSpPr>
            <p:sp>
              <p:nvSpPr>
                <p:cNvPr id="102413" name="Line 13"/>
                <p:cNvSpPr>
                  <a:spLocks noChangeShapeType="1"/>
                </p:cNvSpPr>
                <p:nvPr/>
              </p:nvSpPr>
              <p:spPr bwMode="auto">
                <a:xfrm>
                  <a:off x="1723" y="14134"/>
                  <a:ext cx="272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414" name="Line 14"/>
                <p:cNvSpPr>
                  <a:spLocks noChangeShapeType="1"/>
                </p:cNvSpPr>
                <p:nvPr/>
              </p:nvSpPr>
              <p:spPr bwMode="auto">
                <a:xfrm>
                  <a:off x="2419" y="14134"/>
                  <a:ext cx="272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41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978" y="13978"/>
                  <a:ext cx="415" cy="16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8651" y="3893"/>
                <a:ext cx="710" cy="91"/>
                <a:chOff x="3651" y="9311"/>
                <a:chExt cx="2100" cy="241"/>
              </a:xfrm>
            </p:grpSpPr>
            <p:sp>
              <p:nvSpPr>
                <p:cNvPr id="102417" name="Arc 17"/>
                <p:cNvSpPr>
                  <a:spLocks/>
                </p:cNvSpPr>
                <p:nvPr/>
              </p:nvSpPr>
              <p:spPr bwMode="auto">
                <a:xfrm>
                  <a:off x="3651" y="9311"/>
                  <a:ext cx="420" cy="2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771 h 21771"/>
                    <a:gd name="T2" fmla="*/ 43200 w 43200"/>
                    <a:gd name="T3" fmla="*/ 21600 h 21771"/>
                    <a:gd name="T4" fmla="*/ 21600 w 43200"/>
                    <a:gd name="T5" fmla="*/ 21600 h 21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771" fill="none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1771" stroke="0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418" name="Arc 18"/>
                <p:cNvSpPr>
                  <a:spLocks/>
                </p:cNvSpPr>
                <p:nvPr/>
              </p:nvSpPr>
              <p:spPr bwMode="auto">
                <a:xfrm>
                  <a:off x="4071" y="9311"/>
                  <a:ext cx="420" cy="2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771 h 21771"/>
                    <a:gd name="T2" fmla="*/ 43200 w 43200"/>
                    <a:gd name="T3" fmla="*/ 21600 h 21771"/>
                    <a:gd name="T4" fmla="*/ 21600 w 43200"/>
                    <a:gd name="T5" fmla="*/ 21600 h 21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771" fill="none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1771" stroke="0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419" name="Arc 19"/>
                <p:cNvSpPr>
                  <a:spLocks/>
                </p:cNvSpPr>
                <p:nvPr/>
              </p:nvSpPr>
              <p:spPr bwMode="auto">
                <a:xfrm>
                  <a:off x="4491" y="9311"/>
                  <a:ext cx="420" cy="2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771 h 21771"/>
                    <a:gd name="T2" fmla="*/ 43200 w 43200"/>
                    <a:gd name="T3" fmla="*/ 21600 h 21771"/>
                    <a:gd name="T4" fmla="*/ 21600 w 43200"/>
                    <a:gd name="T5" fmla="*/ 21600 h 21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771" fill="none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1771" stroke="0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420" name="Arc 20"/>
                <p:cNvSpPr>
                  <a:spLocks/>
                </p:cNvSpPr>
                <p:nvPr/>
              </p:nvSpPr>
              <p:spPr bwMode="auto">
                <a:xfrm>
                  <a:off x="4911" y="9311"/>
                  <a:ext cx="420" cy="2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771 h 21771"/>
                    <a:gd name="T2" fmla="*/ 43200 w 43200"/>
                    <a:gd name="T3" fmla="*/ 21600 h 21771"/>
                    <a:gd name="T4" fmla="*/ 21600 w 43200"/>
                    <a:gd name="T5" fmla="*/ 21600 h 21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771" fill="none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1771" stroke="0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2421" name="Arc 21"/>
                <p:cNvSpPr>
                  <a:spLocks/>
                </p:cNvSpPr>
                <p:nvPr/>
              </p:nvSpPr>
              <p:spPr bwMode="auto">
                <a:xfrm>
                  <a:off x="5331" y="9311"/>
                  <a:ext cx="420" cy="2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771 h 21771"/>
                    <a:gd name="T2" fmla="*/ 43200 w 43200"/>
                    <a:gd name="T3" fmla="*/ 21600 h 21771"/>
                    <a:gd name="T4" fmla="*/ 21600 w 43200"/>
                    <a:gd name="T5" fmla="*/ 21600 h 21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771" fill="none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</a:path>
                    <a:path w="43200" h="21771" stroke="0" extrusionOk="0">
                      <a:moveTo>
                        <a:pt x="0" y="21771"/>
                      </a:moveTo>
                      <a:cubicBezTo>
                        <a:pt x="0" y="21714"/>
                        <a:pt x="0" y="2165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-1"/>
                        <a:pt x="43199" y="9670"/>
                        <a:pt x="43200" y="2159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2422" name="Text Box 22"/>
              <p:cNvSpPr txBox="1">
                <a:spLocks noChangeArrowheads="1"/>
              </p:cNvSpPr>
              <p:nvPr/>
            </p:nvSpPr>
            <p:spPr bwMode="auto">
              <a:xfrm>
                <a:off x="8961" y="4545"/>
                <a:ext cx="531" cy="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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23" name="Line 23"/>
              <p:cNvSpPr>
                <a:spLocks noChangeShapeType="1"/>
              </p:cNvSpPr>
              <p:nvPr/>
            </p:nvSpPr>
            <p:spPr bwMode="auto">
              <a:xfrm>
                <a:off x="8402" y="3966"/>
                <a:ext cx="240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24" name="Arc 24"/>
              <p:cNvSpPr>
                <a:spLocks/>
              </p:cNvSpPr>
              <p:nvPr/>
            </p:nvSpPr>
            <p:spPr bwMode="auto">
              <a:xfrm flipH="1" flipV="1">
                <a:off x="8592" y="3573"/>
                <a:ext cx="1600" cy="245"/>
              </a:xfrm>
              <a:custGeom>
                <a:avLst/>
                <a:gdLst>
                  <a:gd name="G0" fmla="+- 21600 0 0"/>
                  <a:gd name="G1" fmla="+- 19714 0 0"/>
                  <a:gd name="G2" fmla="+- 21600 0 0"/>
                  <a:gd name="T0" fmla="*/ 30427 w 43200"/>
                  <a:gd name="T1" fmla="*/ 0 h 41314"/>
                  <a:gd name="T2" fmla="*/ 12376 w 43200"/>
                  <a:gd name="T3" fmla="*/ 182 h 41314"/>
                  <a:gd name="T4" fmla="*/ 21600 w 43200"/>
                  <a:gd name="T5" fmla="*/ 19714 h 4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1314" fill="none" extrusionOk="0">
                    <a:moveTo>
                      <a:pt x="30427" y="-1"/>
                    </a:moveTo>
                    <a:cubicBezTo>
                      <a:pt x="38198" y="3479"/>
                      <a:pt x="43200" y="11199"/>
                      <a:pt x="43200" y="19714"/>
                    </a:cubicBezTo>
                    <a:cubicBezTo>
                      <a:pt x="43200" y="31643"/>
                      <a:pt x="33529" y="41314"/>
                      <a:pt x="21600" y="41314"/>
                    </a:cubicBezTo>
                    <a:cubicBezTo>
                      <a:pt x="9670" y="41314"/>
                      <a:pt x="0" y="31643"/>
                      <a:pt x="0" y="19714"/>
                    </a:cubicBezTo>
                    <a:cubicBezTo>
                      <a:pt x="-1" y="11357"/>
                      <a:pt x="4820" y="3750"/>
                      <a:pt x="12376" y="182"/>
                    </a:cubicBezTo>
                  </a:path>
                  <a:path w="43200" h="41314" stroke="0" extrusionOk="0">
                    <a:moveTo>
                      <a:pt x="30427" y="-1"/>
                    </a:moveTo>
                    <a:cubicBezTo>
                      <a:pt x="38198" y="3479"/>
                      <a:pt x="43200" y="11199"/>
                      <a:pt x="43200" y="19714"/>
                    </a:cubicBezTo>
                    <a:cubicBezTo>
                      <a:pt x="43200" y="31643"/>
                      <a:pt x="33529" y="41314"/>
                      <a:pt x="21600" y="41314"/>
                    </a:cubicBezTo>
                    <a:cubicBezTo>
                      <a:pt x="9670" y="41314"/>
                      <a:pt x="0" y="31643"/>
                      <a:pt x="0" y="19714"/>
                    </a:cubicBezTo>
                    <a:cubicBezTo>
                      <a:pt x="-1" y="11357"/>
                      <a:pt x="4820" y="3750"/>
                      <a:pt x="12376" y="182"/>
                    </a:cubicBezTo>
                    <a:lnTo>
                      <a:pt x="21600" y="19714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25" name="Arc 25"/>
              <p:cNvSpPr>
                <a:spLocks/>
              </p:cNvSpPr>
              <p:nvPr/>
            </p:nvSpPr>
            <p:spPr bwMode="auto">
              <a:xfrm flipV="1">
                <a:off x="8602" y="4083"/>
                <a:ext cx="1600" cy="245"/>
              </a:xfrm>
              <a:custGeom>
                <a:avLst/>
                <a:gdLst>
                  <a:gd name="G0" fmla="+- 21600 0 0"/>
                  <a:gd name="G1" fmla="+- 19714 0 0"/>
                  <a:gd name="G2" fmla="+- 21600 0 0"/>
                  <a:gd name="T0" fmla="*/ 30427 w 43200"/>
                  <a:gd name="T1" fmla="*/ 0 h 41314"/>
                  <a:gd name="T2" fmla="*/ 12376 w 43200"/>
                  <a:gd name="T3" fmla="*/ 182 h 41314"/>
                  <a:gd name="T4" fmla="*/ 21600 w 43200"/>
                  <a:gd name="T5" fmla="*/ 19714 h 4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1314" fill="none" extrusionOk="0">
                    <a:moveTo>
                      <a:pt x="30427" y="-1"/>
                    </a:moveTo>
                    <a:cubicBezTo>
                      <a:pt x="38198" y="3479"/>
                      <a:pt x="43200" y="11199"/>
                      <a:pt x="43200" y="19714"/>
                    </a:cubicBezTo>
                    <a:cubicBezTo>
                      <a:pt x="43200" y="31643"/>
                      <a:pt x="33529" y="41314"/>
                      <a:pt x="21600" y="41314"/>
                    </a:cubicBezTo>
                    <a:cubicBezTo>
                      <a:pt x="9670" y="41314"/>
                      <a:pt x="0" y="31643"/>
                      <a:pt x="0" y="19714"/>
                    </a:cubicBezTo>
                    <a:cubicBezTo>
                      <a:pt x="-1" y="11357"/>
                      <a:pt x="4820" y="3750"/>
                      <a:pt x="12376" y="182"/>
                    </a:cubicBezTo>
                  </a:path>
                  <a:path w="43200" h="41314" stroke="0" extrusionOk="0">
                    <a:moveTo>
                      <a:pt x="30427" y="-1"/>
                    </a:moveTo>
                    <a:cubicBezTo>
                      <a:pt x="38198" y="3479"/>
                      <a:pt x="43200" y="11199"/>
                      <a:pt x="43200" y="19714"/>
                    </a:cubicBezTo>
                    <a:cubicBezTo>
                      <a:pt x="43200" y="31643"/>
                      <a:pt x="33529" y="41314"/>
                      <a:pt x="21600" y="41314"/>
                    </a:cubicBezTo>
                    <a:cubicBezTo>
                      <a:pt x="9670" y="41314"/>
                      <a:pt x="0" y="31643"/>
                      <a:pt x="0" y="19714"/>
                    </a:cubicBezTo>
                    <a:cubicBezTo>
                      <a:pt x="-1" y="11357"/>
                      <a:pt x="4820" y="3750"/>
                      <a:pt x="12376" y="182"/>
                    </a:cubicBezTo>
                    <a:lnTo>
                      <a:pt x="21600" y="19714"/>
                    </a:lnTo>
                    <a:close/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dash"/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26" name="Text Box 26"/>
              <p:cNvSpPr txBox="1">
                <a:spLocks noChangeArrowheads="1"/>
              </p:cNvSpPr>
              <p:nvPr/>
            </p:nvSpPr>
            <p:spPr bwMode="auto">
              <a:xfrm>
                <a:off x="9384" y="4044"/>
                <a:ext cx="573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27" name="Arc 27"/>
              <p:cNvSpPr>
                <a:spLocks/>
              </p:cNvSpPr>
              <p:nvPr/>
            </p:nvSpPr>
            <p:spPr bwMode="auto">
              <a:xfrm rot="1747443" flipH="1">
                <a:off x="9937" y="4396"/>
                <a:ext cx="211" cy="232"/>
              </a:xfrm>
              <a:custGeom>
                <a:avLst/>
                <a:gdLst>
                  <a:gd name="G0" fmla="+- 21600 0 0"/>
                  <a:gd name="G1" fmla="+- 19532 0 0"/>
                  <a:gd name="G2" fmla="+- 21600 0 0"/>
                  <a:gd name="T0" fmla="*/ 418 w 21600"/>
                  <a:gd name="T1" fmla="*/ 23759 h 23759"/>
                  <a:gd name="T2" fmla="*/ 12376 w 21600"/>
                  <a:gd name="T3" fmla="*/ 0 h 23759"/>
                  <a:gd name="T4" fmla="*/ 21600 w 21600"/>
                  <a:gd name="T5" fmla="*/ 19532 h 23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3759" fill="none" extrusionOk="0">
                    <a:moveTo>
                      <a:pt x="417" y="23759"/>
                    </a:moveTo>
                    <a:cubicBezTo>
                      <a:pt x="139" y="22367"/>
                      <a:pt x="0" y="20951"/>
                      <a:pt x="0" y="19532"/>
                    </a:cubicBezTo>
                    <a:cubicBezTo>
                      <a:pt x="-1" y="11175"/>
                      <a:pt x="4820" y="3568"/>
                      <a:pt x="12376" y="0"/>
                    </a:cubicBezTo>
                  </a:path>
                  <a:path w="21600" h="23759" stroke="0" extrusionOk="0">
                    <a:moveTo>
                      <a:pt x="417" y="23759"/>
                    </a:moveTo>
                    <a:cubicBezTo>
                      <a:pt x="139" y="22367"/>
                      <a:pt x="0" y="20951"/>
                      <a:pt x="0" y="19532"/>
                    </a:cubicBezTo>
                    <a:cubicBezTo>
                      <a:pt x="-1" y="11175"/>
                      <a:pt x="4820" y="3568"/>
                      <a:pt x="12376" y="0"/>
                    </a:cubicBezTo>
                    <a:lnTo>
                      <a:pt x="21600" y="19532"/>
                    </a:lnTo>
                    <a:close/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ysDot"/>
                <a:round/>
                <a:headEnd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28" name="Line 28"/>
              <p:cNvSpPr>
                <a:spLocks noChangeShapeType="1"/>
              </p:cNvSpPr>
              <p:nvPr/>
            </p:nvSpPr>
            <p:spPr bwMode="auto">
              <a:xfrm flipV="1">
                <a:off x="8394" y="3429"/>
                <a:ext cx="4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29" name="Rectangle 29"/>
              <p:cNvSpPr>
                <a:spLocks noChangeArrowheads="1"/>
              </p:cNvSpPr>
              <p:nvPr/>
            </p:nvSpPr>
            <p:spPr bwMode="auto">
              <a:xfrm>
                <a:off x="8854" y="3359"/>
                <a:ext cx="410" cy="140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30" name="Text Box 30"/>
              <p:cNvSpPr txBox="1">
                <a:spLocks noChangeArrowheads="1"/>
              </p:cNvSpPr>
              <p:nvPr/>
            </p:nvSpPr>
            <p:spPr bwMode="auto">
              <a:xfrm>
                <a:off x="10080" y="2975"/>
                <a:ext cx="618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Л</a:t>
                </a:r>
                <a:r>
                  <a:rPr kumimoji="0" lang="ru-RU" sz="1600" b="1" i="0" u="none" strike="noStrike" cap="none" normalizeH="0" baseline="-2500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31" name="Text Box 31"/>
              <p:cNvSpPr txBox="1">
                <a:spLocks noChangeArrowheads="1"/>
              </p:cNvSpPr>
              <p:nvPr/>
            </p:nvSpPr>
            <p:spPr bwMode="auto">
              <a:xfrm>
                <a:off x="9721" y="3062"/>
                <a:ext cx="513" cy="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2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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32" name="Line 32"/>
              <p:cNvSpPr>
                <a:spLocks noChangeShapeType="1"/>
              </p:cNvSpPr>
              <p:nvPr/>
            </p:nvSpPr>
            <p:spPr bwMode="auto">
              <a:xfrm>
                <a:off x="10179" y="3429"/>
                <a:ext cx="25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33" name="Line 33"/>
              <p:cNvSpPr>
                <a:spLocks noChangeShapeType="1"/>
              </p:cNvSpPr>
              <p:nvPr/>
            </p:nvSpPr>
            <p:spPr bwMode="auto">
              <a:xfrm>
                <a:off x="9279" y="3429"/>
                <a:ext cx="60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34" name="Text Box 34"/>
              <p:cNvSpPr txBox="1">
                <a:spLocks noChangeArrowheads="1"/>
              </p:cNvSpPr>
              <p:nvPr/>
            </p:nvSpPr>
            <p:spPr bwMode="auto">
              <a:xfrm>
                <a:off x="8885" y="2909"/>
                <a:ext cx="513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35" name="Text Box 35"/>
              <p:cNvSpPr txBox="1">
                <a:spLocks noChangeArrowheads="1"/>
              </p:cNvSpPr>
              <p:nvPr/>
            </p:nvSpPr>
            <p:spPr bwMode="auto">
              <a:xfrm>
                <a:off x="9721" y="3612"/>
                <a:ext cx="513" cy="6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2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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36" name="Line 36"/>
              <p:cNvSpPr>
                <a:spLocks noChangeShapeType="1"/>
              </p:cNvSpPr>
              <p:nvPr/>
            </p:nvSpPr>
            <p:spPr bwMode="auto">
              <a:xfrm>
                <a:off x="10179" y="3969"/>
                <a:ext cx="25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37" name="Line 37"/>
              <p:cNvSpPr>
                <a:spLocks noChangeShapeType="1"/>
              </p:cNvSpPr>
              <p:nvPr/>
            </p:nvSpPr>
            <p:spPr bwMode="auto">
              <a:xfrm>
                <a:off x="9349" y="3969"/>
                <a:ext cx="531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102438" name="Text Box 38"/>
              <p:cNvSpPr txBox="1">
                <a:spLocks noChangeArrowheads="1"/>
              </p:cNvSpPr>
              <p:nvPr/>
            </p:nvSpPr>
            <p:spPr bwMode="auto">
              <a:xfrm>
                <a:off x="8835" y="3472"/>
                <a:ext cx="503" cy="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439" name="Text Box 39"/>
              <p:cNvSpPr txBox="1">
                <a:spLocks noChangeArrowheads="1"/>
              </p:cNvSpPr>
              <p:nvPr/>
            </p:nvSpPr>
            <p:spPr bwMode="auto">
              <a:xfrm>
                <a:off x="9930" y="3435"/>
                <a:ext cx="618" cy="5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1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Л</a:t>
                </a:r>
                <a:r>
                  <a:rPr kumimoji="0" lang="ru-RU" sz="1600" b="1" i="0" u="none" strike="noStrike" cap="none" normalizeH="0" baseline="-2500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0" name="Овал 59"/>
          <p:cNvSpPr/>
          <p:nvPr/>
        </p:nvSpPr>
        <p:spPr>
          <a:xfrm>
            <a:off x="5643570" y="714356"/>
            <a:ext cx="2271722" cy="78581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uild="p" autoUpdateAnimBg="0"/>
      <p:bldP spid="58" grpId="0" animBg="1" autoUpdateAnimBg="0"/>
      <p:bldP spid="30" grpId="0" build="p"/>
      <p:bldP spid="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428596" y="347224"/>
            <a:ext cx="6143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>
              <a:buClr>
                <a:schemeClr val="tx1"/>
              </a:buClr>
              <a:buBlip>
                <a:blip r:embed="rId4"/>
              </a:buBlip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1" i="1" u="dbl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 энергии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магнитно поля 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Rectangle 13"/>
          <p:cNvSpPr>
            <a:spLocks noChangeArrowheads="1"/>
          </p:cNvSpPr>
          <p:nvPr/>
        </p:nvSpPr>
        <p:spPr bwMode="auto">
          <a:xfrm>
            <a:off x="142844" y="957188"/>
            <a:ext cx="5286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Внутри </a:t>
            </a:r>
            <a:r>
              <a:rPr lang="en-US" sz="2000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соленоида </a:t>
            </a:r>
            <a:r>
              <a:rPr lang="en-US" sz="2000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поле </a:t>
            </a:r>
            <a:r>
              <a:rPr lang="en-US" sz="2000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однородно</a:t>
            </a:r>
            <a:r>
              <a:rPr lang="en-US" sz="2000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en-US" sz="2000" b="1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  <a:sym typeface="Symbol"/>
              </a:rPr>
              <a:t></a:t>
            </a:r>
            <a:endParaRPr lang="ru-RU" sz="2000" b="1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B0F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214282" y="1943084"/>
            <a:ext cx="8715436" cy="1533545"/>
            <a:chOff x="214282" y="1943084"/>
            <a:chExt cx="8715436" cy="1533545"/>
          </a:xfrm>
        </p:grpSpPr>
        <p:sp>
          <p:nvSpPr>
            <p:cNvPr id="87" name="Rectangle 33"/>
            <p:cNvSpPr>
              <a:spLocks noChangeArrowheads="1"/>
            </p:cNvSpPr>
            <p:nvPr/>
          </p:nvSpPr>
          <p:spPr bwMode="auto">
            <a:xfrm>
              <a:off x="214282" y="1943084"/>
              <a:ext cx="5072098" cy="66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304704" rIns="91440" bIns="7617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(индуктивность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соленоида:</a:t>
              </a:r>
              <a:endParaRPr kumimoji="0" lang="ru-RU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1438620" y="2123842"/>
              <a:ext cx="7491098" cy="1352787"/>
              <a:chOff x="1438620" y="2123842"/>
              <a:chExt cx="7491098" cy="1352787"/>
            </a:xfrm>
          </p:grpSpPr>
          <p:graphicFrame>
            <p:nvGraphicFramePr>
              <p:cNvPr id="4" name="Object 43"/>
              <p:cNvGraphicFramePr>
                <a:graphicFrameLocks noChangeAspect="1"/>
              </p:cNvGraphicFramePr>
              <p:nvPr/>
            </p:nvGraphicFramePr>
            <p:xfrm>
              <a:off x="1438620" y="2619373"/>
              <a:ext cx="4919330" cy="857256"/>
            </p:xfrm>
            <a:graphic>
              <a:graphicData uri="http://schemas.openxmlformats.org/presentationml/2006/ole">
                <p:oleObj spid="_x0000_s147458" name="Формула" r:id="rId5" imgW="3556000" imgH="622300" progId="Equation.3">
                  <p:embed/>
                </p:oleObj>
              </a:graphicData>
            </a:graphic>
          </p:graphicFrame>
          <p:sp>
            <p:nvSpPr>
              <p:cNvPr id="88" name="Прямоугольник 87"/>
              <p:cNvSpPr/>
              <p:nvPr/>
            </p:nvSpPr>
            <p:spPr>
              <a:xfrm>
                <a:off x="3273400" y="2123842"/>
                <a:ext cx="565631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2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ru-RU" sz="2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</a:t>
                </a:r>
                <a:r>
                  <a:rPr lang="ru-RU" sz="2200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pt-BR" sz="2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sz="2200" baseline="30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pt-BR" sz="2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2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dirty="0" smtClean="0">
                    <a:solidFill>
                      <a:srgbClr val="365F91"/>
                    </a:solidFill>
                    <a:latin typeface="Cambria" pitchFamily="18" charset="0"/>
                    <a:ea typeface="Times New Roman" pitchFamily="18" charset="0"/>
                    <a:cs typeface="Times New Roman" pitchFamily="18" charset="0"/>
                  </a:rPr>
                  <a:t>магнитная индукция  </a:t>
                </a:r>
                <a:r>
                  <a:rPr lang="ru-RU" i="1" dirty="0" smtClean="0">
                    <a:solidFill>
                      <a:srgbClr val="365F91"/>
                    </a:solidFill>
                    <a:latin typeface="Cambria" pitchFamily="18" charset="0"/>
                    <a:ea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dirty="0" smtClean="0">
                    <a:solidFill>
                      <a:srgbClr val="365F91"/>
                    </a:solidFill>
                    <a:latin typeface="Cambria" pitchFamily="18" charset="0"/>
                    <a:ea typeface="Times New Roman" pitchFamily="18" charset="0"/>
                    <a:cs typeface="Times New Roman" pitchFamily="18" charset="0"/>
                  </a:rPr>
                  <a:t>                      )</a:t>
                </a: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7286644" y="2149528"/>
                <a:ext cx="164307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</a:t>
                </a:r>
                <a:r>
                  <a:rPr lang="ru-RU" sz="2200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pt-BR" sz="22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nI</a:t>
                </a:r>
                <a:endParaRPr lang="ru-RU" sz="2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0" name="Выгнутая вправо стрелка 99"/>
          <p:cNvSpPr/>
          <p:nvPr/>
        </p:nvSpPr>
        <p:spPr>
          <a:xfrm rot="1060991">
            <a:off x="6318050" y="3005658"/>
            <a:ext cx="374330" cy="16191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428596" y="3572347"/>
            <a:ext cx="8267326" cy="2857049"/>
            <a:chOff x="428596" y="3572347"/>
            <a:chExt cx="8267326" cy="2857049"/>
          </a:xfrm>
        </p:grpSpPr>
        <p:grpSp>
          <p:nvGrpSpPr>
            <p:cNvPr id="6" name="Группа 95"/>
            <p:cNvGrpSpPr/>
            <p:nvPr/>
          </p:nvGrpSpPr>
          <p:grpSpPr>
            <a:xfrm>
              <a:off x="428596" y="3572347"/>
              <a:ext cx="2697178" cy="2857049"/>
              <a:chOff x="928662" y="2928934"/>
              <a:chExt cx="2697178" cy="2857049"/>
            </a:xfrm>
          </p:grpSpPr>
          <p:pic>
            <p:nvPicPr>
              <p:cNvPr id="93" name="Picture 1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28662" y="2928934"/>
                <a:ext cx="2697178" cy="2857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4" name="Rectangle 13"/>
              <p:cNvSpPr>
                <a:spLocks noChangeArrowheads="1"/>
              </p:cNvSpPr>
              <p:nvPr/>
            </p:nvSpPr>
            <p:spPr bwMode="auto">
              <a:xfrm>
                <a:off x="928662" y="3214686"/>
                <a:ext cx="785818" cy="40011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ru-RU" i="1" dirty="0" smtClean="0">
                    <a:ln w="3200">
                      <a:solidFill>
                        <a:schemeClr val="bg2">
                          <a:shade val="75000"/>
                          <a:alpha val="25000"/>
                        </a:schemeClr>
                      </a:solidFill>
                      <a:prstDash val="solid"/>
                      <a:round/>
                    </a:ln>
                    <a:solidFill>
                      <a:schemeClr val="bg1"/>
                    </a:solidFill>
                    <a:effectLst>
                      <a:innerShdw blurRad="50800" dist="25400" dir="13500000">
                        <a:prstClr val="black">
                          <a:alpha val="70000"/>
                        </a:prstClr>
                      </a:innerShdw>
                    </a:effectLst>
                    <a:latin typeface="Times New Roman" pitchFamily="18" charset="0"/>
                    <a:ea typeface="+mj-ea"/>
                    <a:cs typeface="Times New Roman" pitchFamily="18" charset="0"/>
                  </a:rPr>
                  <a:t>магн.</a:t>
                </a:r>
                <a:endParaRPr lang="ru-RU" sz="2000" spc="-100" dirty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aphicFrame>
            <p:nvGraphicFramePr>
              <p:cNvPr id="46127" name="Object 47"/>
              <p:cNvGraphicFramePr>
                <a:graphicFrameLocks noChangeAspect="1"/>
              </p:cNvGraphicFramePr>
              <p:nvPr/>
            </p:nvGraphicFramePr>
            <p:xfrm>
              <a:off x="2285984" y="3286124"/>
              <a:ext cx="241300" cy="338138"/>
            </p:xfrm>
            <a:graphic>
              <a:graphicData uri="http://schemas.openxmlformats.org/presentationml/2006/ole">
                <p:oleObj spid="_x0000_s147460" name="Формула" r:id="rId7" imgW="190440" imgH="266400" progId="Equation.3">
                  <p:embed/>
                </p:oleObj>
              </a:graphicData>
            </a:graphic>
          </p:graphicFrame>
        </p:grpSp>
        <p:graphicFrame>
          <p:nvGraphicFramePr>
            <p:cNvPr id="46128" name="Object 48"/>
            <p:cNvGraphicFramePr>
              <a:graphicFrameLocks noChangeAspect="1"/>
            </p:cNvGraphicFramePr>
            <p:nvPr/>
          </p:nvGraphicFramePr>
          <p:xfrm>
            <a:off x="3786182" y="3966948"/>
            <a:ext cx="1536446" cy="934540"/>
          </p:xfrm>
          <a:graphic>
            <a:graphicData uri="http://schemas.openxmlformats.org/presentationml/2006/ole">
              <p:oleObj spid="_x0000_s147461" name="Формула" r:id="rId8" imgW="927100" imgH="558800" progId="Equation.3">
                <p:embed/>
              </p:oleObj>
            </a:graphicData>
          </a:graphic>
        </p:graphicFrame>
        <p:sp>
          <p:nvSpPr>
            <p:cNvPr id="101" name="Овал 100"/>
            <p:cNvSpPr/>
            <p:nvPr/>
          </p:nvSpPr>
          <p:spPr>
            <a:xfrm>
              <a:off x="3571868" y="3929066"/>
              <a:ext cx="2143140" cy="107157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6130" name="Object 50"/>
            <p:cNvGraphicFramePr>
              <a:graphicFrameLocks noChangeAspect="1"/>
            </p:cNvGraphicFramePr>
            <p:nvPr/>
          </p:nvGraphicFramePr>
          <p:xfrm>
            <a:off x="4011613" y="5343525"/>
            <a:ext cx="2466975" cy="790575"/>
          </p:xfrm>
          <a:graphic>
            <a:graphicData uri="http://schemas.openxmlformats.org/presentationml/2006/ole">
              <p:oleObj spid="_x0000_s147462" name="Формула" r:id="rId9" imgW="1358640" imgH="431640" progId="Equation.3">
                <p:embed/>
              </p:oleObj>
            </a:graphicData>
          </a:graphic>
        </p:graphicFrame>
        <p:grpSp>
          <p:nvGrpSpPr>
            <p:cNvPr id="7" name="Группа 72"/>
            <p:cNvGrpSpPr/>
            <p:nvPr/>
          </p:nvGrpSpPr>
          <p:grpSpPr>
            <a:xfrm>
              <a:off x="6595875" y="4207109"/>
              <a:ext cx="2100047" cy="984032"/>
              <a:chOff x="6595875" y="3587976"/>
              <a:chExt cx="2100047" cy="984032"/>
            </a:xfrm>
          </p:grpSpPr>
          <p:graphicFrame>
            <p:nvGraphicFramePr>
              <p:cNvPr id="5" name="Object 51"/>
              <p:cNvGraphicFramePr>
                <a:graphicFrameLocks noChangeAspect="1"/>
              </p:cNvGraphicFramePr>
              <p:nvPr/>
            </p:nvGraphicFramePr>
            <p:xfrm>
              <a:off x="6624220" y="3786190"/>
              <a:ext cx="2071702" cy="785818"/>
            </p:xfrm>
            <a:graphic>
              <a:graphicData uri="http://schemas.openxmlformats.org/presentationml/2006/ole">
                <p:oleObj spid="_x0000_s147463" name="Формула" r:id="rId10" imgW="1384300" imgH="520700" progId="Equation.3">
                  <p:embed/>
                </p:oleObj>
              </a:graphicData>
            </a:graphic>
          </p:graphicFrame>
          <p:sp>
            <p:nvSpPr>
              <p:cNvPr id="71" name="Rectangle 4"/>
              <p:cNvSpPr>
                <a:spLocks/>
              </p:cNvSpPr>
              <p:nvPr/>
            </p:nvSpPr>
            <p:spPr bwMode="auto">
              <a:xfrm>
                <a:off x="6595875" y="3587976"/>
                <a:ext cx="1143008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en-US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Rem</a:t>
                </a:r>
                <a:r>
                  <a:rPr lang="ru-RU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:</a:t>
                </a:r>
                <a:endParaRPr lang="ru-RU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endParaRPr>
              </a:p>
            </p:txBody>
          </p:sp>
        </p:grpSp>
      </p:grpSp>
      <p:graphicFrame>
        <p:nvGraphicFramePr>
          <p:cNvPr id="103432" name="Object 8"/>
          <p:cNvGraphicFramePr>
            <a:graphicFrameLocks noChangeAspect="1"/>
          </p:cNvGraphicFramePr>
          <p:nvPr/>
        </p:nvGraphicFramePr>
        <p:xfrm>
          <a:off x="5491162" y="1330790"/>
          <a:ext cx="1009663" cy="669450"/>
        </p:xfrm>
        <a:graphic>
          <a:graphicData uri="http://schemas.openxmlformats.org/presentationml/2006/ole">
            <p:oleObj spid="_x0000_s147464" name="Формула" r:id="rId11" imgW="596880" imgH="393480" progId="Equation.3">
              <p:embed/>
            </p:oleObj>
          </a:graphicData>
        </a:graphic>
      </p:graphicFrame>
      <p:grpSp>
        <p:nvGrpSpPr>
          <p:cNvPr id="8" name="Группа 74"/>
          <p:cNvGrpSpPr/>
          <p:nvPr/>
        </p:nvGrpSpPr>
        <p:grpSpPr>
          <a:xfrm>
            <a:off x="6357950" y="214290"/>
            <a:ext cx="1785950" cy="785818"/>
            <a:chOff x="6357950" y="214290"/>
            <a:chExt cx="1785950" cy="785818"/>
          </a:xfrm>
        </p:grpSpPr>
        <p:graphicFrame>
          <p:nvGraphicFramePr>
            <p:cNvPr id="46125" name="Object 45"/>
            <p:cNvGraphicFramePr>
              <a:graphicFrameLocks noChangeAspect="1"/>
            </p:cNvGraphicFramePr>
            <p:nvPr/>
          </p:nvGraphicFramePr>
          <p:xfrm>
            <a:off x="6631024" y="280988"/>
            <a:ext cx="1227124" cy="695244"/>
          </p:xfrm>
          <a:graphic>
            <a:graphicData uri="http://schemas.openxmlformats.org/presentationml/2006/ole">
              <p:oleObj spid="_x0000_s147459" name="Формула" r:id="rId12" imgW="698400" imgH="393480" progId="Equation.3">
                <p:embed/>
              </p:oleObj>
            </a:graphicData>
          </a:graphic>
        </p:graphicFrame>
        <p:sp>
          <p:nvSpPr>
            <p:cNvPr id="74" name="AutoShape 3"/>
            <p:cNvSpPr>
              <a:spLocks noChangeArrowheads="1"/>
            </p:cNvSpPr>
            <p:nvPr/>
          </p:nvSpPr>
          <p:spPr bwMode="auto">
            <a:xfrm>
              <a:off x="6357950" y="214290"/>
              <a:ext cx="1785950" cy="785818"/>
            </a:xfrm>
            <a:prstGeom prst="foldedCorner">
              <a:avLst>
                <a:gd name="adj" fmla="val 20083"/>
              </a:avLst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subSp spid="_x0000_s147458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subSp spid="_x0000_s147458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>
                                            <p:subSp spid="_x0000_s14745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125">
                                            <p:subSp spid="_x0000_s14745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>
                                            <p:subSp spid="_x0000_s14746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128">
                                            <p:subSp spid="_x0000_s14746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>
                                            <p:subSp spid="_x0000_s14746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130">
                                            <p:subSp spid="_x0000_s14746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052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3" name="antrakta-levitatsiya-magnita-online-video-cuttercom_lssP4SAs_v1wJ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214282" y="214290"/>
            <a:ext cx="75009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Антракт</a:t>
            </a:r>
          </a:p>
          <a:p>
            <a:pPr algn="just"/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Левитация </a:t>
            </a: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магнитов </a:t>
            </a: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над </a:t>
            </a:r>
            <a:r>
              <a:rPr lang="en-US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сверхпроводящей втсп-керамикой </a:t>
            </a:r>
          </a:p>
        </p:txBody>
      </p:sp>
      <p:pic>
        <p:nvPicPr>
          <p:cNvPr id="51" name="Рисунок 50" descr="Левитация сверхпроводника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1643050"/>
            <a:ext cx="7072330" cy="4721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video>
          </p:childTnLst>
        </p:cTn>
      </p:par>
    </p:tnLst>
    <p:bldLst>
      <p:bldP spid="5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500034" y="785794"/>
            <a:ext cx="7286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16.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6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  ЭДС  индукции  в  движущихся  проводниках 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 32"/>
          <p:cNvGraphicFramePr>
            <a:graphicFrameLocks noChangeAspect="1"/>
          </p:cNvGraphicFramePr>
          <p:nvPr/>
        </p:nvGraphicFramePr>
        <p:xfrm>
          <a:off x="3428992" y="1685935"/>
          <a:ext cx="1927225" cy="785812"/>
        </p:xfrm>
        <a:graphic>
          <a:graphicData uri="http://schemas.openxmlformats.org/presentationml/2006/ole">
            <p:oleObj spid="_x0000_s169986" name="Формула" r:id="rId4" imgW="1473120" imgH="596880" progId="Equation.3">
              <p:embed/>
            </p:oleObj>
          </a:graphicData>
        </a:graphic>
      </p:graphicFrame>
      <p:graphicFrame>
        <p:nvGraphicFramePr>
          <p:cNvPr id="42018" name="Object 34"/>
          <p:cNvGraphicFramePr>
            <a:graphicFrameLocks noChangeAspect="1"/>
          </p:cNvGraphicFramePr>
          <p:nvPr/>
        </p:nvGraphicFramePr>
        <p:xfrm>
          <a:off x="6454555" y="1818026"/>
          <a:ext cx="1284562" cy="487248"/>
        </p:xfrm>
        <a:graphic>
          <a:graphicData uri="http://schemas.openxmlformats.org/presentationml/2006/ole">
            <p:oleObj spid="_x0000_s169987" name="Формула" r:id="rId5" imgW="774360" imgH="291960" progId="Equation.3">
              <p:embed/>
            </p:oleObj>
          </a:graphicData>
        </a:graphic>
      </p:graphicFrame>
      <p:sp>
        <p:nvSpPr>
          <p:cNvPr id="95" name="Овал 94"/>
          <p:cNvSpPr/>
          <p:nvPr/>
        </p:nvSpPr>
        <p:spPr>
          <a:xfrm>
            <a:off x="6193970" y="1597719"/>
            <a:ext cx="1843094" cy="9144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0" name="Группа 99"/>
          <p:cNvGrpSpPr/>
          <p:nvPr/>
        </p:nvGrpSpPr>
        <p:grpSpPr>
          <a:xfrm>
            <a:off x="3143240" y="2757505"/>
            <a:ext cx="5786478" cy="2285994"/>
            <a:chOff x="3143240" y="2757505"/>
            <a:chExt cx="5786478" cy="2285994"/>
          </a:xfrm>
        </p:grpSpPr>
        <p:sp>
          <p:nvSpPr>
            <p:cNvPr id="42017" name="Rectangle 33"/>
            <p:cNvSpPr>
              <a:spLocks noChangeArrowheads="1"/>
            </p:cNvSpPr>
            <p:nvPr/>
          </p:nvSpPr>
          <p:spPr bwMode="auto">
            <a:xfrm>
              <a:off x="3286116" y="2757505"/>
              <a:ext cx="5072098" cy="93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304704" rIns="91440" bIns="7617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kumimoji="0" lang="ru-RU" b="0" i="0" u="sng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Пример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Автомобиль едет с востока на запад.</a:t>
              </a:r>
            </a:p>
            <a:p>
              <a:pPr lvl="0"/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v = 72 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км</a:t>
              </a: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/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час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= 1 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B</a:t>
              </a:r>
              <a:r>
                <a:rPr lang="ru-RU" i="1" baseline="-25000" dirty="0" err="1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х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= 2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</a:t>
              </a:r>
              <a:r>
                <a:rPr lang="en-US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Cambria" pitchFamily="18" charset="0"/>
                  <a:ea typeface="Cambria" pitchFamily="18" charset="0"/>
                </a:rPr>
                <a:t>10</a:t>
              </a:r>
              <a:r>
                <a:rPr lang="en-US" baseline="30000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Cambria" pitchFamily="18" charset="0"/>
                  <a:ea typeface="Cambria" pitchFamily="18" charset="0"/>
                </a:rPr>
                <a:t>-5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Тл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kumimoji="0" lang="ru-RU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33"/>
            <p:cNvSpPr>
              <a:spLocks noChangeArrowheads="1"/>
            </p:cNvSpPr>
            <p:nvPr/>
          </p:nvSpPr>
          <p:spPr bwMode="auto">
            <a:xfrm>
              <a:off x="3143240" y="3400447"/>
              <a:ext cx="5786478" cy="1092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304704" rIns="91440" bIns="76176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/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“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Антенна автомобиля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”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: </a:t>
              </a:r>
              <a:r>
                <a:rPr lang="ru-RU" sz="2800" i="1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sym typeface="Symbol"/>
                </a:rPr>
                <a:t></a:t>
              </a:r>
              <a:r>
                <a:rPr lang="en-US" i="1" baseline="-25000" dirty="0" err="1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Cambria" pitchFamily="18" charset="0"/>
                  <a:ea typeface="Cambria" pitchFamily="18" charset="0"/>
                </a:rPr>
                <a:t>i</a:t>
              </a:r>
              <a:r>
                <a:rPr lang="en-US" i="1" baseline="-25000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(20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i="1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/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b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)</a:t>
              </a:r>
              <a:r>
                <a:rPr kumimoji="0" lang="ru-RU" b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(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</a:t>
              </a:r>
              <a:r>
                <a:rPr lang="en-US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Cambria" pitchFamily="18" charset="0"/>
                  <a:ea typeface="Cambria" pitchFamily="18" charset="0"/>
                </a:rPr>
                <a:t>10</a:t>
              </a:r>
              <a:r>
                <a:rPr lang="en-US" baseline="30000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Cambria" pitchFamily="18" charset="0"/>
                  <a:ea typeface="Cambria" pitchFamily="18" charset="0"/>
                </a:rPr>
                <a:t>-5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Тл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)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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(1 </a:t>
              </a: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) = = 4</a:t>
              </a:r>
              <a:r>
                <a:rPr lang="en-US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</a:t>
              </a:r>
              <a:r>
                <a:rPr lang="en-US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Cambria" pitchFamily="18" charset="0"/>
                  <a:ea typeface="Cambria" pitchFamily="18" charset="0"/>
                </a:rPr>
                <a:t>10</a:t>
              </a:r>
              <a:r>
                <a:rPr lang="en-US" baseline="30000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Cambria" pitchFamily="18" charset="0"/>
                  <a:ea typeface="Cambria" pitchFamily="18" charset="0"/>
                </a:rPr>
                <a:t>-</a:t>
              </a:r>
              <a:r>
                <a:rPr lang="ru-RU" baseline="30000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Cambria" pitchFamily="18" charset="0"/>
                  <a:ea typeface="Cambria" pitchFamily="18" charset="0"/>
                </a:rPr>
                <a:t>4</a:t>
              </a:r>
              <a:r>
                <a:rPr lang="en-US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i="1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В </a:t>
              </a:r>
              <a:r>
                <a:rPr lang="ru-RU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r>
                <a:rPr lang="ru-RU" i="1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0,4</a:t>
              </a:r>
              <a:r>
                <a:rPr lang="ru-RU" i="1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мВ</a:t>
              </a:r>
              <a:r>
                <a:rPr lang="ru-RU" dirty="0" smtClean="0">
                  <a:solidFill>
                    <a:srgbClr val="365F91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kumimoji="0" lang="ru-RU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4"/>
            <p:cNvSpPr>
              <a:spLocks/>
            </p:cNvSpPr>
            <p:nvPr/>
          </p:nvSpPr>
          <p:spPr bwMode="auto">
            <a:xfrm>
              <a:off x="4572000" y="4614893"/>
              <a:ext cx="2571768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А крылья самолёта </a:t>
              </a:r>
              <a:endPara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92" name="Rectangle 8"/>
            <p:cNvSpPr>
              <a:spLocks/>
            </p:cNvSpPr>
            <p:nvPr/>
          </p:nvSpPr>
          <p:spPr bwMode="auto">
            <a:xfrm>
              <a:off x="7072330" y="4257703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?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</p:grpSp>
      <p:grpSp>
        <p:nvGrpSpPr>
          <p:cNvPr id="10" name="Группа 99"/>
          <p:cNvGrpSpPr/>
          <p:nvPr/>
        </p:nvGrpSpPr>
        <p:grpSpPr>
          <a:xfrm>
            <a:off x="357158" y="1685935"/>
            <a:ext cx="2694639" cy="3886205"/>
            <a:chOff x="357158" y="928670"/>
            <a:chExt cx="2694639" cy="3886205"/>
          </a:xfrm>
        </p:grpSpPr>
        <p:pic>
          <p:nvPicPr>
            <p:cNvPr id="3" name="Picture 3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7158" y="928670"/>
              <a:ext cx="2694639" cy="3886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" name="Прямоугольник 97"/>
            <p:cNvSpPr/>
            <p:nvPr/>
          </p:nvSpPr>
          <p:spPr>
            <a:xfrm>
              <a:off x="1023953" y="1071788"/>
              <a:ext cx="103803" cy="18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Rectangle 8"/>
            <p:cNvSpPr>
              <a:spLocks/>
            </p:cNvSpPr>
            <p:nvPr/>
          </p:nvSpPr>
          <p:spPr bwMode="auto">
            <a:xfrm>
              <a:off x="896858" y="1087448"/>
              <a:ext cx="285752" cy="28575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1000" i="1" dirty="0" smtClean="0">
                  <a:solidFill>
                    <a:schemeClr val="bg1"/>
                  </a:solidFill>
                  <a:latin typeface="Constantia" pitchFamily="18" charset="0"/>
                </a:rPr>
                <a:t>Z</a:t>
              </a:r>
              <a:endParaRPr lang="ru-RU" sz="1000" i="1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285720" y="214290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 и  снова  про  электромагнитную  индукцию (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Максвеллу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”)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10397</TotalTime>
  <Words>844</Words>
  <Application>Microsoft Office PowerPoint</Application>
  <PresentationFormat>Экран (4:3)</PresentationFormat>
  <Paragraphs>166</Paragraphs>
  <Slides>20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Бумажная</vt:lpstr>
      <vt:lpstr>Точечный рисунок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910</cp:revision>
  <dcterms:created xsi:type="dcterms:W3CDTF">2010-10-03T06:36:32Z</dcterms:created>
  <dcterms:modified xsi:type="dcterms:W3CDTF">2023-05-11T16:59:57Z</dcterms:modified>
</cp:coreProperties>
</file>