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331" r:id="rId2"/>
    <p:sldId id="509" r:id="rId3"/>
    <p:sldId id="510" r:id="rId4"/>
    <p:sldId id="511" r:id="rId5"/>
    <p:sldId id="512" r:id="rId6"/>
    <p:sldId id="513" r:id="rId7"/>
    <p:sldId id="516" r:id="rId8"/>
    <p:sldId id="514" r:id="rId9"/>
    <p:sldId id="515" r:id="rId10"/>
    <p:sldId id="517" r:id="rId11"/>
    <p:sldId id="51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001" autoAdjust="0"/>
    <p:restoredTop sz="97552" autoAdjust="0"/>
  </p:normalViewPr>
  <p:slideViewPr>
    <p:cSldViewPr>
      <p:cViewPr>
        <p:scale>
          <a:sx n="120" d="100"/>
          <a:sy n="120" d="100"/>
        </p:scale>
        <p:origin x="-184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4\&#1058;&#1086;&#1082;%20&#1089;&#1084;&#1077;&#1097;&#1077;&#1085;&#1080;&#1103;%20(online-video-cutter.com).mp4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4\&#1058;&#1088;&#1072;&#1085;&#1089;&#1092;&#1086;&#1088;&#1084;&#1072;&#1090;&#1086;&#1088;%20&#1058;&#1077;&#1089;&#1083;&#1072;_3.mp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42976" y="-5672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15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Элементы теории  электромагнетизма  Максвелла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CD99B-DD82-489B-89D0-27E5098E59A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7" name="AutoShape 11"/>
          <p:cNvSpPr>
            <a:spLocks noChangeAspect="1" noChangeArrowheads="1"/>
          </p:cNvSpPr>
          <p:nvPr/>
        </p:nvSpPr>
        <p:spPr bwMode="auto">
          <a:xfrm>
            <a:off x="6011863" y="2749550"/>
            <a:ext cx="12239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895600" y="3665538"/>
            <a:ext cx="311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4486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0" name="Rectangle 2"/>
          <p:cNvSpPr>
            <a:spLocks/>
          </p:cNvSpPr>
          <p:nvPr/>
        </p:nvSpPr>
        <p:spPr bwMode="auto">
          <a:xfrm>
            <a:off x="250825" y="71414"/>
            <a:ext cx="8424863" cy="5048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Резонансный трансформатор Тесла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71472" y="285728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Уравнения Максвелла (в интегральной форме)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" name="Rectangle 8"/>
          <p:cNvSpPr>
            <a:spLocks/>
          </p:cNvSpPr>
          <p:nvPr/>
        </p:nvSpPr>
        <p:spPr bwMode="auto">
          <a:xfrm>
            <a:off x="3143240" y="521495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" name="Штриховая стрелка вправо 98"/>
          <p:cNvSpPr/>
          <p:nvPr/>
        </p:nvSpPr>
        <p:spPr>
          <a:xfrm>
            <a:off x="4214810" y="5500702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" name="Rectangle 4"/>
          <p:cNvSpPr>
            <a:spLocks/>
          </p:cNvSpPr>
          <p:nvPr/>
        </p:nvSpPr>
        <p:spPr bwMode="auto">
          <a:xfrm>
            <a:off x="1357290" y="6072206"/>
            <a:ext cx="564360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Вот и вся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классическая электродинамика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!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" name="Rectangle 4"/>
          <p:cNvSpPr>
            <a:spLocks/>
          </p:cNvSpPr>
          <p:nvPr/>
        </p:nvSpPr>
        <p:spPr bwMode="auto">
          <a:xfrm>
            <a:off x="214282" y="5500702"/>
            <a:ext cx="328614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 что  знаем  в  ЭМ  ещё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1714480" y="785794"/>
            <a:ext cx="707236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“Самое главное в теории электромагнетизма Максвелла – это уравнения Максвелла” </a:t>
            </a: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Генрих Герц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848417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5357818" y="5429264"/>
          <a:ext cx="2286016" cy="500066"/>
        </p:xfrm>
        <a:graphic>
          <a:graphicData uri="http://schemas.openxmlformats.org/presentationml/2006/ole">
            <p:oleObj spid="_x0000_s144386" name="Формула" r:id="rId5" imgW="1218671" imgH="266584" progId="Equation.3">
              <p:embed/>
            </p:oleObj>
          </a:graphicData>
        </a:graphic>
      </p:graphicFrame>
      <p:sp>
        <p:nvSpPr>
          <p:cNvPr id="65" name="Rectangle 4"/>
          <p:cNvSpPr>
            <a:spLocks/>
          </p:cNvSpPr>
          <p:nvPr/>
        </p:nvSpPr>
        <p:spPr bwMode="auto">
          <a:xfrm>
            <a:off x="6572264" y="6072206"/>
            <a:ext cx="128588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 …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autoUpdateAnimBg="0" advAuto="0"/>
      <p:bldP spid="99" grpId="0" animBg="1" autoUpdateAnimBg="0"/>
      <p:bldP spid="81" grpId="0" build="p" autoUpdateAnimBg="0"/>
      <p:bldP spid="82" grpId="0" build="p" autoUpdateAnimBg="0"/>
      <p:bldP spid="70" grpId="0" build="p" autoUpdateAnimBg="0"/>
      <p:bldP spid="6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85720" y="1071546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19.1.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Трактовка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Максвелла  явления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электромагнитной  индукции</a:t>
            </a:r>
            <a:endParaRPr lang="ru-RU" sz="20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643174" y="2471788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«толкает электроны»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2643174" y="2114598"/>
            <a:ext cx="257176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Недавно обсуждали: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" name="Заголовок 2"/>
          <p:cNvSpPr txBox="1">
            <a:spLocks/>
          </p:cNvSpPr>
          <p:nvPr/>
        </p:nvSpPr>
        <p:spPr>
          <a:xfrm>
            <a:off x="571472" y="285728"/>
            <a:ext cx="8001056" cy="5715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0" hangingPunct="0">
              <a:defRPr/>
            </a:pP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§ </a:t>
            </a: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US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Элементы теории  электромагнетизма  Максвелла </a:t>
            </a:r>
          </a:p>
          <a:p>
            <a:pPr eaLnBrk="0" hangingPunct="0"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7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00350"/>
            <a:ext cx="2097330" cy="302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 8"/>
          <p:cNvSpPr>
            <a:spLocks/>
          </p:cNvSpPr>
          <p:nvPr/>
        </p:nvSpPr>
        <p:spPr bwMode="auto">
          <a:xfrm>
            <a:off x="5715008" y="215248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2571736" y="5281350"/>
            <a:ext cx="5643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Но какие «сторонние силы» совершают работу</a:t>
            </a:r>
          </a:p>
        </p:txBody>
      </p:sp>
      <p:sp>
        <p:nvSpPr>
          <p:cNvPr id="92" name="Rectangle 8"/>
          <p:cNvSpPr>
            <a:spLocks/>
          </p:cNvSpPr>
          <p:nvPr/>
        </p:nvSpPr>
        <p:spPr bwMode="auto">
          <a:xfrm>
            <a:off x="8072462" y="500065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1" name="Группа 80"/>
          <p:cNvGrpSpPr/>
          <p:nvPr/>
        </p:nvGrpSpPr>
        <p:grpSpPr>
          <a:xfrm>
            <a:off x="285720" y="5786476"/>
            <a:ext cx="7929618" cy="785796"/>
            <a:chOff x="285720" y="5929330"/>
            <a:chExt cx="7929618" cy="785796"/>
          </a:xfrm>
        </p:grpSpPr>
        <p:sp>
          <p:nvSpPr>
            <p:cNvPr id="73" name="Штриховая стрелка вправо 72"/>
            <p:cNvSpPr/>
            <p:nvPr/>
          </p:nvSpPr>
          <p:spPr>
            <a:xfrm>
              <a:off x="285720" y="6215082"/>
              <a:ext cx="978408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1500166" y="6177200"/>
              <a:ext cx="6072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ru-RU" sz="2000" b="1" dirty="0" smtClean="0">
                  <a:solidFill>
                    <a:srgbClr val="FF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Максвелл: </a:t>
              </a:r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lang="ru-RU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Вихревое электрическое поле</a:t>
              </a:r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kumimoji="0" lang="ru-RU" sz="2000" b="1" i="1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000" i="1" dirty="0" smtClean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96" name="Rectangle 8"/>
            <p:cNvSpPr>
              <a:spLocks/>
            </p:cNvSpPr>
            <p:nvPr/>
          </p:nvSpPr>
          <p:spPr bwMode="auto">
            <a:xfrm>
              <a:off x="7500958" y="592933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4" name="Группа 71"/>
          <p:cNvGrpSpPr/>
          <p:nvPr/>
        </p:nvGrpSpPr>
        <p:grpSpPr>
          <a:xfrm>
            <a:off x="6995159" y="2471788"/>
            <a:ext cx="1791683" cy="2428892"/>
            <a:chOff x="6995159" y="3071810"/>
            <a:chExt cx="1791683" cy="2428892"/>
          </a:xfrm>
        </p:grpSpPr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5159" y="3071810"/>
              <a:ext cx="1791683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Rectangle 8"/>
            <p:cNvSpPr>
              <a:spLocks noChangeArrowheads="1"/>
            </p:cNvSpPr>
            <p:nvPr/>
          </p:nvSpPr>
          <p:spPr bwMode="auto">
            <a:xfrm>
              <a:off x="7429520" y="3189519"/>
              <a:ext cx="714380" cy="70788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endPara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0" algn="just"/>
              <a:endPara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286380" y="4114862"/>
            <a:ext cx="1143008" cy="874823"/>
            <a:chOff x="5286380" y="4714884"/>
            <a:chExt cx="1143008" cy="874823"/>
          </a:xfrm>
        </p:grpSpPr>
        <p:graphicFrame>
          <p:nvGraphicFramePr>
            <p:cNvPr id="47125" name="Object 21"/>
            <p:cNvGraphicFramePr>
              <a:graphicFrameLocks noChangeAspect="1"/>
            </p:cNvGraphicFramePr>
            <p:nvPr/>
          </p:nvGraphicFramePr>
          <p:xfrm>
            <a:off x="5357817" y="4764070"/>
            <a:ext cx="1071571" cy="825637"/>
          </p:xfrm>
          <a:graphic>
            <a:graphicData uri="http://schemas.openxmlformats.org/presentationml/2006/ole">
              <p:oleObj spid="_x0000_s137219" name="Формула" r:id="rId6" imgW="583947" imgH="444307" progId="Equation.3">
                <p:embed/>
              </p:oleObj>
            </a:graphicData>
          </a:graphic>
        </p:graphicFrame>
        <p:sp>
          <p:nvSpPr>
            <p:cNvPr id="76" name="Овал 75"/>
            <p:cNvSpPr/>
            <p:nvPr/>
          </p:nvSpPr>
          <p:spPr>
            <a:xfrm>
              <a:off x="5286380" y="4714884"/>
              <a:ext cx="628648" cy="485772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Выгнутая вправо стрелка 76"/>
          <p:cNvSpPr/>
          <p:nvPr/>
        </p:nvSpPr>
        <p:spPr>
          <a:xfrm rot="17306488" flipH="1">
            <a:off x="6491489" y="3380266"/>
            <a:ext cx="209173" cy="1185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7429500" y="2471791"/>
          <a:ext cx="1100138" cy="666750"/>
        </p:xfrm>
        <a:graphic>
          <a:graphicData uri="http://schemas.openxmlformats.org/presentationml/2006/ole">
            <p:oleObj spid="_x0000_s137221" name="Формула" r:id="rId7" imgW="927000" imgH="558720" progId="Equation.3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2357423" y="3074532"/>
          <a:ext cx="1500198" cy="611695"/>
        </p:xfrm>
        <a:graphic>
          <a:graphicData uri="http://schemas.openxmlformats.org/presentationml/2006/ole">
            <p:oleObj spid="_x0000_s137222" name="Формула" r:id="rId8" imgW="1473120" imgH="596880" progId="Equation.3">
              <p:embed/>
            </p:oleObj>
          </a:graphicData>
        </a:graphic>
      </p:graphicFrame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4429124" y="3186168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вот в этом случае</a:t>
            </a:r>
          </a:p>
        </p:txBody>
      </p:sp>
      <p:sp>
        <p:nvSpPr>
          <p:cNvPr id="79" name="Rectangle 8"/>
          <p:cNvSpPr>
            <a:spLocks/>
          </p:cNvSpPr>
          <p:nvPr/>
        </p:nvSpPr>
        <p:spPr bwMode="auto">
          <a:xfrm>
            <a:off x="6715140" y="286686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611259" y="1500174"/>
            <a:ext cx="3889303" cy="595312"/>
            <a:chOff x="611259" y="1500174"/>
            <a:chExt cx="3889303" cy="595312"/>
          </a:xfrm>
        </p:grpSpPr>
        <p:graphicFrame>
          <p:nvGraphicFramePr>
            <p:cNvPr id="137220" name="Object 4"/>
            <p:cNvGraphicFramePr>
              <a:graphicFrameLocks noChangeAspect="1"/>
            </p:cNvGraphicFramePr>
            <p:nvPr/>
          </p:nvGraphicFramePr>
          <p:xfrm>
            <a:off x="3518297" y="1500174"/>
            <a:ext cx="982265" cy="595312"/>
          </p:xfrm>
          <a:graphic>
            <a:graphicData uri="http://schemas.openxmlformats.org/presentationml/2006/ole">
              <p:oleObj spid="_x0000_s137220" name="Формула" r:id="rId9" imgW="927000" imgH="558720" progId="Equation.3">
                <p:embed/>
              </p:oleObj>
            </a:graphicData>
          </a:graphic>
        </p:graphicFrame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611259" y="1619197"/>
              <a:ext cx="28574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16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Для проводящих контуров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  <a:endPara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62" grpId="0" build="p" autoUpdateAnimBg="0"/>
      <p:bldP spid="69" grpId="0" build="p" autoUpdateAnimBg="0"/>
      <p:bldP spid="88" grpId="0" build="p" autoUpdateAnimBg="0" advAuto="0"/>
      <p:bldP spid="91" grpId="0" build="p" autoUpdateAnimBg="0"/>
      <p:bldP spid="92" grpId="0" build="p" autoUpdateAnimBg="0" advAuto="0"/>
      <p:bldP spid="77" grpId="0" animBg="1" autoUpdateAnimBg="0"/>
      <p:bldP spid="78" grpId="0" build="p" autoUpdateAnimBg="0"/>
      <p:bldP spid="79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2051" name="Object 67"/>
          <p:cNvGraphicFramePr>
            <a:graphicFrameLocks noChangeAspect="1"/>
          </p:cNvGraphicFramePr>
          <p:nvPr/>
        </p:nvGraphicFramePr>
        <p:xfrm>
          <a:off x="3786182" y="2643182"/>
          <a:ext cx="1428760" cy="729911"/>
        </p:xfrm>
        <a:graphic>
          <a:graphicData uri="http://schemas.openxmlformats.org/presentationml/2006/ole">
            <p:oleObj spid="_x0000_s138242" name="Формула" r:id="rId4" imgW="875920" imgH="444307" progId="Equation.3">
              <p:embed/>
            </p:oleObj>
          </a:graphicData>
        </a:graphic>
      </p:graphicFrame>
      <p:sp>
        <p:nvSpPr>
          <p:cNvPr id="130" name="AutoShape 16"/>
          <p:cNvSpPr>
            <a:spLocks noChangeArrowheads="1"/>
          </p:cNvSpPr>
          <p:nvPr/>
        </p:nvSpPr>
        <p:spPr bwMode="auto">
          <a:xfrm>
            <a:off x="6000760" y="4929198"/>
            <a:ext cx="2714644" cy="1285884"/>
          </a:xfrm>
          <a:prstGeom prst="cloudCallout">
            <a:avLst>
              <a:gd name="adj1" fmla="val -73918"/>
              <a:gd name="adj2" fmla="val -146648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8"/>
          <p:cNvSpPr>
            <a:spLocks/>
          </p:cNvSpPr>
          <p:nvPr/>
        </p:nvSpPr>
        <p:spPr bwMode="auto">
          <a:xfrm>
            <a:off x="6143636" y="50004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738313" y="1082675"/>
          <a:ext cx="1881187" cy="715963"/>
        </p:xfrm>
        <a:graphic>
          <a:graphicData uri="http://schemas.openxmlformats.org/presentationml/2006/ole">
            <p:oleObj spid="_x0000_s138243" name="Формула" r:id="rId5" imgW="990360" imgH="380880" progId="Equation.3">
              <p:embed/>
            </p:oleObj>
          </a:graphicData>
        </a:graphic>
      </p:graphicFrame>
      <p:grpSp>
        <p:nvGrpSpPr>
          <p:cNvPr id="3" name="Группа 97"/>
          <p:cNvGrpSpPr/>
          <p:nvPr/>
        </p:nvGrpSpPr>
        <p:grpSpPr>
          <a:xfrm>
            <a:off x="357158" y="285728"/>
            <a:ext cx="8358246" cy="714380"/>
            <a:chOff x="500034" y="1785926"/>
            <a:chExt cx="8358246" cy="714380"/>
          </a:xfrm>
        </p:grpSpPr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500034" y="1785926"/>
              <a:ext cx="8358246" cy="71438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Работа электростатического поля по замкнутому контуру равна нулю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А    , а ВИХРЕВОГО нет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97" name="Дуга 96"/>
            <p:cNvSpPr/>
            <p:nvPr/>
          </p:nvSpPr>
          <p:spPr>
            <a:xfrm>
              <a:off x="3929058" y="2357430"/>
              <a:ext cx="142876" cy="142876"/>
            </a:xfrm>
            <a:prstGeom prst="arc">
              <a:avLst>
                <a:gd name="adj1" fmla="val 16200000"/>
                <a:gd name="adj2" fmla="val 14137124"/>
              </a:avLst>
            </a:prstGeom>
            <a:ln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Штриховая стрелка вправо 98"/>
          <p:cNvSpPr/>
          <p:nvPr/>
        </p:nvSpPr>
        <p:spPr>
          <a:xfrm>
            <a:off x="500034" y="1142984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Rectangle 4"/>
          <p:cNvSpPr>
            <a:spLocks/>
          </p:cNvSpPr>
          <p:nvPr/>
        </p:nvSpPr>
        <p:spPr bwMode="auto">
          <a:xfrm>
            <a:off x="500034" y="2000240"/>
            <a:ext cx="6858048" cy="214314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Если вспомним определение потока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подставим в закон ЭМИ:</a:t>
            </a:r>
          </a:p>
          <a:p>
            <a:pPr eaLnBrk="0" hangingPunct="0"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Получим: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r" eaLnBrk="0" hangingPunct="0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(вслед за Максвеллом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Wingdings" pitchFamily="2" charset="2"/>
              </a:rPr>
              <a:t>)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5214942" y="2071678"/>
          <a:ext cx="1500198" cy="615081"/>
        </p:xfrm>
        <a:graphic>
          <a:graphicData uri="http://schemas.openxmlformats.org/presentationml/2006/ole">
            <p:oleObj spid="_x0000_s138244" name="Формула" r:id="rId6" imgW="952087" imgH="393529" progId="Equation.3">
              <p:embed/>
            </p:oleObj>
          </a:graphicData>
        </a:graphic>
      </p:graphicFrame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1857356" y="3429000"/>
          <a:ext cx="2325380" cy="785818"/>
        </p:xfrm>
        <a:graphic>
          <a:graphicData uri="http://schemas.openxmlformats.org/presentationml/2006/ole">
            <p:oleObj spid="_x0000_s138245" name="Формула" r:id="rId7" imgW="1384300" imgH="469900" progId="Equation.3">
              <p:embed/>
            </p:oleObj>
          </a:graphicData>
        </a:graphic>
      </p:graphicFrame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4"/>
          <p:cNvSpPr>
            <a:spLocks/>
          </p:cNvSpPr>
          <p:nvPr/>
        </p:nvSpPr>
        <p:spPr bwMode="auto">
          <a:xfrm>
            <a:off x="4929190" y="4429132"/>
            <a:ext cx="257176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можно и вот так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7" name="Штриховая стрелка вправо 106"/>
          <p:cNvSpPr/>
          <p:nvPr/>
        </p:nvSpPr>
        <p:spPr>
          <a:xfrm>
            <a:off x="5387311" y="5382993"/>
            <a:ext cx="50006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Rectangle 24"/>
          <p:cNvSpPr>
            <a:spLocks noChangeArrowheads="1"/>
          </p:cNvSpPr>
          <p:nvPr/>
        </p:nvSpPr>
        <p:spPr bwMode="auto">
          <a:xfrm>
            <a:off x="2071670" y="5273673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lang="ru-RU" sz="2000" b="1" dirty="0" smtClean="0">
                <a:solidFill>
                  <a:srgbClr val="FF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Уравнение Максвелла: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9" name="Rectangle 8"/>
          <p:cNvSpPr>
            <a:spLocks/>
          </p:cNvSpPr>
          <p:nvPr/>
        </p:nvSpPr>
        <p:spPr bwMode="auto">
          <a:xfrm>
            <a:off x="4929190" y="542928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00034" y="4071942"/>
            <a:ext cx="3786214" cy="976279"/>
            <a:chOff x="500034" y="4071942"/>
            <a:chExt cx="3786214" cy="976279"/>
          </a:xfrm>
        </p:grpSpPr>
        <p:graphicFrame>
          <p:nvGraphicFramePr>
            <p:cNvPr id="138247" name="Object 7"/>
            <p:cNvGraphicFramePr>
              <a:graphicFrameLocks noChangeAspect="1"/>
            </p:cNvGraphicFramePr>
            <p:nvPr/>
          </p:nvGraphicFramePr>
          <p:xfrm>
            <a:off x="500034" y="4500570"/>
            <a:ext cx="839788" cy="541338"/>
          </p:xfrm>
          <a:graphic>
            <a:graphicData uri="http://schemas.openxmlformats.org/presentationml/2006/ole">
              <p:oleObj spid="_x0000_s138247" name="Формула" r:id="rId8" imgW="622080" imgH="406080" progId="Equation.3">
                <p:embed/>
              </p:oleObj>
            </a:graphicData>
          </a:graphic>
        </p:graphicFrame>
        <p:cxnSp>
          <p:nvCxnSpPr>
            <p:cNvPr id="72" name="Прямая со стрелкой 71"/>
            <p:cNvCxnSpPr/>
            <p:nvPr/>
          </p:nvCxnSpPr>
          <p:spPr>
            <a:xfrm flipV="1">
              <a:off x="1142976" y="4071942"/>
              <a:ext cx="642942" cy="357190"/>
            </a:xfrm>
            <a:prstGeom prst="straightConnector1">
              <a:avLst/>
            </a:prstGeom>
            <a:ln w="31750"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4"/>
            <p:cNvSpPr>
              <a:spLocks/>
            </p:cNvSpPr>
            <p:nvPr/>
          </p:nvSpPr>
          <p:spPr bwMode="auto">
            <a:xfrm>
              <a:off x="1039371" y="4444913"/>
              <a:ext cx="257176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(то же самое !)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38248" name="Object 8"/>
            <p:cNvGraphicFramePr>
              <a:graphicFrameLocks noChangeAspect="1"/>
            </p:cNvGraphicFramePr>
            <p:nvPr/>
          </p:nvGraphicFramePr>
          <p:xfrm>
            <a:off x="3394066" y="4481756"/>
            <a:ext cx="892182" cy="566465"/>
          </p:xfrm>
          <a:graphic>
            <a:graphicData uri="http://schemas.openxmlformats.org/presentationml/2006/ole">
              <p:oleObj spid="_x0000_s138248" name="Формула" r:id="rId9" imgW="634680" imgH="406080" progId="Equation.3">
                <p:embed/>
              </p:oleObj>
            </a:graphicData>
          </a:graphic>
        </p:graphicFrame>
        <p:cxnSp>
          <p:nvCxnSpPr>
            <p:cNvPr id="76" name="Прямая со стрелкой 75"/>
            <p:cNvCxnSpPr/>
            <p:nvPr/>
          </p:nvCxnSpPr>
          <p:spPr>
            <a:xfrm rot="16200000" flipV="1">
              <a:off x="3643306" y="4214818"/>
              <a:ext cx="428628" cy="142876"/>
            </a:xfrm>
            <a:prstGeom prst="straightConnector1">
              <a:avLst/>
            </a:prstGeom>
            <a:ln w="31750"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2000232" y="1785926"/>
            <a:ext cx="2857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Для проводящих контуров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38249" name="Object 9"/>
          <p:cNvGraphicFramePr>
            <a:graphicFrameLocks noChangeAspect="1"/>
          </p:cNvGraphicFramePr>
          <p:nvPr/>
        </p:nvGraphicFramePr>
        <p:xfrm>
          <a:off x="6270368" y="5096048"/>
          <a:ext cx="2305056" cy="768352"/>
        </p:xfrm>
        <a:graphic>
          <a:graphicData uri="http://schemas.openxmlformats.org/presentationml/2006/ole">
            <p:oleObj spid="_x0000_s138249" name="Формула" r:id="rId10" imgW="1460160" imgH="482400" progId="Equation.3">
              <p:embed/>
            </p:oleObj>
          </a:graphicData>
        </a:graphic>
      </p:graphicFrame>
      <p:grpSp>
        <p:nvGrpSpPr>
          <p:cNvPr id="80" name="Группа 79"/>
          <p:cNvGrpSpPr/>
          <p:nvPr/>
        </p:nvGrpSpPr>
        <p:grpSpPr>
          <a:xfrm>
            <a:off x="5648662" y="6142914"/>
            <a:ext cx="3201788" cy="580306"/>
            <a:chOff x="5302403" y="6063404"/>
            <a:chExt cx="3201788" cy="580306"/>
          </a:xfrm>
        </p:grpSpPr>
        <p:graphicFrame>
          <p:nvGraphicFramePr>
            <p:cNvPr id="48141" name="Object 13"/>
            <p:cNvGraphicFramePr>
              <a:graphicFrameLocks noChangeAspect="1"/>
            </p:cNvGraphicFramePr>
            <p:nvPr/>
          </p:nvGraphicFramePr>
          <p:xfrm>
            <a:off x="6858016" y="6063404"/>
            <a:ext cx="1646175" cy="580306"/>
          </p:xfrm>
          <a:graphic>
            <a:graphicData uri="http://schemas.openxmlformats.org/presentationml/2006/ole">
              <p:oleObj spid="_x0000_s138246" name="Формула" r:id="rId11" imgW="1320227" imgH="469696" progId="Equation.3">
                <p:embed/>
              </p:oleObj>
            </a:graphicData>
          </a:graphic>
        </p:graphicFrame>
        <p:sp>
          <p:nvSpPr>
            <p:cNvPr id="78" name="Rectangle 4"/>
            <p:cNvSpPr>
              <a:spLocks/>
            </p:cNvSpPr>
            <p:nvPr/>
          </p:nvSpPr>
          <p:spPr bwMode="auto">
            <a:xfrm>
              <a:off x="5302403" y="6143644"/>
              <a:ext cx="121444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или: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92" grpId="0" build="p" autoUpdateAnimBg="0" advAuto="0"/>
      <p:bldP spid="99" grpId="0" animBg="1" autoUpdateAnimBg="0"/>
      <p:bldP spid="100" grpId="0" build="p" autoUpdateAnimBg="0"/>
      <p:bldP spid="106" grpId="0" build="p" autoUpdateAnimBg="0"/>
      <p:bldP spid="107" grpId="0" animBg="1" autoUpdateAnimBg="0"/>
      <p:bldP spid="108" grpId="0" build="p"/>
      <p:bldP spid="10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71472" y="285728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19.2.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Ток смещения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endParaRPr lang="ru-RU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" name="Rectangle 8"/>
          <p:cNvSpPr>
            <a:spLocks/>
          </p:cNvSpPr>
          <p:nvPr/>
        </p:nvSpPr>
        <p:spPr bwMode="auto">
          <a:xfrm>
            <a:off x="1142976" y="492919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" name="Штриховая стрелка вправо 98"/>
          <p:cNvSpPr/>
          <p:nvPr/>
        </p:nvSpPr>
        <p:spPr>
          <a:xfrm>
            <a:off x="3714744" y="5643578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4"/>
          <p:cNvSpPr>
            <a:spLocks/>
          </p:cNvSpPr>
          <p:nvPr/>
        </p:nvSpPr>
        <p:spPr bwMode="auto">
          <a:xfrm>
            <a:off x="285720" y="857232"/>
            <a:ext cx="4857784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Магнитостатика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– ток постоянный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поле тоже!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8" name="Rectangle 24"/>
          <p:cNvSpPr>
            <a:spLocks noChangeArrowheads="1"/>
          </p:cNvSpPr>
          <p:nvPr/>
        </p:nvSpPr>
        <p:spPr bwMode="auto">
          <a:xfrm>
            <a:off x="1428728" y="2214554"/>
            <a:ext cx="4214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контур, две поверхности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9" name="Rectangle 8"/>
          <p:cNvSpPr>
            <a:spLocks/>
          </p:cNvSpPr>
          <p:nvPr/>
        </p:nvSpPr>
        <p:spPr bwMode="auto">
          <a:xfrm>
            <a:off x="7858148" y="350043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407" y="428604"/>
            <a:ext cx="2976559" cy="220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3214678" y="3000372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" name="Rectangle 4"/>
          <p:cNvSpPr>
            <a:spLocks/>
          </p:cNvSpPr>
          <p:nvPr/>
        </p:nvSpPr>
        <p:spPr bwMode="auto">
          <a:xfrm>
            <a:off x="1142976" y="3786190"/>
            <a:ext cx="707236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 теоремой о циркуляции всё в порядке – результат один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357694"/>
            <a:ext cx="2954357" cy="218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tangle 4"/>
          <p:cNvSpPr>
            <a:spLocks/>
          </p:cNvSpPr>
          <p:nvPr/>
        </p:nvSpPr>
        <p:spPr bwMode="auto">
          <a:xfrm>
            <a:off x="214282" y="4643446"/>
            <a:ext cx="4857784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если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Магнитодинамика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ток переменный: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" name="Rectangle 4"/>
          <p:cNvSpPr>
            <a:spLocks/>
          </p:cNvSpPr>
          <p:nvPr/>
        </p:nvSpPr>
        <p:spPr bwMode="auto">
          <a:xfrm>
            <a:off x="500034" y="5572140"/>
            <a:ext cx="3214710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Например,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колебательный контур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768381" y="2944836"/>
          <a:ext cx="2589173" cy="687391"/>
        </p:xfrm>
        <a:graphic>
          <a:graphicData uri="http://schemas.openxmlformats.org/presentationml/2006/ole">
            <p:oleObj spid="_x0000_s139268" name="Формула" r:id="rId6" imgW="1434960" imgH="380880" progId="Equation.3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4643438" y="2937006"/>
          <a:ext cx="2343398" cy="747893"/>
        </p:xfrm>
        <a:graphic>
          <a:graphicData uri="http://schemas.openxmlformats.org/presentationml/2006/ole">
            <p:oleObj spid="_x0000_s139270" name="Формула" r:id="rId7" imgW="1193760" imgH="380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autoUpdateAnimBg="0" advAuto="0"/>
      <p:bldP spid="99" grpId="0" animBg="1" autoUpdateAnimBg="0"/>
      <p:bldP spid="106" grpId="0" build="p" autoUpdateAnimBg="0"/>
      <p:bldP spid="108" grpId="0" build="p"/>
      <p:bldP spid="109" grpId="0" build="p" autoUpdateAnimBg="0" advAuto="0"/>
      <p:bldP spid="76" grpId="0" build="p"/>
      <p:bldP spid="79" grpId="0" build="p" autoUpdateAnimBg="0"/>
      <p:bldP spid="81" grpId="0" build="p" autoUpdateAnimBg="0"/>
      <p:bldP spid="8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72964" tIns="304704" rIns="-36501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8604"/>
            <a:ext cx="3566732" cy="330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7158" y="357166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две поверхности, и результат РАЗНЫЙ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4559548" y="182380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571472" y="3000372"/>
            <a:ext cx="4143404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buFont typeface="Symbol" pitchFamily="18" charset="2"/>
              <a:buChar char="Þ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Надо подправлять теорему !</a:t>
            </a:r>
          </a:p>
          <a:p>
            <a:pPr algn="ctr" eaLnBrk="0" hangingPunct="0">
              <a:defRPr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Что-нибудь придумать для</a:t>
            </a:r>
            <a:r>
              <a:rPr lang="ru-RU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sym typeface="Symbol"/>
              </a:rPr>
              <a:t></a:t>
            </a:r>
            <a:r>
              <a:rPr lang="ru-RU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«вместо»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4"/>
          <p:cNvSpPr>
            <a:spLocks/>
          </p:cNvSpPr>
          <p:nvPr/>
        </p:nvSpPr>
        <p:spPr bwMode="auto">
          <a:xfrm>
            <a:off x="1571604" y="4143380"/>
            <a:ext cx="40005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Что же ??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Мы знаем: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5774286" y="4046775"/>
          <a:ext cx="869416" cy="742955"/>
        </p:xfrm>
        <a:graphic>
          <a:graphicData uri="http://schemas.openxmlformats.org/presentationml/2006/ole">
            <p:oleObj spid="_x0000_s140293" name="Формула" r:id="rId5" imgW="520474" imgH="444307" progId="Equation.3">
              <p:embed/>
            </p:oleObj>
          </a:graphicData>
        </a:graphic>
      </p:graphicFrame>
      <p:sp>
        <p:nvSpPr>
          <p:cNvPr id="49" name="Rectangle 8"/>
          <p:cNvSpPr>
            <a:spLocks/>
          </p:cNvSpPr>
          <p:nvPr/>
        </p:nvSpPr>
        <p:spPr bwMode="auto">
          <a:xfrm>
            <a:off x="1285852" y="4714884"/>
            <a:ext cx="7429552" cy="57148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 smtClean="0">
                <a:solidFill>
                  <a:srgbClr val="0070C0"/>
                </a:solidFill>
                <a:latin typeface="Constantia" pitchFamily="18" charset="0"/>
              </a:rPr>
              <a:t>q – 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это заряд обкладки, и он внутри</a:t>
            </a:r>
            <a:r>
              <a:rPr lang="ru-RU" sz="2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“</a:t>
            </a:r>
            <a:r>
              <a:rPr lang="ru-RU" sz="2400" dirty="0" smtClean="0">
                <a:solidFill>
                  <a:srgbClr val="0000FF"/>
                </a:solidFill>
                <a:sym typeface="Symbol"/>
              </a:rPr>
              <a:t></a:t>
            </a:r>
            <a:r>
              <a:rPr lang="ru-RU" sz="2400" baseline="-25000" dirty="0" smtClean="0">
                <a:solidFill>
                  <a:srgbClr val="0000FF"/>
                </a:solidFill>
                <a:sym typeface="Symbol"/>
              </a:rPr>
              <a:t>1 </a:t>
            </a:r>
            <a:r>
              <a:rPr lang="ru-RU" sz="2400" dirty="0" smtClean="0">
                <a:solidFill>
                  <a:srgbClr val="0000FF"/>
                </a:solidFill>
                <a:sym typeface="Symbol"/>
              </a:rPr>
              <a:t>+ </a:t>
            </a:r>
            <a:r>
              <a:rPr lang="ru-RU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”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  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2" name="Выгнутая вправо стрелка 51"/>
          <p:cNvSpPr/>
          <p:nvPr/>
        </p:nvSpPr>
        <p:spPr>
          <a:xfrm rot="9412298" flipH="1">
            <a:off x="7895220" y="1621147"/>
            <a:ext cx="649586" cy="35477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57158" y="1154971"/>
            <a:ext cx="4500594" cy="678661"/>
            <a:chOff x="357158" y="1154971"/>
            <a:chExt cx="4500594" cy="678661"/>
          </a:xfrm>
        </p:grpSpPr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357158" y="1214423"/>
              <a:ext cx="192882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Для</a:t>
              </a:r>
              <a:r>
                <a:rPr lang="ru-RU" sz="2400" dirty="0" smtClean="0">
                  <a:sym typeface="Symbol"/>
                </a:rPr>
                <a:t> </a:t>
              </a:r>
              <a:r>
                <a:rPr lang="ru-RU" sz="2400" dirty="0" smtClean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 smtClean="0">
                  <a:solidFill>
                    <a:srgbClr val="0000FF"/>
                  </a:solidFill>
                  <a:sym typeface="Symbol"/>
                </a:rPr>
                <a:t>1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40295" name="Object 7"/>
            <p:cNvGraphicFramePr>
              <a:graphicFrameLocks noChangeAspect="1"/>
            </p:cNvGraphicFramePr>
            <p:nvPr/>
          </p:nvGraphicFramePr>
          <p:xfrm>
            <a:off x="2143108" y="1154971"/>
            <a:ext cx="2714644" cy="678661"/>
          </p:xfrm>
          <a:graphic>
            <a:graphicData uri="http://schemas.openxmlformats.org/presentationml/2006/ole">
              <p:oleObj spid="_x0000_s140295" name="Формула" r:id="rId6" imgW="1473120" imgH="368280" progId="Equation.3">
                <p:embed/>
              </p:oleObj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214282" y="2067101"/>
            <a:ext cx="4267069" cy="679450"/>
            <a:chOff x="214282" y="2067101"/>
            <a:chExt cx="4267069" cy="679450"/>
          </a:xfrm>
        </p:grpSpPr>
        <p:sp>
          <p:nvSpPr>
            <p:cNvPr id="36" name="Rectangle 4"/>
            <p:cNvSpPr>
              <a:spLocks/>
            </p:cNvSpPr>
            <p:nvPr/>
          </p:nvSpPr>
          <p:spPr bwMode="auto">
            <a:xfrm>
              <a:off x="214282" y="2092782"/>
              <a:ext cx="242889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,  а  вот для</a:t>
              </a:r>
              <a:r>
                <a:rPr lang="ru-RU" sz="2400" dirty="0" smtClean="0">
                  <a:sym typeface="Symbol"/>
                </a:rPr>
                <a:t> </a:t>
              </a:r>
              <a:r>
                <a:rPr lang="ru-RU" sz="2400" dirty="0" smtClean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 smtClean="0">
                  <a:solidFill>
                    <a:srgbClr val="0000FF"/>
                  </a:solidFill>
                  <a:sym typeface="Symbol"/>
                </a:rPr>
                <a:t>2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35" name="Object 7"/>
            <p:cNvGraphicFramePr>
              <a:graphicFrameLocks noChangeAspect="1"/>
            </p:cNvGraphicFramePr>
            <p:nvPr/>
          </p:nvGraphicFramePr>
          <p:xfrm>
            <a:off x="2633501" y="2067101"/>
            <a:ext cx="1847850" cy="679450"/>
          </p:xfrm>
          <a:graphic>
            <a:graphicData uri="http://schemas.openxmlformats.org/presentationml/2006/ole">
              <p:oleObj spid="_x0000_s140296" name="Формула" r:id="rId7" imgW="1002960" imgH="368280" progId="Equation.3">
                <p:embed/>
              </p:oleObj>
            </a:graphicData>
          </a:graphic>
        </p:graphicFrame>
      </p:grpSp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500062" y="5516711"/>
          <a:ext cx="3824109" cy="714394"/>
        </p:xfrm>
        <a:graphic>
          <a:graphicData uri="http://schemas.openxmlformats.org/presentationml/2006/ole">
            <p:oleObj spid="_x0000_s140297" name="Формула" r:id="rId8" imgW="2311200" imgH="431640" progId="Equation.3">
              <p:embed/>
            </p:oleObj>
          </a:graphicData>
        </a:graphic>
      </p:graphicFrame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5011907" y="5429264"/>
          <a:ext cx="2774803" cy="857256"/>
        </p:xfrm>
        <a:graphic>
          <a:graphicData uri="http://schemas.openxmlformats.org/presentationml/2006/ole">
            <p:oleObj spid="_x0000_s140298" name="Формула" r:id="rId9" imgW="156204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2" grpId="0" build="p" autoUpdateAnimBg="0" advAuto="0"/>
      <p:bldP spid="43" grpId="0" build="p" autoUpdateAnimBg="0"/>
      <p:bldP spid="46" grpId="0" build="p" autoUpdateAnimBg="0"/>
      <p:bldP spid="49" grpId="0" build="p" autoUpdateAnimBg="0" advAuto="0"/>
      <p:bldP spid="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7166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ещё раз: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929190" y="428604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121442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 смещения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Дж. К. Максвелл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физических силовых линиях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Phylosophical Magazine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1862 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072198" y="643039"/>
            <a:ext cx="3000396" cy="1643074"/>
          </a:xfrm>
          <a:prstGeom prst="cloudCallout">
            <a:avLst>
              <a:gd name="adj1" fmla="val -109069"/>
              <a:gd name="adj2" fmla="val 36334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43042" y="2786058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+mn-lt"/>
              </a:rPr>
              <a:t>Замыкают токи проводимости в «разорванных» цепях переменного тока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+mn-lt"/>
              </a:rPr>
              <a:t>(там где нет переноса заряда)</a:t>
            </a:r>
            <a:endParaRPr lang="ru-RU" sz="24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7643834" y="300037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771999" y="5429264"/>
          <a:ext cx="1800529" cy="928694"/>
        </p:xfrm>
        <a:graphic>
          <a:graphicData uri="http://schemas.openxmlformats.org/presentationml/2006/ole">
            <p:oleObj spid="_x0000_s141316" name="Формула" r:id="rId4" imgW="901309" imgH="469696" progId="Equation.3">
              <p:embed/>
            </p:oleObj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42910" y="4214818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Симметрия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восстановлена: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357158" y="5429264"/>
          <a:ext cx="1800530" cy="928694"/>
        </p:xfrm>
        <a:graphic>
          <a:graphicData uri="http://schemas.openxmlformats.org/presentationml/2006/ole">
            <p:oleObj spid="_x0000_s141317" name="Формула" r:id="rId5" imgW="901309" imgH="469696" progId="Equation.3">
              <p:embed/>
            </p:oleObj>
          </a:graphicData>
        </a:graphic>
      </p:graphicFrame>
      <p:sp>
        <p:nvSpPr>
          <p:cNvPr id="33" name="Rectangle 4"/>
          <p:cNvSpPr>
            <a:spLocks/>
          </p:cNvSpPr>
          <p:nvPr/>
        </p:nvSpPr>
        <p:spPr bwMode="auto">
          <a:xfrm>
            <a:off x="2071670" y="4572008"/>
            <a:ext cx="457203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ЭМИ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“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ток смещения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 rot="1963942">
            <a:off x="6011535" y="5070216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триховая стрелка вправо 34"/>
          <p:cNvSpPr/>
          <p:nvPr/>
        </p:nvSpPr>
        <p:spPr>
          <a:xfrm rot="19636058" flipH="1">
            <a:off x="2060895" y="5141654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2285984" y="214168"/>
          <a:ext cx="2214578" cy="841540"/>
        </p:xfrm>
        <a:graphic>
          <a:graphicData uri="http://schemas.openxmlformats.org/presentationml/2006/ole">
            <p:oleObj spid="_x0000_s141318" name="Формула" r:id="rId6" imgW="1269720" imgH="482400" progId="Equation.3">
              <p:embed/>
            </p:oleObj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6397928" y="1033472"/>
          <a:ext cx="2190139" cy="824013"/>
        </p:xfrm>
        <a:graphic>
          <a:graphicData uri="http://schemas.openxmlformats.org/presentationml/2006/ole">
            <p:oleObj spid="_x0000_s141320" name="Формула" r:id="rId7" imgW="128268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4" grpId="0" build="p"/>
      <p:bldP spid="25" grpId="0" animBg="1" autoUpdateAnimBg="0"/>
      <p:bldP spid="26" grpId="0" build="p"/>
      <p:bldP spid="27" grpId="0" build="p"/>
      <p:bldP spid="30" grpId="0" build="p"/>
      <p:bldP spid="33" grpId="0" build="p" autoUpdateAnimBg="0"/>
      <p:bldP spid="34" grpId="0" animBg="1" autoUpdateAnimBg="0"/>
      <p:bldP spid="3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" name="Трансформатор Тесла_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048517" cy="5286388"/>
          </a:xfrm>
          <a:prstGeom prst="rect">
            <a:avLst/>
          </a:prstGeom>
        </p:spPr>
      </p:pic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785786" y="214290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Ток  смещения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– беспроводная передача  энергии</a:t>
            </a:r>
          </a:p>
        </p:txBody>
      </p:sp>
      <p:pic>
        <p:nvPicPr>
          <p:cNvPr id="59" name="Ток смещения (online-video-cutter.com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285984" y="1714488"/>
            <a:ext cx="6858016" cy="5143512"/>
          </a:xfrm>
          <a:prstGeom prst="rect">
            <a:avLst/>
          </a:prstGeom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500174"/>
            <a:ext cx="4665660" cy="39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video>
          </p:childTnLst>
        </p:cTn>
      </p:par>
    </p:tnLst>
    <p:bldLst>
      <p:bldP spid="5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71472" y="285728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Уравнения Максвелла (в интегральной форме)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" name="Rectangle 8"/>
          <p:cNvSpPr>
            <a:spLocks/>
          </p:cNvSpPr>
          <p:nvPr/>
        </p:nvSpPr>
        <p:spPr bwMode="auto">
          <a:xfrm>
            <a:off x="3143240" y="521495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" name="Штриховая стрелка вправо 98"/>
          <p:cNvSpPr/>
          <p:nvPr/>
        </p:nvSpPr>
        <p:spPr>
          <a:xfrm>
            <a:off x="4214810" y="5500702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" name="Rectangle 4"/>
          <p:cNvSpPr>
            <a:spLocks/>
          </p:cNvSpPr>
          <p:nvPr/>
        </p:nvSpPr>
        <p:spPr bwMode="auto">
          <a:xfrm>
            <a:off x="1357290" y="6072206"/>
            <a:ext cx="564360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Вот и вся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классическая электродинамика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!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" name="Rectangle 4"/>
          <p:cNvSpPr>
            <a:spLocks/>
          </p:cNvSpPr>
          <p:nvPr/>
        </p:nvSpPr>
        <p:spPr bwMode="auto">
          <a:xfrm>
            <a:off x="214282" y="5500702"/>
            <a:ext cx="328614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 что  знаем  в  ЭМ  ещё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1714480" y="785794"/>
            <a:ext cx="707236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“Самое главное в теории электромагнетизма Максвелла – это уравнения Максвелла” </a:t>
            </a: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Генрих Герц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5357818" y="5429264"/>
          <a:ext cx="2286016" cy="500066"/>
        </p:xfrm>
        <a:graphic>
          <a:graphicData uri="http://schemas.openxmlformats.org/presentationml/2006/ole">
            <p:oleObj spid="_x0000_s142338" name="Формула" r:id="rId4" imgW="1218671" imgH="266584" progId="Equation.3">
              <p:embed/>
            </p:oleObj>
          </a:graphicData>
        </a:graphic>
      </p:graphicFrame>
      <p:sp>
        <p:nvSpPr>
          <p:cNvPr id="65" name="Rectangle 4"/>
          <p:cNvSpPr>
            <a:spLocks/>
          </p:cNvSpPr>
          <p:nvPr/>
        </p:nvSpPr>
        <p:spPr bwMode="auto">
          <a:xfrm>
            <a:off x="6572264" y="6072206"/>
            <a:ext cx="128588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 …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428596" y="1857364"/>
            <a:ext cx="8024819" cy="3288538"/>
            <a:chOff x="492083" y="1886536"/>
            <a:chExt cx="8024819" cy="3288538"/>
          </a:xfrm>
        </p:grpSpPr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083" y="1886536"/>
              <a:ext cx="8024819" cy="328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42340" name="Object 4"/>
            <p:cNvGraphicFramePr>
              <a:graphicFrameLocks noChangeAspect="1"/>
            </p:cNvGraphicFramePr>
            <p:nvPr/>
          </p:nvGraphicFramePr>
          <p:xfrm>
            <a:off x="1190560" y="4091296"/>
            <a:ext cx="3524315" cy="660031"/>
          </p:xfrm>
          <a:graphic>
            <a:graphicData uri="http://schemas.openxmlformats.org/presentationml/2006/ole">
              <p:oleObj spid="_x0000_s142340" name="Формула" r:id="rId6" imgW="2692400" imgH="5080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subSp spid="_x0000_s14233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229">
                                            <p:subSp spid="_x0000_s14233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autoUpdateAnimBg="0" advAuto="0"/>
      <p:bldP spid="99" grpId="0" animBg="1" autoUpdateAnimBg="0"/>
      <p:bldP spid="81" grpId="0" build="p" autoUpdateAnimBg="0"/>
      <p:bldP spid="82" grpId="0" build="p" autoUpdateAnimBg="0"/>
      <p:bldP spid="70" grpId="0" build="p" autoUpdateAnimBg="0"/>
      <p:bldP spid="6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357158" y="714356"/>
            <a:ext cx="85011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“… кажется вероятным, что большинство основных принципов уже твёрдо установлено и что будущее продвижение вперёд следует искать в основном в строгом применении этих принципов ко всем явлениям, которые обращают на себя наше внимание. …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Будущие истины физики видны в шестом знаке после запятой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</a:p>
          <a:p>
            <a:pPr lvl="0" algn="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Альберт Майкельсон (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Нобелевская премия 1907 г.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8358214" cy="37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4"/>
          <p:cNvSpPr>
            <a:spLocks/>
          </p:cNvSpPr>
          <p:nvPr/>
        </p:nvSpPr>
        <p:spPr bwMode="auto">
          <a:xfrm>
            <a:off x="928662" y="193186"/>
            <a:ext cx="635798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Конец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XIX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века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Природа познана. Ура !!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 …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autoUpdateAnimBg="0"/>
      <p:bldP spid="60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10755</TotalTime>
  <Words>448</Words>
  <Application>Microsoft Office PowerPoint</Application>
  <PresentationFormat>Экран (4:3)</PresentationFormat>
  <Paragraphs>83</Paragraphs>
  <Slides>11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Бумажная</vt:lpstr>
      <vt:lpstr>Точечный рисунок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885</cp:revision>
  <dcterms:created xsi:type="dcterms:W3CDTF">2010-10-03T06:36:32Z</dcterms:created>
  <dcterms:modified xsi:type="dcterms:W3CDTF">2022-05-19T07:19:51Z</dcterms:modified>
</cp:coreProperties>
</file>