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1" r:id="rId2"/>
    <p:sldId id="423" r:id="rId3"/>
    <p:sldId id="422" r:id="rId4"/>
    <p:sldId id="418" r:id="rId5"/>
    <p:sldId id="419" r:id="rId6"/>
    <p:sldId id="397" r:id="rId7"/>
    <p:sldId id="398" r:id="rId8"/>
    <p:sldId id="399" r:id="rId9"/>
    <p:sldId id="410" r:id="rId10"/>
    <p:sldId id="400" r:id="rId11"/>
    <p:sldId id="401" r:id="rId12"/>
    <p:sldId id="402" r:id="rId13"/>
    <p:sldId id="424" r:id="rId14"/>
    <p:sldId id="403" r:id="rId15"/>
    <p:sldId id="415" r:id="rId16"/>
    <p:sldId id="404" r:id="rId17"/>
    <p:sldId id="405" r:id="rId18"/>
    <p:sldId id="425" r:id="rId19"/>
    <p:sldId id="426" r:id="rId20"/>
    <p:sldId id="427" r:id="rId21"/>
    <p:sldId id="428" r:id="rId22"/>
    <p:sldId id="429" r:id="rId23"/>
    <p:sldId id="41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63" autoAdjust="0"/>
    <p:restoredTop sz="97552" autoAdjust="0"/>
  </p:normalViewPr>
  <p:slideViewPr>
    <p:cSldViewPr>
      <p:cViewPr>
        <p:scale>
          <a:sx n="118" d="100"/>
          <a:sy n="118" d="100"/>
        </p:scale>
        <p:origin x="-182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64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75.wmf"/><Relationship Id="rId1" Type="http://schemas.openxmlformats.org/officeDocument/2006/relationships/image" Target="../media/image73.w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0.wmf"/><Relationship Id="rId7" Type="http://schemas.openxmlformats.org/officeDocument/2006/relationships/image" Target="../media/image17.wmf"/><Relationship Id="rId2" Type="http://schemas.openxmlformats.org/officeDocument/2006/relationships/image" Target="../media/image22.wmf"/><Relationship Id="rId1" Type="http://schemas.openxmlformats.org/officeDocument/2006/relationships/image" Target="../media/image29.wmf"/><Relationship Id="rId6" Type="http://schemas.openxmlformats.org/officeDocument/2006/relationships/image" Target="../media/image31.wmf"/><Relationship Id="rId5" Type="http://schemas.openxmlformats.org/officeDocument/2006/relationships/image" Target="../media/image14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6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15.02.2023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2\&#1042;&#1086;&#1079;&#1076;&#1091;&#1096;&#1085;&#1072;&#1103;%20&#1076;&#1086;&#1088;&#1086;&#1078;&#1082;&#1072;_&#1073;&#1077;&#1079;%20&#1079;&#1074;&#1091;&#1082;&#1072;_&#1092;&#1088;&#1072;&#1075;&#1084;&#1077;&#1085;&#1090;.mp4" TargetMode="External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44;&#1083;&#1103;%20&#1084;&#1091;&#1079;&#1099;&#1082;&#1072;&#1083;&#1100;&#1085;&#1099;&#1093;%20&#1087;&#1072;&#1091;&#1079;\&#1071;&#1055;&#1054;&#1053;&#1048;&#1071;%202021%20&#1053;&#1054;&#1042;&#1054;&#1043;&#1054;&#1044;&#1053;&#1048;&#1049;%20&#1057;&#1040;&#1051;&#1070;&#1058;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2\&#1056;&#1077;&#1081;&#1082;&#1072;%20&#1074;%20&#1073;&#1091;&#1084;&#1072;&#1078;&#1085;&#1099;&#1093;%20%20&#1082;&#1086;&#1083;&#1100;&#1094;&#1072;&#1093;.mp4" TargetMode="Externa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2\&#1054;&#1087;&#1099;&#1090;%20&#1089;%20&#1074;&#1077;&#1089;&#1072;&#1084;&#1080;.mp4" TargetMode="External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3.gif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4.bin"/><Relationship Id="rId10" Type="http://schemas.openxmlformats.org/officeDocument/2006/relationships/image" Target="http://forum.2108.kiev.ua/uploads/monthly_12_2011/post-33144-1324597639.jpg" TargetMode="External"/><Relationship Id="rId4" Type="http://schemas.openxmlformats.org/officeDocument/2006/relationships/oleObject" Target="../embeddings/oleObject83.bin"/><Relationship Id="rId9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3.gif"/><Relationship Id="rId9" Type="http://schemas.openxmlformats.org/officeDocument/2006/relationships/oleObject" Target="../embeddings/oleObject4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13.gif"/><Relationship Id="rId9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5720" y="0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2: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Кинематика  твёрдого тела.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Динамика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МТ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(Законы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Ньютона)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500034" y="285728"/>
            <a:ext cx="742955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 smtClean="0">
                <a:latin typeface="+mn-lt"/>
              </a:rPr>
              <a:t>Сила – мера взаимодействия  </a:t>
            </a:r>
            <a:r>
              <a:rPr lang="ru-RU" sz="3200" b="1" dirty="0" smtClean="0">
                <a:latin typeface="+mn-lt"/>
                <a:sym typeface="Symbol"/>
              </a:rPr>
              <a:t>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115713" name="Picture 1" descr="c0594e9db94010382b9372edcb9581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лево стрелка 8"/>
          <p:cNvSpPr/>
          <p:nvPr/>
        </p:nvSpPr>
        <p:spPr>
          <a:xfrm>
            <a:off x="285720" y="857232"/>
            <a:ext cx="413144" cy="1326704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2786050" y="1142984"/>
            <a:ext cx="242889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силомер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115714" name="Picture 2" descr="712548062_w640_h640_dinamometr-dpu-001-2-0-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 descr="70711619_w640_h640_dinamomet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30019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73811854_w640_h640_dinamometr-10-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6169" y="5175196"/>
            <a:ext cx="549458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5933320" cy="56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2714612" y="261754"/>
            <a:ext cx="335758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 smtClean="0">
                <a:latin typeface="+mn-lt"/>
              </a:rPr>
              <a:t>Сила – вектор 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оздушная дорожка_без звука_фрагмен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9143999" cy="68580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357430"/>
            <a:ext cx="5994561" cy="266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285720" y="214290"/>
            <a:ext cx="8643998" cy="1500198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 smtClean="0">
                <a:latin typeface="+mn-lt"/>
              </a:rPr>
              <a:t>Галилей: </a:t>
            </a:r>
            <a:endParaRPr lang="en-US" sz="3200" b="1" i="1" dirty="0" smtClean="0"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3200" b="1" i="1" dirty="0" smtClean="0">
                <a:latin typeface="+mn-lt"/>
              </a:rPr>
              <a:t>Нет </a:t>
            </a:r>
            <a:r>
              <a:rPr lang="en-US" sz="3200" b="1" i="1" dirty="0" smtClean="0">
                <a:latin typeface="+mn-lt"/>
              </a:rPr>
              <a:t>“</a:t>
            </a:r>
            <a:r>
              <a:rPr lang="ru-RU" sz="3200" b="1" i="1" dirty="0" smtClean="0">
                <a:latin typeface="+mn-lt"/>
              </a:rPr>
              <a:t>действия</a:t>
            </a:r>
            <a:r>
              <a:rPr lang="en-US" sz="3200" b="1" i="1" dirty="0" smtClean="0">
                <a:latin typeface="+mn-lt"/>
              </a:rPr>
              <a:t>”</a:t>
            </a:r>
            <a:r>
              <a:rPr lang="ru-RU" sz="3200" b="1" i="1" dirty="0" smtClean="0">
                <a:latin typeface="+mn-lt"/>
              </a:rPr>
              <a:t>  -  движение  по  инерции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ЯПОНИЯ 2021 НОВОГОДНИЙ САЛЮ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57488" y="357166"/>
            <a:ext cx="20717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atin typeface="Times New Roman" pitchFamily="18" charset="0"/>
                <a:cs typeface="Arial" pitchFamily="34" charset="0"/>
              </a:rPr>
              <a:t>Антракт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85720" y="642918"/>
            <a:ext cx="8143932" cy="6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Ускорение тела (МТ) прямо пропорционально действующей на него силе</a:t>
            </a:r>
            <a:endParaRPr lang="ru-RU" dirty="0" smtClean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-214378" y="1481993"/>
            <a:ext cx="7358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Масса тела есть мера инертности этого тела</a:t>
            </a:r>
            <a:r>
              <a:rPr lang="ru-RU" b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85720" y="214290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3.3. Второй закон Ньютона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7048566" y="1386601"/>
          <a:ext cx="788795" cy="714380"/>
        </p:xfrm>
        <a:graphic>
          <a:graphicData uri="http://schemas.openxmlformats.org/presentationml/2006/ole">
            <p:oleObj spid="_x0000_s107522" name="Формула" r:id="rId4" imgW="508000" imgH="457200" progId="Equation.3">
              <p:embed/>
            </p:oleObj>
          </a:graphicData>
        </a:graphic>
      </p:graphicFrame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6929454" y="1379013"/>
            <a:ext cx="1189037" cy="765176"/>
          </a:xfrm>
          <a:prstGeom prst="foldedCorner">
            <a:avLst>
              <a:gd name="adj" fmla="val 2600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500034" y="2254309"/>
            <a:ext cx="2500330" cy="1250954"/>
          </a:xfrm>
          <a:prstGeom prst="cloudCallout">
            <a:avLst>
              <a:gd name="adj1" fmla="val 171705"/>
              <a:gd name="adj2" fmla="val -4221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142976" y="2428868"/>
          <a:ext cx="928662" cy="878008"/>
        </p:xfrm>
        <a:graphic>
          <a:graphicData uri="http://schemas.openxmlformats.org/presentationml/2006/ole">
            <p:oleObj spid="_x0000_s107523" name="Формула" r:id="rId5" imgW="520474" imgH="495085" progId="Equation.3">
              <p:embed/>
            </p:oleObj>
          </a:graphicData>
        </a:graphic>
      </p:graphicFrame>
      <p:sp>
        <p:nvSpPr>
          <p:cNvPr id="25" name="Выгнутая влево стрелка 24"/>
          <p:cNvSpPr/>
          <p:nvPr/>
        </p:nvSpPr>
        <p:spPr>
          <a:xfrm>
            <a:off x="71406" y="1142984"/>
            <a:ext cx="357190" cy="18590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500034" y="3643314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7" name="Rectangle 3"/>
          <p:cNvSpPr txBox="1">
            <a:spLocks/>
          </p:cNvSpPr>
          <p:nvPr/>
        </p:nvSpPr>
        <p:spPr>
          <a:xfrm>
            <a:off x="642910" y="4286256"/>
            <a:ext cx="603568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«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равнодействующая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а лучше                   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5429256" y="4167233"/>
          <a:ext cx="1000132" cy="672816"/>
        </p:xfrm>
        <a:graphic>
          <a:graphicData uri="http://schemas.openxmlformats.org/presentationml/2006/ole">
            <p:oleObj spid="_x0000_s107524" name="Формула" r:id="rId6" imgW="698400" imgH="469800" progId="Equation.3">
              <p:embed/>
            </p:oleObj>
          </a:graphicData>
        </a:graphic>
      </p:graphicFrame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1000100" y="4309988"/>
          <a:ext cx="436562" cy="307975"/>
        </p:xfrm>
        <a:graphic>
          <a:graphicData uri="http://schemas.openxmlformats.org/presentationml/2006/ole">
            <p:oleObj spid="_x0000_s107525" name="Формула" r:id="rId7" imgW="304560" imgH="215640" progId="Equation.3">
              <p:embed/>
            </p:oleObj>
          </a:graphicData>
        </a:graphic>
      </p:graphicFrame>
      <p:grpSp>
        <p:nvGrpSpPr>
          <p:cNvPr id="2" name="Группа 21"/>
          <p:cNvGrpSpPr/>
          <p:nvPr/>
        </p:nvGrpSpPr>
        <p:grpSpPr>
          <a:xfrm>
            <a:off x="642910" y="4816489"/>
            <a:ext cx="6000792" cy="541337"/>
            <a:chOff x="642910" y="4816489"/>
            <a:chExt cx="6000792" cy="541337"/>
          </a:xfrm>
        </p:grpSpPr>
        <p:sp>
          <p:nvSpPr>
            <p:cNvPr id="31" name="Rectangle 3"/>
            <p:cNvSpPr txBox="1">
              <a:spLocks/>
            </p:cNvSpPr>
            <p:nvPr/>
          </p:nvSpPr>
          <p:spPr>
            <a:xfrm>
              <a:off x="642910" y="4816489"/>
              <a:ext cx="6000792" cy="541337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2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и        </a:t>
              </a:r>
              <a:r>
                <a:rPr kumimoji="0" lang="ru-RU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могут быть измерены независимо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;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graphicFrame>
          <p:nvGraphicFramePr>
            <p:cNvPr id="95245" name="Object 13"/>
            <p:cNvGraphicFramePr>
              <a:graphicFrameLocks noChangeAspect="1"/>
            </p:cNvGraphicFramePr>
            <p:nvPr/>
          </p:nvGraphicFramePr>
          <p:xfrm>
            <a:off x="1796915" y="4833938"/>
            <a:ext cx="255588" cy="307975"/>
          </p:xfrm>
          <a:graphic>
            <a:graphicData uri="http://schemas.openxmlformats.org/presentationml/2006/ole">
              <p:oleObj spid="_x0000_s107526" name="Формула" r:id="rId8" imgW="177480" imgH="215640" progId="Equation.3">
                <p:embed/>
              </p:oleObj>
            </a:graphicData>
          </a:graphic>
        </p:graphicFrame>
        <p:graphicFrame>
          <p:nvGraphicFramePr>
            <p:cNvPr id="95246" name="Object 14"/>
            <p:cNvGraphicFramePr>
              <a:graphicFrameLocks noChangeAspect="1"/>
            </p:cNvGraphicFramePr>
            <p:nvPr/>
          </p:nvGraphicFramePr>
          <p:xfrm>
            <a:off x="1119244" y="4841997"/>
            <a:ext cx="249237" cy="338137"/>
          </p:xfrm>
          <a:graphic>
            <a:graphicData uri="http://schemas.openxmlformats.org/presentationml/2006/ole">
              <p:oleObj spid="_x0000_s107527" name="Формула" r:id="rId9" imgW="139680" imgH="190440" progId="Equation.3">
                <p:embed/>
              </p:oleObj>
            </a:graphicData>
          </a:graphic>
        </p:graphicFrame>
      </p:grpSp>
      <p:sp>
        <p:nvSpPr>
          <p:cNvPr id="34" name="Rectangle 3"/>
          <p:cNvSpPr txBox="1">
            <a:spLocks/>
          </p:cNvSpPr>
          <p:nvPr/>
        </p:nvSpPr>
        <p:spPr>
          <a:xfrm>
            <a:off x="642910" y="5638621"/>
            <a:ext cx="3786214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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1-й закон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3" name="Группа 22"/>
          <p:cNvGrpSpPr/>
          <p:nvPr/>
        </p:nvGrpSpPr>
        <p:grpSpPr>
          <a:xfrm>
            <a:off x="642910" y="6037204"/>
            <a:ext cx="6000792" cy="749382"/>
            <a:chOff x="642910" y="5715138"/>
            <a:chExt cx="6000792" cy="749382"/>
          </a:xfrm>
        </p:grpSpPr>
        <p:sp>
          <p:nvSpPr>
            <p:cNvPr id="35" name="Rectangle 3"/>
            <p:cNvSpPr txBox="1">
              <a:spLocks/>
            </p:cNvSpPr>
            <p:nvPr/>
          </p:nvSpPr>
          <p:spPr>
            <a:xfrm>
              <a:off x="642910" y="5888059"/>
              <a:ext cx="6000792" cy="541337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4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при решении задач: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или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graphicFrame>
          <p:nvGraphicFramePr>
            <p:cNvPr id="95247" name="Object 15"/>
            <p:cNvGraphicFramePr>
              <a:graphicFrameLocks noChangeAspect="1"/>
            </p:cNvGraphicFramePr>
            <p:nvPr/>
          </p:nvGraphicFramePr>
          <p:xfrm>
            <a:off x="3571868" y="5715138"/>
            <a:ext cx="1255721" cy="749382"/>
          </p:xfrm>
          <a:graphic>
            <a:graphicData uri="http://schemas.openxmlformats.org/presentationml/2006/ole">
              <p:oleObj spid="_x0000_s107528" name="Формула" r:id="rId10" imgW="787320" imgH="469800" progId="Equation.3">
                <p:embed/>
              </p:oleObj>
            </a:graphicData>
          </a:graphic>
        </p:graphicFrame>
      </p:grpSp>
      <p:graphicFrame>
        <p:nvGraphicFramePr>
          <p:cNvPr id="95248" name="Object 16"/>
          <p:cNvGraphicFramePr>
            <a:graphicFrameLocks noChangeAspect="1"/>
          </p:cNvGraphicFramePr>
          <p:nvPr/>
        </p:nvGraphicFramePr>
        <p:xfrm>
          <a:off x="6088063" y="5310700"/>
          <a:ext cx="1698647" cy="1404448"/>
        </p:xfrm>
        <a:graphic>
          <a:graphicData uri="http://schemas.openxmlformats.org/presentationml/2006/ole">
            <p:oleObj spid="_x0000_s107529" name="Формула" r:id="rId11" imgW="1180800" imgH="977760" progId="Equation.3">
              <p:embed/>
            </p:oleObj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/>
        </p:nvGraphicFramePr>
        <p:xfrm>
          <a:off x="4071934" y="214290"/>
          <a:ext cx="1041400" cy="404812"/>
        </p:xfrm>
        <a:graphic>
          <a:graphicData uri="http://schemas.openxmlformats.org/presentationml/2006/ole">
            <p:oleObj spid="_x0000_s107530" name="Формула" r:id="rId12" imgW="583920" imgH="228600" progId="Equation.3">
              <p:embed/>
            </p:oleObj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3643306" y="142852"/>
            <a:ext cx="1785950" cy="64294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659932" y="151165"/>
            <a:ext cx="1785950" cy="64294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 txBox="1">
            <a:spLocks/>
          </p:cNvSpPr>
          <p:nvPr/>
        </p:nvSpPr>
        <p:spPr>
          <a:xfrm>
            <a:off x="5643570" y="142852"/>
            <a:ext cx="952507" cy="684213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4400" b="1" i="1" dirty="0" smtClean="0">
                <a:solidFill>
                  <a:srgbClr val="00B0F0"/>
                </a:solidFill>
                <a:latin typeface="+mn-lt"/>
              </a:rPr>
              <a:t>??</a:t>
            </a:r>
            <a:endParaRPr kumimoji="0" lang="ru-RU" sz="4400" b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 flipH="1">
            <a:off x="8358182" y="714356"/>
            <a:ext cx="64297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3"/>
          <p:cNvSpPr txBox="1">
            <a:spLocks/>
          </p:cNvSpPr>
          <p:nvPr/>
        </p:nvSpPr>
        <p:spPr bwMode="auto">
          <a:xfrm>
            <a:off x="1142976" y="5214950"/>
            <a:ext cx="4071966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всегда ли выполняется ?  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60" grpId="0"/>
      <p:bldP spid="95238" grpId="0" animBg="1"/>
      <p:bldP spid="95239" grpId="0" animBg="1"/>
      <p:bldP spid="25" grpId="0" animBg="1"/>
      <p:bldP spid="26" grpId="0" build="p"/>
      <p:bldP spid="27" grpId="0"/>
      <p:bldP spid="34" grpId="0" build="p"/>
      <p:bldP spid="36" grpId="0" build="p"/>
      <p:bldP spid="37" grpId="0" animBg="1"/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ейка в бумажных  кольц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71546"/>
            <a:ext cx="3071834" cy="257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928662" y="285728"/>
            <a:ext cx="764386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latin typeface="+mn-lt"/>
              </a:rPr>
              <a:t>Простые  демонстрации  к  законам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42844" y="3688306"/>
            <a:ext cx="8786874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Силы взаимодействия двух материальных  точек равны  по величине,  противоположно направлены  и  действуют  вдоль  прямой,  проходящей  через  эти  точки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0034" y="2143116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3.4.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акон Ньютона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V="1">
            <a:off x="500034" y="642918"/>
            <a:ext cx="28575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500034" y="4572008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000" dirty="0" smtClean="0">
                <a:solidFill>
                  <a:srgbClr val="0000FF"/>
                </a:solidFill>
                <a:latin typeface="+mn-lt"/>
              </a:rPr>
              <a:t>Замечания: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2" name="Группа 35"/>
          <p:cNvGrpSpPr/>
          <p:nvPr/>
        </p:nvGrpSpPr>
        <p:grpSpPr>
          <a:xfrm>
            <a:off x="428596" y="1071546"/>
            <a:ext cx="8072526" cy="738664"/>
            <a:chOff x="428596" y="1071546"/>
            <a:chExt cx="8072526" cy="738664"/>
          </a:xfrm>
        </p:grpSpPr>
        <p:sp>
          <p:nvSpPr>
            <p:cNvPr id="60" name="Rectangle 1"/>
            <p:cNvSpPr>
              <a:spLocks noChangeArrowheads="1"/>
            </p:cNvSpPr>
            <p:nvPr/>
          </p:nvSpPr>
          <p:spPr bwMode="auto">
            <a:xfrm>
              <a:off x="428596" y="1071546"/>
              <a:ext cx="807252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Импульсом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материальной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точки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называется произведение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её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массы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 </a:t>
              </a:r>
              <a:r>
                <a:rPr lang="en-US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скорость</a:t>
              </a:r>
              <a:r>
                <a:rPr lang="ru-RU" b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96267" name="Object 11"/>
            <p:cNvGraphicFramePr>
              <a:graphicFrameLocks noChangeAspect="1"/>
            </p:cNvGraphicFramePr>
            <p:nvPr/>
          </p:nvGraphicFramePr>
          <p:xfrm>
            <a:off x="5429256" y="1428736"/>
            <a:ext cx="857224" cy="365581"/>
          </p:xfrm>
          <a:graphic>
            <a:graphicData uri="http://schemas.openxmlformats.org/presentationml/2006/ole">
              <p:oleObj spid="_x0000_s108547" name="Формула" r:id="rId4" imgW="647700" imgH="279400" progId="Equation.3">
                <p:embed/>
              </p:oleObj>
            </a:graphicData>
          </a:graphic>
        </p:graphicFrame>
      </p:grpSp>
      <p:grpSp>
        <p:nvGrpSpPr>
          <p:cNvPr id="3" name="Группа 38"/>
          <p:cNvGrpSpPr/>
          <p:nvPr/>
        </p:nvGrpSpPr>
        <p:grpSpPr>
          <a:xfrm>
            <a:off x="500034" y="63608"/>
            <a:ext cx="7754650" cy="1000108"/>
            <a:chOff x="500034" y="63608"/>
            <a:chExt cx="7754650" cy="1000108"/>
          </a:xfrm>
        </p:grpSpPr>
        <p:grpSp>
          <p:nvGrpSpPr>
            <p:cNvPr id="4" name="Группа 36"/>
            <p:cNvGrpSpPr/>
            <p:nvPr/>
          </p:nvGrpSpPr>
          <p:grpSpPr>
            <a:xfrm>
              <a:off x="500034" y="214289"/>
              <a:ext cx="7754650" cy="722317"/>
              <a:chOff x="500034" y="214289"/>
              <a:chExt cx="7754650" cy="722317"/>
            </a:xfrm>
          </p:grpSpPr>
          <p:grpSp>
            <p:nvGrpSpPr>
              <p:cNvPr id="5" name="Группа 32"/>
              <p:cNvGrpSpPr/>
              <p:nvPr/>
            </p:nvGrpSpPr>
            <p:grpSpPr>
              <a:xfrm>
                <a:off x="500034" y="214289"/>
                <a:ext cx="6000792" cy="722317"/>
                <a:chOff x="500034" y="214289"/>
                <a:chExt cx="6000792" cy="722317"/>
              </a:xfrm>
            </p:grpSpPr>
            <p:sp>
              <p:nvSpPr>
                <p:cNvPr id="35" name="Rectangle 3"/>
                <p:cNvSpPr txBox="1">
                  <a:spLocks/>
                </p:cNvSpPr>
                <p:nvPr/>
              </p:nvSpPr>
              <p:spPr>
                <a:xfrm>
                  <a:off x="500034" y="214290"/>
                  <a:ext cx="6000792" cy="541337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273050" marR="0" lvl="0" indent="-273050" algn="l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lang="en-US" sz="20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rPr>
                    <a:t>5</a:t>
                  </a: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)</a:t>
                  </a: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Формулировка Ньютона</a:t>
                  </a: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:</a:t>
                  </a:r>
                </a:p>
                <a:p>
                  <a:pPr marL="273050" marR="0" lvl="0" indent="-273050" algn="l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 </a:t>
                  </a:r>
                </a:p>
              </p:txBody>
            </p:sp>
            <p:graphicFrame>
              <p:nvGraphicFramePr>
                <p:cNvPr id="96266" name="Object 10"/>
                <p:cNvGraphicFramePr>
                  <a:graphicFrameLocks noChangeAspect="1"/>
                </p:cNvGraphicFramePr>
                <p:nvPr/>
              </p:nvGraphicFramePr>
              <p:xfrm>
                <a:off x="4500562" y="214289"/>
                <a:ext cx="928694" cy="722317"/>
              </p:xfrm>
              <a:graphic>
                <a:graphicData uri="http://schemas.openxmlformats.org/presentationml/2006/ole">
                  <p:oleObj spid="_x0000_s108546" name="Формула" r:id="rId5" imgW="571320" imgH="44424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96269" name="Object 13"/>
              <p:cNvGraphicFramePr>
                <a:graphicFrameLocks noChangeAspect="1"/>
              </p:cNvGraphicFramePr>
              <p:nvPr/>
            </p:nvGraphicFramePr>
            <p:xfrm>
              <a:off x="6000760" y="341143"/>
              <a:ext cx="2253924" cy="444651"/>
            </p:xfrm>
            <a:graphic>
              <a:graphicData uri="http://schemas.openxmlformats.org/presentationml/2006/ole">
                <p:oleObj spid="_x0000_s108548" name="Формула" r:id="rId6" imgW="1397000" imgH="279400" progId="Equation.3">
                  <p:embed/>
                </p:oleObj>
              </a:graphicData>
            </a:graphic>
          </p:graphicFrame>
        </p:grpSp>
        <p:sp>
          <p:nvSpPr>
            <p:cNvPr id="96271" name="AutoShape 15"/>
            <p:cNvSpPr>
              <a:spLocks noChangeArrowheads="1"/>
            </p:cNvSpPr>
            <p:nvPr/>
          </p:nvSpPr>
          <p:spPr bwMode="auto">
            <a:xfrm>
              <a:off x="4000496" y="63608"/>
              <a:ext cx="2000264" cy="1000108"/>
            </a:xfrm>
            <a:prstGeom prst="cloudCallout">
              <a:avLst>
                <a:gd name="adj1" fmla="val -108421"/>
                <a:gd name="adj2" fmla="val 44868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36"/>
          <p:cNvGrpSpPr/>
          <p:nvPr/>
        </p:nvGrpSpPr>
        <p:grpSpPr>
          <a:xfrm>
            <a:off x="1000100" y="2463798"/>
            <a:ext cx="2643206" cy="1250954"/>
            <a:chOff x="1000100" y="2463798"/>
            <a:chExt cx="2643206" cy="125095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1000100" y="2463798"/>
              <a:ext cx="2643206" cy="1250954"/>
            </a:xfrm>
            <a:prstGeom prst="cloudCallout">
              <a:avLst>
                <a:gd name="adj1" fmla="val 81390"/>
                <a:gd name="adj2" fmla="val -46661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6288" name="Object 32"/>
            <p:cNvGraphicFramePr>
              <a:graphicFrameLocks noChangeAspect="1"/>
            </p:cNvGraphicFramePr>
            <p:nvPr/>
          </p:nvGraphicFramePr>
          <p:xfrm>
            <a:off x="1285852" y="2714620"/>
            <a:ext cx="1734146" cy="571480"/>
          </p:xfrm>
          <a:graphic>
            <a:graphicData uri="http://schemas.openxmlformats.org/presentationml/2006/ole">
              <p:oleObj spid="_x0000_s108551" name="Формула" r:id="rId7" imgW="838200" imgH="279400" progId="Equation.3">
                <p:embed/>
              </p:oleObj>
            </a:graphicData>
          </a:graphic>
        </p:graphicFrame>
      </p:grp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642910" y="5116969"/>
            <a:ext cx="35004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равны по модулю;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противоположно направлены;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действуют вдоль одной прямой линии;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приложены к разным телам;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365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имеют одинаковую природу.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768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В  механике  Ньютона  силовое воздействие  передаётся  мгновенно !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6" name="Rectangle 3"/>
          <p:cNvSpPr txBox="1">
            <a:spLocks/>
          </p:cNvSpPr>
          <p:nvPr/>
        </p:nvSpPr>
        <p:spPr bwMode="auto">
          <a:xfrm>
            <a:off x="5357818" y="4724408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000" dirty="0" smtClean="0">
                <a:solidFill>
                  <a:srgbClr val="0000FF"/>
                </a:solidFill>
                <a:latin typeface="+mn-lt"/>
              </a:rPr>
              <a:t>И ещё одно: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4671408" y="2357430"/>
            <a:ext cx="3829682" cy="1643074"/>
            <a:chOff x="4671408" y="2357430"/>
            <a:chExt cx="3829682" cy="1643074"/>
          </a:xfrm>
        </p:grpSpPr>
        <p:grpSp>
          <p:nvGrpSpPr>
            <p:cNvPr id="7" name="Группа 60"/>
            <p:cNvGrpSpPr/>
            <p:nvPr/>
          </p:nvGrpSpPr>
          <p:grpSpPr>
            <a:xfrm>
              <a:off x="4671408" y="2357430"/>
              <a:ext cx="3829682" cy="1643074"/>
              <a:chOff x="4143372" y="2357430"/>
              <a:chExt cx="3829682" cy="1643074"/>
            </a:xfrm>
          </p:grpSpPr>
          <p:grpSp>
            <p:nvGrpSpPr>
              <p:cNvPr id="8" name="Group 16"/>
              <p:cNvGrpSpPr>
                <a:grpSpLocks noChangeAspect="1"/>
              </p:cNvGrpSpPr>
              <p:nvPr/>
            </p:nvGrpSpPr>
            <p:grpSpPr bwMode="auto">
              <a:xfrm>
                <a:off x="4143372" y="2357430"/>
                <a:ext cx="3829682" cy="1643074"/>
                <a:chOff x="3526" y="2218"/>
                <a:chExt cx="3841" cy="1649"/>
              </a:xfrm>
            </p:grpSpPr>
            <p:sp>
              <p:nvSpPr>
                <p:cNvPr id="96273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26" y="2218"/>
                  <a:ext cx="3841" cy="1649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403" y="2917"/>
                  <a:ext cx="198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605" y="2918"/>
                  <a:ext cx="343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28" y="3222"/>
                  <a:ext cx="1406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ru-RU" b="1" dirty="0" smtClean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3.1</a:t>
                  </a:r>
                </a:p>
              </p:txBody>
            </p:sp>
            <p:sp>
              <p:nvSpPr>
                <p:cNvPr id="962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76" y="2271"/>
                  <a:ext cx="185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426" y="2281"/>
                  <a:ext cx="185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181" y="2481"/>
                  <a:ext cx="429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b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b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283" name="Line 27"/>
                <p:cNvSpPr>
                  <a:spLocks noChangeShapeType="1"/>
                </p:cNvSpPr>
                <p:nvPr/>
              </p:nvSpPr>
              <p:spPr bwMode="auto">
                <a:xfrm rot="-16200000" flipH="1" flipV="1">
                  <a:off x="6676" y="2648"/>
                  <a:ext cx="1" cy="53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84" name="Line 2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020" y="2648"/>
                  <a:ext cx="1" cy="53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graphicFrame>
            <p:nvGraphicFramePr>
              <p:cNvPr id="96285" name="Object 29"/>
              <p:cNvGraphicFramePr>
                <a:graphicFrameLocks noChangeAspect="1"/>
              </p:cNvGraphicFramePr>
              <p:nvPr/>
            </p:nvGraphicFramePr>
            <p:xfrm>
              <a:off x="7231301" y="2603427"/>
              <a:ext cx="412533" cy="400032"/>
            </p:xfrm>
            <a:graphic>
              <a:graphicData uri="http://schemas.openxmlformats.org/presentationml/2006/ole">
                <p:oleObj spid="_x0000_s108549" name="Формула" r:id="rId8" imgW="304536" imgH="317225" progId="Equation.3">
                  <p:embed/>
                </p:oleObj>
              </a:graphicData>
            </a:graphic>
          </p:graphicFrame>
          <p:graphicFrame>
            <p:nvGraphicFramePr>
              <p:cNvPr id="96287" name="Object 31"/>
              <p:cNvGraphicFramePr>
                <a:graphicFrameLocks noChangeAspect="1"/>
              </p:cNvGraphicFramePr>
              <p:nvPr/>
            </p:nvGraphicFramePr>
            <p:xfrm>
              <a:off x="4341784" y="2603500"/>
              <a:ext cx="361950" cy="400050"/>
            </p:xfrm>
            <a:graphic>
              <a:graphicData uri="http://schemas.openxmlformats.org/presentationml/2006/ole">
                <p:oleObj spid="_x0000_s108550" name="Формула" r:id="rId9" imgW="266400" imgH="317160" progId="Equation.3">
                  <p:embed/>
                </p:oleObj>
              </a:graphicData>
            </a:graphic>
          </p:graphicFrame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4810046" y="2857496"/>
                <a:ext cx="265113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6839021" y="2857496"/>
                <a:ext cx="265113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7287536" y="2618906"/>
              <a:ext cx="427736" cy="45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17" grpId="0" build="p"/>
      <p:bldP spid="25" grpId="0" animBg="1"/>
      <p:bldP spid="26" grpId="0" build="p"/>
      <p:bldP spid="96294" grpId="0" build="p"/>
      <p:bldP spid="65" grpId="0" build="p"/>
      <p:bldP spid="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пыт с веса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2500330" cy="23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928662" y="285728"/>
            <a:ext cx="764386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latin typeface="+mn-lt"/>
              </a:rPr>
              <a:t>Простые  демонстрации  к  законам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4282" y="2428868"/>
            <a:ext cx="8786874" cy="11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Две материальные точки притягиваются с силами пропорциональными произведению их масс (</a:t>
            </a:r>
            <a:r>
              <a:rPr lang="ru-RU" sz="1600" i="1" dirty="0" smtClean="0">
                <a:solidFill>
                  <a:srgbClr val="0000FF"/>
                </a:solidFill>
                <a:latin typeface="+mj-lt"/>
              </a:rPr>
              <a:t>m</a:t>
            </a:r>
            <a:r>
              <a:rPr lang="ru-RU" sz="1600" baseline="-25000" dirty="0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ru-RU" sz="1600" i="1" dirty="0" smtClean="0">
                <a:solidFill>
                  <a:srgbClr val="0000FF"/>
                </a:solidFill>
                <a:latin typeface="+mj-lt"/>
              </a:rPr>
              <a:t> и m</a:t>
            </a:r>
            <a:r>
              <a:rPr lang="ru-RU" sz="1600" baseline="-250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) и обратно пропорциональными квадрату расстояния между ними. Силы направлены вдоль прямой, проходящей через материальные точки</a:t>
            </a:r>
            <a:r>
              <a:rPr lang="ru-RU" sz="16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: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57158" y="142852"/>
            <a:ext cx="3357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3.5.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Силы в механике</a:t>
            </a:r>
          </a:p>
        </p:txBody>
      </p:sp>
      <p:sp>
        <p:nvSpPr>
          <p:cNvPr id="25" name="Выгнутая влево стрелка 24"/>
          <p:cNvSpPr/>
          <p:nvPr/>
        </p:nvSpPr>
        <p:spPr>
          <a:xfrm rot="13702910" flipV="1">
            <a:off x="8353587" y="1712802"/>
            <a:ext cx="28575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71472" y="1957320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Силы Всемирного тяготения </a:t>
            </a:r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4608185" y="571480"/>
          <a:ext cx="928688" cy="877888"/>
        </p:xfrm>
        <a:graphic>
          <a:graphicData uri="http://schemas.openxmlformats.org/presentationml/2006/ole">
            <p:oleObj spid="_x0000_s134146" name="Формула" r:id="rId4" imgW="520474" imgH="495085" progId="Equation.3">
              <p:embed/>
            </p:oleObj>
          </a:graphicData>
        </a:graphic>
      </p:graphicFrame>
      <p:grpSp>
        <p:nvGrpSpPr>
          <p:cNvPr id="2" name="Группа 51"/>
          <p:cNvGrpSpPr/>
          <p:nvPr/>
        </p:nvGrpSpPr>
        <p:grpSpPr>
          <a:xfrm>
            <a:off x="214282" y="571480"/>
            <a:ext cx="4143404" cy="1250954"/>
            <a:chOff x="214282" y="571480"/>
            <a:chExt cx="4143404" cy="125095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214282" y="571480"/>
              <a:ext cx="3286148" cy="1250954"/>
            </a:xfrm>
            <a:prstGeom prst="cloudCallout">
              <a:avLst>
                <a:gd name="adj1" fmla="val 81390"/>
                <a:gd name="adj2" fmla="val -46661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7290" name="Object 10"/>
            <p:cNvGraphicFramePr>
              <a:graphicFrameLocks noChangeAspect="1"/>
            </p:cNvGraphicFramePr>
            <p:nvPr/>
          </p:nvGraphicFramePr>
          <p:xfrm>
            <a:off x="2000232" y="857232"/>
            <a:ext cx="1131891" cy="442914"/>
          </p:xfrm>
          <a:graphic>
            <a:graphicData uri="http://schemas.openxmlformats.org/presentationml/2006/ole">
              <p:oleObj spid="_x0000_s134147" name="Формула" r:id="rId5" imgW="583920" imgH="228600" progId="Equation.3">
                <p:embed/>
              </p:oleObj>
            </a:graphicData>
          </a:graphic>
        </p:graphicFrame>
        <p:sp>
          <p:nvSpPr>
            <p:cNvPr id="45" name="Rectangle 3"/>
            <p:cNvSpPr txBox="1">
              <a:spLocks/>
            </p:cNvSpPr>
            <p:nvPr/>
          </p:nvSpPr>
          <p:spPr bwMode="auto">
            <a:xfrm>
              <a:off x="285720" y="714356"/>
              <a:ext cx="185738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i="1" dirty="0" smtClean="0">
                  <a:solidFill>
                    <a:srgbClr val="0000FF"/>
                  </a:solidFill>
                  <a:latin typeface="+mj-lt"/>
                </a:rPr>
                <a:t>Закон</a:t>
              </a:r>
            </a:p>
            <a:p>
              <a:pPr marL="273050" marR="0" lvl="0" indent="-27305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i="1" dirty="0" smtClean="0">
                  <a:solidFill>
                    <a:srgbClr val="0000FF"/>
                  </a:solidFill>
                  <a:latin typeface="+mj-lt"/>
                </a:rPr>
                <a:t>движения</a:t>
              </a:r>
              <a:r>
                <a:rPr kumimoji="0" lang="ru-RU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8" name="Штриховая стрелка вправо 47"/>
            <p:cNvSpPr/>
            <p:nvPr/>
          </p:nvSpPr>
          <p:spPr>
            <a:xfrm rot="10800000">
              <a:off x="3736468" y="904818"/>
              <a:ext cx="62121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53"/>
          <p:cNvGrpSpPr/>
          <p:nvPr/>
        </p:nvGrpSpPr>
        <p:grpSpPr>
          <a:xfrm>
            <a:off x="5857884" y="1285860"/>
            <a:ext cx="3042049" cy="769441"/>
            <a:chOff x="5857884" y="1285860"/>
            <a:chExt cx="3042049" cy="769441"/>
          </a:xfrm>
        </p:grpSpPr>
        <p:sp>
          <p:nvSpPr>
            <p:cNvPr id="49" name="Rectangle 3"/>
            <p:cNvSpPr txBox="1">
              <a:spLocks/>
            </p:cNvSpPr>
            <p:nvPr/>
          </p:nvSpPr>
          <p:spPr bwMode="auto">
            <a:xfrm>
              <a:off x="5857884" y="1428736"/>
              <a:ext cx="214314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Какие бывают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072462" y="1285860"/>
              <a:ext cx="8274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" name="Группа 54"/>
          <p:cNvGrpSpPr/>
          <p:nvPr/>
        </p:nvGrpSpPr>
        <p:grpSpPr>
          <a:xfrm>
            <a:off x="6286512" y="3143248"/>
            <a:ext cx="2714644" cy="1108078"/>
            <a:chOff x="6286512" y="3143248"/>
            <a:chExt cx="2714644" cy="1108078"/>
          </a:xfrm>
        </p:grpSpPr>
        <p:graphicFrame>
          <p:nvGraphicFramePr>
            <p:cNvPr id="97291" name="Object 11"/>
            <p:cNvGraphicFramePr>
              <a:graphicFrameLocks noChangeAspect="1"/>
            </p:cNvGraphicFramePr>
            <p:nvPr/>
          </p:nvGraphicFramePr>
          <p:xfrm>
            <a:off x="6715140" y="3286124"/>
            <a:ext cx="1877914" cy="785794"/>
          </p:xfrm>
          <a:graphic>
            <a:graphicData uri="http://schemas.openxmlformats.org/presentationml/2006/ole">
              <p:oleObj spid="_x0000_s134148" name="Формула" r:id="rId6" imgW="1346200" imgH="558800" progId="Equation.3">
                <p:embed/>
              </p:oleObj>
            </a:graphicData>
          </a:graphic>
        </p:graphicFrame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6286512" y="3143248"/>
              <a:ext cx="2714644" cy="1108078"/>
            </a:xfrm>
            <a:prstGeom prst="cloudCallout">
              <a:avLst>
                <a:gd name="adj1" fmla="val -106374"/>
                <a:gd name="adj2" fmla="val 7367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5" name="Группа 82"/>
          <p:cNvGrpSpPr/>
          <p:nvPr/>
        </p:nvGrpSpPr>
        <p:grpSpPr>
          <a:xfrm>
            <a:off x="857224" y="3603769"/>
            <a:ext cx="3781285" cy="1298806"/>
            <a:chOff x="857224" y="3603769"/>
            <a:chExt cx="3781285" cy="1298806"/>
          </a:xfrm>
        </p:grpSpPr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>
              <a:off x="857224" y="3603769"/>
              <a:ext cx="3781285" cy="1298806"/>
              <a:chOff x="3605" y="2337"/>
              <a:chExt cx="3434" cy="1181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4226" y="2926"/>
                <a:ext cx="215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 flipV="1">
                <a:off x="3605" y="2926"/>
                <a:ext cx="343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299" name="Text Box 19"/>
              <p:cNvSpPr txBox="1">
                <a:spLocks noChangeArrowheads="1"/>
              </p:cNvSpPr>
              <p:nvPr/>
            </p:nvSpPr>
            <p:spPr bwMode="auto">
              <a:xfrm>
                <a:off x="4051" y="2444"/>
                <a:ext cx="676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0" name="Text Box 20"/>
              <p:cNvSpPr txBox="1">
                <a:spLocks noChangeArrowheads="1"/>
              </p:cNvSpPr>
              <p:nvPr/>
            </p:nvSpPr>
            <p:spPr bwMode="auto">
              <a:xfrm>
                <a:off x="4882" y="3152"/>
                <a:ext cx="993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 3.2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1" name="Line 21"/>
              <p:cNvSpPr>
                <a:spLocks noChangeShapeType="1"/>
              </p:cNvSpPr>
              <p:nvPr/>
            </p:nvSpPr>
            <p:spPr bwMode="auto">
              <a:xfrm rot="-16200000" flipH="1" flipV="1">
                <a:off x="4480" y="2661"/>
                <a:ext cx="1" cy="539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305" name="Text Box 25"/>
              <p:cNvSpPr txBox="1">
                <a:spLocks noChangeArrowheads="1"/>
              </p:cNvSpPr>
              <p:nvPr/>
            </p:nvSpPr>
            <p:spPr bwMode="auto">
              <a:xfrm>
                <a:off x="3929" y="2676"/>
                <a:ext cx="44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4353" y="2337"/>
                <a:ext cx="758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97307" name="Object 27"/>
            <p:cNvGraphicFramePr>
              <a:graphicFrameLocks noChangeAspect="1"/>
            </p:cNvGraphicFramePr>
            <p:nvPr/>
          </p:nvGraphicFramePr>
          <p:xfrm>
            <a:off x="2000232" y="3700925"/>
            <a:ext cx="428628" cy="442455"/>
          </p:xfrm>
          <a:graphic>
            <a:graphicData uri="http://schemas.openxmlformats.org/presentationml/2006/ole">
              <p:oleObj spid="_x0000_s134149" name="Формула" r:id="rId7" imgW="291847" imgH="317225" progId="Equation.3">
                <p:embed/>
              </p:oleObj>
            </a:graphicData>
          </a:graphic>
        </p:graphicFrame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3804298" y="3713204"/>
              <a:ext cx="744365" cy="6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ru-RU" sz="2400" baseline="-25000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7311" name="Object 31"/>
            <p:cNvGraphicFramePr>
              <a:graphicFrameLocks noChangeAspect="1"/>
            </p:cNvGraphicFramePr>
            <p:nvPr/>
          </p:nvGraphicFramePr>
          <p:xfrm>
            <a:off x="3357554" y="3857628"/>
            <a:ext cx="285720" cy="375947"/>
          </p:xfrm>
          <a:graphic>
            <a:graphicData uri="http://schemas.openxmlformats.org/presentationml/2006/ole">
              <p:oleObj spid="_x0000_s134150" name="Формула" r:id="rId8" imgW="177646" imgH="241091" progId="Equation.3">
                <p:embed/>
              </p:oleObj>
            </a:graphicData>
          </a:graphic>
        </p:graphicFrame>
      </p:grpSp>
      <p:grpSp>
        <p:nvGrpSpPr>
          <p:cNvPr id="7" name="Группа 80"/>
          <p:cNvGrpSpPr/>
          <p:nvPr/>
        </p:nvGrpSpPr>
        <p:grpSpPr>
          <a:xfrm>
            <a:off x="4695838" y="4562475"/>
            <a:ext cx="2935275" cy="438161"/>
            <a:chOff x="3929058" y="4919665"/>
            <a:chExt cx="2935275" cy="438161"/>
          </a:xfrm>
        </p:grpSpPr>
        <p:graphicFrame>
          <p:nvGraphicFramePr>
            <p:cNvPr id="97313" name="Object 33"/>
            <p:cNvGraphicFramePr>
              <a:graphicFrameLocks noChangeAspect="1"/>
            </p:cNvGraphicFramePr>
            <p:nvPr/>
          </p:nvGraphicFramePr>
          <p:xfrm>
            <a:off x="5816583" y="4919665"/>
            <a:ext cx="1047750" cy="385763"/>
          </p:xfrm>
          <a:graphic>
            <a:graphicData uri="http://schemas.openxmlformats.org/presentationml/2006/ole">
              <p:oleObj spid="_x0000_s134151" name="Формула" r:id="rId9" imgW="647640" imgH="241200" progId="Equation.3">
                <p:embed/>
              </p:oleObj>
            </a:graphicData>
          </a:graphic>
        </p:graphicFrame>
        <p:sp>
          <p:nvSpPr>
            <p:cNvPr id="80" name="Rectangle 3"/>
            <p:cNvSpPr txBox="1">
              <a:spLocks/>
            </p:cNvSpPr>
            <p:nvPr/>
          </p:nvSpPr>
          <p:spPr bwMode="auto">
            <a:xfrm>
              <a:off x="3929058" y="4929198"/>
              <a:ext cx="192882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И, конечно </a:t>
              </a:r>
              <a:r>
                <a:rPr kumimoji="0" lang="ru-RU" sz="20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8" name="Группа 57"/>
          <p:cNvGrpSpPr/>
          <p:nvPr/>
        </p:nvGrpSpPr>
        <p:grpSpPr>
          <a:xfrm>
            <a:off x="3197538" y="5840752"/>
            <a:ext cx="5589304" cy="874396"/>
            <a:chOff x="3197538" y="5840752"/>
            <a:chExt cx="5589304" cy="874396"/>
          </a:xfrm>
        </p:grpSpPr>
        <p:grpSp>
          <p:nvGrpSpPr>
            <p:cNvPr id="9" name="Группа 77"/>
            <p:cNvGrpSpPr/>
            <p:nvPr/>
          </p:nvGrpSpPr>
          <p:grpSpPr>
            <a:xfrm>
              <a:off x="3197538" y="5945707"/>
              <a:ext cx="5072098" cy="769441"/>
              <a:chOff x="2857488" y="5286388"/>
              <a:chExt cx="5072098" cy="769441"/>
            </a:xfrm>
          </p:grpSpPr>
          <p:sp>
            <p:nvSpPr>
              <p:cNvPr id="76" name="Rectangle 3"/>
              <p:cNvSpPr txBox="1">
                <a:spLocks/>
              </p:cNvSpPr>
              <p:nvPr/>
            </p:nvSpPr>
            <p:spPr bwMode="auto">
              <a:xfrm>
                <a:off x="2857488" y="5572140"/>
                <a:ext cx="5072098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tabLst/>
                  <a:defRPr/>
                </a:pPr>
                <a:r>
                  <a:rPr kumimoji="0" lang="ru-RU" sz="20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А если НЕ материальные точки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7000892" y="5286388"/>
                <a:ext cx="8274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 smtClean="0">
                    <a:solidFill>
                      <a:srgbClr val="00B0F0"/>
                    </a:solidFill>
                    <a:latin typeface="+mn-lt"/>
                  </a:rPr>
                  <a:t>?? </a:t>
                </a:r>
                <a:endParaRPr lang="ru-RU" sz="4400" dirty="0">
                  <a:solidFill>
                    <a:srgbClr val="00B0F0"/>
                  </a:solidFill>
                  <a:latin typeface="+mn-lt"/>
                </a:endParaRPr>
              </a:p>
            </p:txBody>
          </p:sp>
        </p:grpSp>
        <p:sp>
          <p:nvSpPr>
            <p:cNvPr id="82" name="Штриховая стрелка вправо 81"/>
            <p:cNvSpPr/>
            <p:nvPr/>
          </p:nvSpPr>
          <p:spPr>
            <a:xfrm rot="5400000">
              <a:off x="8055322" y="5983628"/>
              <a:ext cx="874396" cy="58864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55"/>
          <p:cNvGrpSpPr/>
          <p:nvPr/>
        </p:nvGrpSpPr>
        <p:grpSpPr>
          <a:xfrm>
            <a:off x="2357422" y="5143512"/>
            <a:ext cx="4256495" cy="769441"/>
            <a:chOff x="2357422" y="5143512"/>
            <a:chExt cx="4256495" cy="769441"/>
          </a:xfrm>
        </p:grpSpPr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2357422" y="5286388"/>
              <a:ext cx="35004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6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А  г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равитационная  постоянная 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6,67</a:t>
              </a:r>
              <a:r>
                <a:rPr kumimoji="0" lang="ru-RU" sz="1600" b="0" i="0" u="none" strike="noStrike" cap="none" normalizeH="0" baseline="3000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kumimoji="0" lang="ru-RU" sz="1600" b="0" i="0" u="none" strike="noStrike" cap="none" normalizeH="0" baseline="3000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11</a:t>
              </a:r>
              <a:r>
                <a:rPr lang="ru-RU" sz="1600" i="1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</a:t>
              </a:r>
              <a:r>
                <a:rPr lang="ru-RU" sz="1600" baseline="300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sz="16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/</a:t>
              </a:r>
              <a:r>
                <a:rPr lang="ru-RU" sz="1600" i="1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кг</a:t>
              </a:r>
              <a:r>
                <a:rPr lang="ru-RU" sz="1600" baseline="30000" dirty="0" smtClean="0">
                  <a:solidFill>
                    <a:srgbClr val="00B0F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786446" y="5143512"/>
              <a:ext cx="8274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89" name="Выгнутая влево стрелка 88"/>
          <p:cNvSpPr/>
          <p:nvPr/>
        </p:nvSpPr>
        <p:spPr>
          <a:xfrm rot="13702910" flipV="1">
            <a:off x="7902783" y="4038878"/>
            <a:ext cx="285752" cy="1967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1" name="Группа 56"/>
          <p:cNvGrpSpPr/>
          <p:nvPr/>
        </p:nvGrpSpPr>
        <p:grpSpPr>
          <a:xfrm>
            <a:off x="214282" y="5786454"/>
            <a:ext cx="2928958" cy="904962"/>
            <a:chOff x="214282" y="5786454"/>
            <a:chExt cx="2928958" cy="904962"/>
          </a:xfrm>
        </p:grpSpPr>
        <p:sp>
          <p:nvSpPr>
            <p:cNvPr id="87" name="Rectangle 3"/>
            <p:cNvSpPr txBox="1">
              <a:spLocks/>
            </p:cNvSpPr>
            <p:nvPr/>
          </p:nvSpPr>
          <p:spPr bwMode="auto">
            <a:xfrm>
              <a:off x="214282" y="5786454"/>
              <a:ext cx="292895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1775 г, Генри К</a:t>
              </a:r>
              <a:r>
                <a:rPr kumimoji="0" lang="en-US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á</a:t>
              </a: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вендиш</a:t>
              </a:r>
              <a:r>
                <a:rPr kumimoji="0" lang="en-US" sz="20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Штриховая стрелка вправо 89"/>
            <p:cNvSpPr/>
            <p:nvPr/>
          </p:nvSpPr>
          <p:spPr>
            <a:xfrm rot="5400000">
              <a:off x="1544455" y="6218499"/>
              <a:ext cx="500066" cy="4457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50"/>
          <p:cNvGrpSpPr/>
          <p:nvPr/>
        </p:nvGrpSpPr>
        <p:grpSpPr>
          <a:xfrm>
            <a:off x="5917795" y="802420"/>
            <a:ext cx="2887233" cy="428628"/>
            <a:chOff x="5917795" y="802420"/>
            <a:chExt cx="2887233" cy="428628"/>
          </a:xfrm>
        </p:grpSpPr>
        <p:sp>
          <p:nvSpPr>
            <p:cNvPr id="47" name="Штриховая стрелка вправо 46"/>
            <p:cNvSpPr/>
            <p:nvPr/>
          </p:nvSpPr>
          <p:spPr>
            <a:xfrm rot="10800000">
              <a:off x="5917795" y="904817"/>
              <a:ext cx="62121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09577" name="Object 9"/>
            <p:cNvGraphicFramePr>
              <a:graphicFrameLocks noChangeAspect="1"/>
            </p:cNvGraphicFramePr>
            <p:nvPr/>
          </p:nvGraphicFramePr>
          <p:xfrm>
            <a:off x="6739821" y="802420"/>
            <a:ext cx="2065207" cy="428628"/>
          </p:xfrm>
          <a:graphic>
            <a:graphicData uri="http://schemas.openxmlformats.org/presentationml/2006/ole">
              <p:oleObj spid="_x0000_s134152" name="Формула" r:id="rId10" imgW="1346040" imgH="2793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25" grpId="0" animBg="1"/>
      <p:bldP spid="41" grpId="0" build="p"/>
      <p:bldP spid="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" name="Rectangle 3"/>
          <p:cNvSpPr txBox="1">
            <a:spLocks/>
          </p:cNvSpPr>
          <p:nvPr/>
        </p:nvSpPr>
        <p:spPr bwMode="auto">
          <a:xfrm>
            <a:off x="2000232" y="214290"/>
            <a:ext cx="29289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1775 г, Генри К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вендиш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0601" name="Picture 9" descr="im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161449"/>
            <a:ext cx="6180646" cy="46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0"/>
          <p:cNvGrpSpPr/>
          <p:nvPr/>
        </p:nvGrpSpPr>
        <p:grpSpPr>
          <a:xfrm>
            <a:off x="142844" y="428604"/>
            <a:ext cx="2971938" cy="3099110"/>
            <a:chOff x="142844" y="428604"/>
            <a:chExt cx="2971938" cy="3099110"/>
          </a:xfrm>
        </p:grpSpPr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142844" y="3071810"/>
              <a:ext cx="1050591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3.3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" name="Picture 10" descr="https://upload.wikimedia.org/wikipedia/commons/thumb/9/91/Cavendish_Torsion_Balance_Diagram.svg/220px-Cavendish_Torsion_Balance_Diagram.sv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428604"/>
              <a:ext cx="2829062" cy="30991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928926" y="585789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785794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42852"/>
            <a:ext cx="3357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1.3.2. Угловая скорость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071802" y="714356"/>
          <a:ext cx="1772754" cy="571480"/>
        </p:xfrm>
        <a:graphic>
          <a:graphicData uri="http://schemas.openxmlformats.org/presentationml/2006/ole">
            <p:oleObj spid="_x0000_s133122" name="Формула" r:id="rId5" imgW="1447800" imgH="469900" progId="Equation.3">
              <p:embed/>
            </p:oleObj>
          </a:graphicData>
        </a:graphic>
      </p:graphicFrame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786050" y="571480"/>
            <a:ext cx="2428892" cy="928694"/>
          </a:xfrm>
          <a:prstGeom prst="foldedCorner">
            <a:avLst>
              <a:gd name="adj" fmla="val 2390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49" name="Object 33"/>
          <p:cNvGraphicFramePr>
            <a:graphicFrameLocks noChangeAspect="1"/>
          </p:cNvGraphicFramePr>
          <p:nvPr/>
        </p:nvGraphicFramePr>
        <p:xfrm>
          <a:off x="5181232" y="2676523"/>
          <a:ext cx="3391296" cy="681039"/>
        </p:xfrm>
        <a:graphic>
          <a:graphicData uri="http://schemas.openxmlformats.org/presentationml/2006/ole">
            <p:oleObj spid="_x0000_s133124" name="Формула" r:id="rId6" imgW="2324100" imgH="469900" progId="Equation.3">
              <p:embed/>
            </p:oleObj>
          </a:graphicData>
        </a:graphic>
      </p:graphicFrame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5" name="AutoShape 9"/>
          <p:cNvSpPr>
            <a:spLocks noChangeAspect="1" noChangeArrowheads="1"/>
          </p:cNvSpPr>
          <p:nvPr/>
        </p:nvSpPr>
        <p:spPr bwMode="auto">
          <a:xfrm>
            <a:off x="571472" y="1500174"/>
            <a:ext cx="3143272" cy="26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6061" name="Rectangle 45"/>
          <p:cNvSpPr>
            <a:spLocks noChangeArrowheads="1"/>
          </p:cNvSpPr>
          <p:nvPr/>
        </p:nvSpPr>
        <p:spPr bwMode="auto">
          <a:xfrm>
            <a:off x="71406" y="4000504"/>
            <a:ext cx="3429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1.3.3. Угловое ускорение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63" name="Object 47"/>
          <p:cNvGraphicFramePr>
            <a:graphicFrameLocks noChangeAspect="1"/>
          </p:cNvGraphicFramePr>
          <p:nvPr/>
        </p:nvGraphicFramePr>
        <p:xfrm>
          <a:off x="2357422" y="4769262"/>
          <a:ext cx="1000132" cy="731440"/>
        </p:xfrm>
        <a:graphic>
          <a:graphicData uri="http://schemas.openxmlformats.org/presentationml/2006/ole">
            <p:oleObj spid="_x0000_s133129" name="Формула" r:id="rId7" imgW="634725" imgH="469696" progId="Equation.3">
              <p:embed/>
            </p:oleObj>
          </a:graphicData>
        </a:graphic>
      </p:graphicFrame>
      <p:sp>
        <p:nvSpPr>
          <p:cNvPr id="86064" name="AutoShape 48"/>
          <p:cNvSpPr>
            <a:spLocks noChangeArrowheads="1"/>
          </p:cNvSpPr>
          <p:nvPr/>
        </p:nvSpPr>
        <p:spPr bwMode="auto">
          <a:xfrm>
            <a:off x="2143108" y="4714884"/>
            <a:ext cx="1785950" cy="896940"/>
          </a:xfrm>
          <a:prstGeom prst="foldedCorner">
            <a:avLst>
              <a:gd name="adj" fmla="val 19315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"/>
          <p:cNvSpPr>
            <a:spLocks noChangeArrowheads="1"/>
          </p:cNvSpPr>
          <p:nvPr/>
        </p:nvSpPr>
        <p:spPr bwMode="auto">
          <a:xfrm>
            <a:off x="428596" y="4857760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6876200" y="714356"/>
            <a:ext cx="1553452" cy="642942"/>
            <a:chOff x="6500826" y="5674196"/>
            <a:chExt cx="1553452" cy="642942"/>
          </a:xfrm>
        </p:grpSpPr>
        <p:graphicFrame>
          <p:nvGraphicFramePr>
            <p:cNvPr id="86069" name="Object 53"/>
            <p:cNvGraphicFramePr>
              <a:graphicFrameLocks noChangeAspect="1"/>
            </p:cNvGraphicFramePr>
            <p:nvPr/>
          </p:nvGraphicFramePr>
          <p:xfrm>
            <a:off x="7072330" y="5674196"/>
            <a:ext cx="981948" cy="642942"/>
          </p:xfrm>
          <a:graphic>
            <a:graphicData uri="http://schemas.openxmlformats.org/presentationml/2006/ole">
              <p:oleObj spid="_x0000_s133132" name="Формула" r:id="rId8" imgW="799753" imgH="520474" progId="Equation.3">
                <p:embed/>
              </p:oleObj>
            </a:graphicData>
          </a:graphic>
        </p:graphicFrame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6500826" y="5776252"/>
              <a:ext cx="571504" cy="500066"/>
              <a:chOff x="1889" y="1964"/>
              <a:chExt cx="663" cy="515"/>
            </a:xfrm>
          </p:grpSpPr>
          <p:sp>
            <p:nvSpPr>
              <p:cNvPr id="86072" name="Text Box 56"/>
              <p:cNvSpPr txBox="1">
                <a:spLocks noChangeArrowheads="1"/>
              </p:cNvSpPr>
              <p:nvPr/>
            </p:nvSpPr>
            <p:spPr bwMode="auto">
              <a:xfrm>
                <a:off x="1889" y="1964"/>
                <a:ext cx="663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</a:t>
                </a:r>
              </a:p>
            </p:txBody>
          </p:sp>
          <p:sp>
            <p:nvSpPr>
              <p:cNvPr id="86071" name="Line 55"/>
              <p:cNvSpPr>
                <a:spLocks noChangeShapeType="1"/>
              </p:cNvSpPr>
              <p:nvPr/>
            </p:nvSpPr>
            <p:spPr bwMode="auto">
              <a:xfrm>
                <a:off x="2067" y="2018"/>
                <a:ext cx="3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Группа 154"/>
          <p:cNvGrpSpPr/>
          <p:nvPr/>
        </p:nvGrpSpPr>
        <p:grpSpPr>
          <a:xfrm>
            <a:off x="4038515" y="5653089"/>
            <a:ext cx="1581238" cy="793750"/>
            <a:chOff x="4007566" y="6019716"/>
            <a:chExt cx="1179193" cy="485066"/>
          </a:xfrm>
        </p:grpSpPr>
        <p:graphicFrame>
          <p:nvGraphicFramePr>
            <p:cNvPr id="86073" name="Object 57"/>
            <p:cNvGraphicFramePr>
              <a:graphicFrameLocks noChangeAspect="1"/>
            </p:cNvGraphicFramePr>
            <p:nvPr/>
          </p:nvGraphicFramePr>
          <p:xfrm>
            <a:off x="4498935" y="6019716"/>
            <a:ext cx="687824" cy="485066"/>
          </p:xfrm>
          <a:graphic>
            <a:graphicData uri="http://schemas.openxmlformats.org/presentationml/2006/ole">
              <p:oleObj spid="_x0000_s133131" name="Формула" r:id="rId9" imgW="685800" imgH="482400" progId="Equation.3">
                <p:embed/>
              </p:oleObj>
            </a:graphicData>
          </a:graphic>
        </p:graphicFrame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4007566" y="6138022"/>
              <a:ext cx="630238" cy="327025"/>
              <a:chOff x="3816" y="9295"/>
              <a:chExt cx="993" cy="515"/>
            </a:xfrm>
          </p:grpSpPr>
          <p:sp>
            <p:nvSpPr>
              <p:cNvPr id="86076" name="Text Box 60"/>
              <p:cNvSpPr txBox="1">
                <a:spLocks noChangeArrowheads="1"/>
              </p:cNvSpPr>
              <p:nvPr/>
            </p:nvSpPr>
            <p:spPr bwMode="auto">
              <a:xfrm>
                <a:off x="3816" y="9295"/>
                <a:ext cx="993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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t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)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86075" name="Line 59"/>
              <p:cNvSpPr>
                <a:spLocks noChangeShapeType="1"/>
              </p:cNvSpPr>
              <p:nvPr/>
            </p:nvSpPr>
            <p:spPr bwMode="auto">
              <a:xfrm>
                <a:off x="4091" y="9377"/>
                <a:ext cx="2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5227004" y="3609973"/>
          <a:ext cx="1237878" cy="479432"/>
        </p:xfrm>
        <a:graphic>
          <a:graphicData uri="http://schemas.openxmlformats.org/presentationml/2006/ole">
            <p:oleObj spid="_x0000_s133133" name="Формула" r:id="rId10" imgW="622080" imgH="241200" progId="Equation.3">
              <p:embed/>
            </p:oleObj>
          </a:graphicData>
        </a:graphic>
      </p:graphicFrame>
      <p:grpSp>
        <p:nvGrpSpPr>
          <p:cNvPr id="80" name="Группа 79"/>
          <p:cNvGrpSpPr/>
          <p:nvPr/>
        </p:nvGrpSpPr>
        <p:grpSpPr>
          <a:xfrm>
            <a:off x="967587" y="1499699"/>
            <a:ext cx="2675719" cy="2239226"/>
            <a:chOff x="967587" y="1499699"/>
            <a:chExt cx="2675719" cy="2239226"/>
          </a:xfrm>
        </p:grpSpPr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 rot="16200000">
              <a:off x="870084" y="2618837"/>
              <a:ext cx="2239226" cy="9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1660076" y="2530522"/>
              <a:ext cx="405614" cy="39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030" name="Line 14"/>
            <p:cNvSpPr>
              <a:spLocks noChangeShapeType="1"/>
            </p:cNvSpPr>
            <p:nvPr/>
          </p:nvSpPr>
          <p:spPr bwMode="auto">
            <a:xfrm>
              <a:off x="1984947" y="2813511"/>
              <a:ext cx="1432473" cy="9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 rot="10800000" flipV="1">
              <a:off x="1403598" y="2813511"/>
              <a:ext cx="570900" cy="7606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032" name="Oval 16"/>
            <p:cNvSpPr>
              <a:spLocks noChangeArrowheads="1"/>
            </p:cNvSpPr>
            <p:nvPr/>
          </p:nvSpPr>
          <p:spPr bwMode="auto">
            <a:xfrm>
              <a:off x="967587" y="2539068"/>
              <a:ext cx="2013822" cy="52229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033" name="Line 17"/>
            <p:cNvSpPr>
              <a:spLocks noChangeShapeType="1"/>
            </p:cNvSpPr>
            <p:nvPr/>
          </p:nvSpPr>
          <p:spPr bwMode="auto">
            <a:xfrm>
              <a:off x="1992546" y="2814461"/>
              <a:ext cx="911919" cy="8546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 flipV="1">
              <a:off x="1983997" y="1731884"/>
              <a:ext cx="950" cy="107688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035" name="Arc 19"/>
            <p:cNvSpPr>
              <a:spLocks/>
            </p:cNvSpPr>
            <p:nvPr/>
          </p:nvSpPr>
          <p:spPr bwMode="auto">
            <a:xfrm rot="5400000">
              <a:off x="2016319" y="2633974"/>
              <a:ext cx="166185" cy="382816"/>
            </a:xfrm>
            <a:custGeom>
              <a:avLst/>
              <a:gdLst>
                <a:gd name="G0" fmla="+- 0 0 0"/>
                <a:gd name="G1" fmla="+- 15751 0 0"/>
                <a:gd name="G2" fmla="+- 21600 0 0"/>
                <a:gd name="T0" fmla="*/ 14780 w 21600"/>
                <a:gd name="T1" fmla="*/ 0 h 24326"/>
                <a:gd name="T2" fmla="*/ 19825 w 21600"/>
                <a:gd name="T3" fmla="*/ 24326 h 24326"/>
                <a:gd name="T4" fmla="*/ 0 w 21600"/>
                <a:gd name="T5" fmla="*/ 15751 h 24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326" fill="none" extrusionOk="0">
                  <a:moveTo>
                    <a:pt x="14780" y="-1"/>
                  </a:moveTo>
                  <a:cubicBezTo>
                    <a:pt x="19131" y="4082"/>
                    <a:pt x="21600" y="9783"/>
                    <a:pt x="21600" y="15751"/>
                  </a:cubicBezTo>
                  <a:cubicBezTo>
                    <a:pt x="21600" y="18700"/>
                    <a:pt x="20995" y="21618"/>
                    <a:pt x="19824" y="24325"/>
                  </a:cubicBezTo>
                </a:path>
                <a:path w="21600" h="24326" stroke="0" extrusionOk="0">
                  <a:moveTo>
                    <a:pt x="14780" y="-1"/>
                  </a:moveTo>
                  <a:cubicBezTo>
                    <a:pt x="19131" y="4082"/>
                    <a:pt x="21600" y="9783"/>
                    <a:pt x="21600" y="15751"/>
                  </a:cubicBezTo>
                  <a:cubicBezTo>
                    <a:pt x="21600" y="18700"/>
                    <a:pt x="20995" y="21618"/>
                    <a:pt x="19824" y="24325"/>
                  </a:cubicBezTo>
                  <a:lnTo>
                    <a:pt x="0" y="1575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036" name="Text Box 20"/>
            <p:cNvSpPr txBox="1">
              <a:spLocks noChangeArrowheads="1"/>
            </p:cNvSpPr>
            <p:nvPr/>
          </p:nvSpPr>
          <p:spPr bwMode="auto">
            <a:xfrm>
              <a:off x="1497640" y="1636921"/>
              <a:ext cx="276426" cy="552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037" name="Text Box 21"/>
            <p:cNvSpPr txBox="1">
              <a:spLocks noChangeArrowheads="1"/>
            </p:cNvSpPr>
            <p:nvPr/>
          </p:nvSpPr>
          <p:spPr bwMode="auto">
            <a:xfrm>
              <a:off x="2230025" y="2482091"/>
              <a:ext cx="276426" cy="552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39004" y="1989233"/>
              <a:ext cx="1294735" cy="386499"/>
              <a:chOff x="6441" y="2131"/>
              <a:chExt cx="1363" cy="407"/>
            </a:xfrm>
          </p:grpSpPr>
          <p:sp>
            <p:nvSpPr>
              <p:cNvPr id="86041" name="Arc 25"/>
              <p:cNvSpPr>
                <a:spLocks/>
              </p:cNvSpPr>
              <p:nvPr/>
            </p:nvSpPr>
            <p:spPr bwMode="auto">
              <a:xfrm>
                <a:off x="6441" y="2131"/>
                <a:ext cx="1360" cy="387"/>
              </a:xfrm>
              <a:custGeom>
                <a:avLst/>
                <a:gdLst>
                  <a:gd name="G0" fmla="+- 21600 0 0"/>
                  <a:gd name="G1" fmla="+- 19205 0 0"/>
                  <a:gd name="G2" fmla="+- 21600 0 0"/>
                  <a:gd name="T0" fmla="*/ 31485 w 43200"/>
                  <a:gd name="T1" fmla="*/ 0 h 40805"/>
                  <a:gd name="T2" fmla="*/ 8948 w 43200"/>
                  <a:gd name="T3" fmla="*/ 1698 h 40805"/>
                  <a:gd name="T4" fmla="*/ 21600 w 43200"/>
                  <a:gd name="T5" fmla="*/ 19205 h 40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0805" fill="none" extrusionOk="0">
                    <a:moveTo>
                      <a:pt x="31485" y="-1"/>
                    </a:moveTo>
                    <a:cubicBezTo>
                      <a:pt x="38678" y="3702"/>
                      <a:pt x="43200" y="11114"/>
                      <a:pt x="43200" y="19205"/>
                    </a:cubicBezTo>
                    <a:cubicBezTo>
                      <a:pt x="43200" y="31134"/>
                      <a:pt x="33529" y="40805"/>
                      <a:pt x="21600" y="40805"/>
                    </a:cubicBezTo>
                    <a:cubicBezTo>
                      <a:pt x="9670" y="40805"/>
                      <a:pt x="0" y="31134"/>
                      <a:pt x="0" y="19205"/>
                    </a:cubicBezTo>
                    <a:cubicBezTo>
                      <a:pt x="-1" y="12271"/>
                      <a:pt x="3328" y="5759"/>
                      <a:pt x="8948" y="1698"/>
                    </a:cubicBezTo>
                  </a:path>
                  <a:path w="43200" h="40805" stroke="0" extrusionOk="0">
                    <a:moveTo>
                      <a:pt x="31485" y="-1"/>
                    </a:moveTo>
                    <a:cubicBezTo>
                      <a:pt x="38678" y="3702"/>
                      <a:pt x="43200" y="11114"/>
                      <a:pt x="43200" y="19205"/>
                    </a:cubicBezTo>
                    <a:cubicBezTo>
                      <a:pt x="43200" y="31134"/>
                      <a:pt x="33529" y="40805"/>
                      <a:pt x="21600" y="40805"/>
                    </a:cubicBezTo>
                    <a:cubicBezTo>
                      <a:pt x="9670" y="40805"/>
                      <a:pt x="0" y="31134"/>
                      <a:pt x="0" y="19205"/>
                    </a:cubicBezTo>
                    <a:cubicBezTo>
                      <a:pt x="-1" y="12271"/>
                      <a:pt x="3328" y="5759"/>
                      <a:pt x="8948" y="1698"/>
                    </a:cubicBezTo>
                    <a:lnTo>
                      <a:pt x="21600" y="1920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6042" name="Arc 26"/>
              <p:cNvSpPr>
                <a:spLocks/>
              </p:cNvSpPr>
              <p:nvPr/>
            </p:nvSpPr>
            <p:spPr bwMode="auto">
              <a:xfrm>
                <a:off x="6444" y="2333"/>
                <a:ext cx="1360" cy="205"/>
              </a:xfrm>
              <a:custGeom>
                <a:avLst/>
                <a:gdLst>
                  <a:gd name="G0" fmla="+- 21591 0 0"/>
                  <a:gd name="G1" fmla="+- 0 0 0"/>
                  <a:gd name="G2" fmla="+- 21600 0 0"/>
                  <a:gd name="T0" fmla="*/ 43189 w 43189"/>
                  <a:gd name="T1" fmla="*/ 269 h 21600"/>
                  <a:gd name="T2" fmla="*/ 0 w 43189"/>
                  <a:gd name="T3" fmla="*/ 619 h 21600"/>
                  <a:gd name="T4" fmla="*/ 21591 w 4318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43189" y="269"/>
                    </a:moveTo>
                    <a:cubicBezTo>
                      <a:pt x="43042" y="12092"/>
                      <a:pt x="33415" y="21599"/>
                      <a:pt x="21591" y="21600"/>
                    </a:cubicBezTo>
                    <a:cubicBezTo>
                      <a:pt x="9902" y="21600"/>
                      <a:pt x="334" y="12302"/>
                      <a:pt x="-1" y="619"/>
                    </a:cubicBezTo>
                  </a:path>
                  <a:path w="43189" h="21600" stroke="0" extrusionOk="0">
                    <a:moveTo>
                      <a:pt x="43189" y="269"/>
                    </a:moveTo>
                    <a:cubicBezTo>
                      <a:pt x="43042" y="12092"/>
                      <a:pt x="33415" y="21599"/>
                      <a:pt x="21591" y="21600"/>
                    </a:cubicBezTo>
                    <a:cubicBezTo>
                      <a:pt x="9902" y="21600"/>
                      <a:pt x="334" y="12302"/>
                      <a:pt x="-1" y="619"/>
                    </a:cubicBezTo>
                    <a:lnTo>
                      <a:pt x="21591" y="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2997557" y="2751785"/>
              <a:ext cx="543352" cy="44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44" name="Object 28"/>
            <p:cNvGraphicFramePr>
              <a:graphicFrameLocks noChangeAspect="1"/>
            </p:cNvGraphicFramePr>
            <p:nvPr/>
          </p:nvGraphicFramePr>
          <p:xfrm>
            <a:off x="1602222" y="1500174"/>
            <a:ext cx="357158" cy="408181"/>
          </p:xfrm>
          <a:graphic>
            <a:graphicData uri="http://schemas.openxmlformats.org/presentationml/2006/ole">
              <p:oleObj spid="_x0000_s133123" name="Формула" r:id="rId11" imgW="203112" imgH="228501" progId="Equation.3">
                <p:embed/>
              </p:oleObj>
            </a:graphicData>
          </a:graphic>
        </p:graphicFrame>
        <p:sp>
          <p:nvSpPr>
            <p:cNvPr id="116" name="Text Box 52"/>
            <p:cNvSpPr txBox="1">
              <a:spLocks noChangeArrowheads="1"/>
            </p:cNvSpPr>
            <p:nvPr/>
          </p:nvSpPr>
          <p:spPr bwMode="auto">
            <a:xfrm>
              <a:off x="2786050" y="2728910"/>
              <a:ext cx="309208" cy="27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 Box 52"/>
            <p:cNvSpPr txBox="1">
              <a:spLocks noChangeArrowheads="1"/>
            </p:cNvSpPr>
            <p:nvPr/>
          </p:nvSpPr>
          <p:spPr bwMode="auto">
            <a:xfrm>
              <a:off x="1865520" y="2690128"/>
              <a:ext cx="309208" cy="27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59" name="Object 43"/>
            <p:cNvGraphicFramePr>
              <a:graphicFrameLocks noChangeAspect="1"/>
            </p:cNvGraphicFramePr>
            <p:nvPr/>
          </p:nvGraphicFramePr>
          <p:xfrm>
            <a:off x="2383358" y="2571456"/>
            <a:ext cx="229165" cy="289471"/>
          </p:xfrm>
          <a:graphic>
            <a:graphicData uri="http://schemas.openxmlformats.org/presentationml/2006/ole">
              <p:oleObj spid="_x0000_s133128" name="Формула" r:id="rId12" imgW="177646" imgH="228402" progId="Equation.3">
                <p:embed/>
              </p:oleObj>
            </a:graphicData>
          </a:graphic>
        </p:graphicFrame>
        <p:sp>
          <p:nvSpPr>
            <p:cNvPr id="78" name="Line 17"/>
            <p:cNvSpPr>
              <a:spLocks noChangeShapeType="1"/>
            </p:cNvSpPr>
            <p:nvPr/>
          </p:nvSpPr>
          <p:spPr bwMode="auto">
            <a:xfrm flipV="1">
              <a:off x="2928926" y="2143115"/>
              <a:ext cx="714380" cy="75230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graphicFrame>
          <p:nvGraphicFramePr>
            <p:cNvPr id="133134" name="Object 14"/>
            <p:cNvGraphicFramePr>
              <a:graphicFrameLocks noChangeAspect="1"/>
            </p:cNvGraphicFramePr>
            <p:nvPr/>
          </p:nvGraphicFramePr>
          <p:xfrm>
            <a:off x="3210847" y="2008188"/>
            <a:ext cx="250324" cy="349242"/>
          </p:xfrm>
          <a:graphic>
            <a:graphicData uri="http://schemas.openxmlformats.org/presentationml/2006/ole">
              <p:oleObj spid="_x0000_s133134" name="Формула" r:id="rId13" imgW="152280" imgH="215640" progId="Equation.3">
                <p:embed/>
              </p:oleObj>
            </a:graphicData>
          </a:graphic>
        </p:graphicFrame>
      </p:grpSp>
      <p:sp>
        <p:nvSpPr>
          <p:cNvPr id="82" name="Штриховая стрелка вправо 81"/>
          <p:cNvSpPr/>
          <p:nvPr/>
        </p:nvSpPr>
        <p:spPr>
          <a:xfrm>
            <a:off x="5779744" y="841048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4143372" y="2071678"/>
            <a:ext cx="4786346" cy="3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Как  «угловые»  связаны  с  «линейными»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??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6786578" y="4929198"/>
            <a:ext cx="2214578" cy="3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А    ускорение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??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Штриховая стрелка вправо 87"/>
          <p:cNvSpPr/>
          <p:nvPr/>
        </p:nvSpPr>
        <p:spPr>
          <a:xfrm rot="5400000">
            <a:off x="7018751" y="5911470"/>
            <a:ext cx="1250165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40961" grpId="0"/>
      <p:bldP spid="86023" grpId="0" animBg="1"/>
      <p:bldP spid="86061" grpId="0"/>
      <p:bldP spid="86064" grpId="0" animBg="1"/>
      <p:bldP spid="141" grpId="0"/>
      <p:bldP spid="82" grpId="0" animBg="1" autoUpdateAnimBg="0"/>
      <p:bldP spid="83" grpId="0" build="p"/>
      <p:bldP spid="87" grpId="0" build="p"/>
      <p:bldP spid="8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285720" y="4071942"/>
            <a:ext cx="2500330" cy="714380"/>
          </a:xfrm>
          <a:prstGeom prst="cloudCallout">
            <a:avLst>
              <a:gd name="adj1" fmla="val 100789"/>
              <a:gd name="adj2" fmla="val -52226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71472" y="3643314"/>
            <a:ext cx="4214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Упругие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 с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илы. Закон Гука </a:t>
            </a:r>
          </a:p>
        </p:txBody>
      </p:sp>
      <p:sp>
        <p:nvSpPr>
          <p:cNvPr id="48" name="Штриховая стрелка вправо 47"/>
          <p:cNvSpPr/>
          <p:nvPr/>
        </p:nvSpPr>
        <p:spPr>
          <a:xfrm rot="10800000">
            <a:off x="4786314" y="4285971"/>
            <a:ext cx="621218" cy="2703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5183647" y="1086469"/>
          <a:ext cx="2844991" cy="633413"/>
        </p:xfrm>
        <a:graphic>
          <a:graphicData uri="http://schemas.openxmlformats.org/presentationml/2006/ole">
            <p:oleObj spid="_x0000_s135170" name="Формула" r:id="rId4" imgW="2527300" imgH="558800" progId="Equation.3">
              <p:embed/>
            </p:oleObj>
          </a:graphicData>
        </a:graphic>
      </p:graphicFrame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7612539" y="1657973"/>
          <a:ext cx="1102865" cy="714356"/>
        </p:xfrm>
        <a:graphic>
          <a:graphicData uri="http://schemas.openxmlformats.org/presentationml/2006/ole">
            <p:oleObj spid="_x0000_s135171" name="Формула" r:id="rId5" imgW="837836" imgH="545863" progId="Equation.3">
              <p:embed/>
            </p:oleObj>
          </a:graphicData>
        </a:graphic>
      </p:graphicFrame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714348" y="4214818"/>
          <a:ext cx="1359711" cy="428604"/>
        </p:xfrm>
        <a:graphic>
          <a:graphicData uri="http://schemas.openxmlformats.org/presentationml/2006/ole">
            <p:oleObj spid="_x0000_s135172" name="Формула" r:id="rId6" imgW="876300" imgH="279400" progId="Equation.3">
              <p:embed/>
            </p:oleObj>
          </a:graphicData>
        </a:graphic>
      </p:graphicFrame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8321" name="Object 17"/>
          <p:cNvGraphicFramePr>
            <a:graphicFrameLocks noChangeAspect="1"/>
          </p:cNvGraphicFramePr>
          <p:nvPr/>
        </p:nvGraphicFramePr>
        <p:xfrm>
          <a:off x="2889578" y="4198916"/>
          <a:ext cx="1182356" cy="428604"/>
        </p:xfrm>
        <a:graphic>
          <a:graphicData uri="http://schemas.openxmlformats.org/presentationml/2006/ole">
            <p:oleObj spid="_x0000_s135173" name="Формула" r:id="rId7" imgW="761669" imgH="279279" progId="Equation.3">
              <p:embed/>
            </p:oleObj>
          </a:graphicData>
        </a:graphic>
      </p:graphicFrame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Группа 95"/>
          <p:cNvGrpSpPr/>
          <p:nvPr/>
        </p:nvGrpSpPr>
        <p:grpSpPr>
          <a:xfrm>
            <a:off x="4714876" y="1800849"/>
            <a:ext cx="2265060" cy="1913903"/>
            <a:chOff x="4714876" y="1800849"/>
            <a:chExt cx="2265060" cy="1913903"/>
          </a:xfrm>
        </p:grpSpPr>
        <p:grpSp>
          <p:nvGrpSpPr>
            <p:cNvPr id="3" name="Group 19"/>
            <p:cNvGrpSpPr>
              <a:grpSpLocks noChangeAspect="1"/>
            </p:cNvGrpSpPr>
            <p:nvPr/>
          </p:nvGrpSpPr>
          <p:grpSpPr bwMode="auto">
            <a:xfrm>
              <a:off x="4714876" y="1800849"/>
              <a:ext cx="2265060" cy="1913903"/>
              <a:chOff x="5848" y="4441"/>
              <a:chExt cx="3566" cy="3013"/>
            </a:xfrm>
          </p:grpSpPr>
          <p:sp>
            <p:nvSpPr>
              <p:cNvPr id="98324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5848" y="4485"/>
                <a:ext cx="3484" cy="2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25" name="Text Box 21"/>
              <p:cNvSpPr txBox="1">
                <a:spLocks noChangeArrowheads="1"/>
              </p:cNvSpPr>
              <p:nvPr/>
            </p:nvSpPr>
            <p:spPr bwMode="auto">
              <a:xfrm>
                <a:off x="6624" y="5167"/>
                <a:ext cx="291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7" name="Text Box 23"/>
              <p:cNvSpPr txBox="1">
                <a:spLocks noChangeArrowheads="1"/>
              </p:cNvSpPr>
              <p:nvPr/>
            </p:nvSpPr>
            <p:spPr bwMode="auto">
              <a:xfrm>
                <a:off x="6955" y="4441"/>
                <a:ext cx="291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8" name="Text Box 24"/>
              <p:cNvSpPr txBox="1">
                <a:spLocks noChangeArrowheads="1"/>
              </p:cNvSpPr>
              <p:nvPr/>
            </p:nvSpPr>
            <p:spPr bwMode="auto">
              <a:xfrm>
                <a:off x="7760" y="6690"/>
                <a:ext cx="165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3.5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29" name="Text Box 25"/>
              <p:cNvSpPr txBox="1">
                <a:spLocks noChangeArrowheads="1"/>
              </p:cNvSpPr>
              <p:nvPr/>
            </p:nvSpPr>
            <p:spPr bwMode="auto">
              <a:xfrm>
                <a:off x="6415" y="6241"/>
                <a:ext cx="52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1" name="Line 27"/>
              <p:cNvSpPr>
                <a:spLocks noChangeShapeType="1"/>
              </p:cNvSpPr>
              <p:nvPr/>
            </p:nvSpPr>
            <p:spPr bwMode="auto">
              <a:xfrm flipV="1">
                <a:off x="6888" y="4914"/>
                <a:ext cx="53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2" name="Line 28"/>
              <p:cNvSpPr>
                <a:spLocks noChangeShapeType="1"/>
              </p:cNvSpPr>
              <p:nvPr/>
            </p:nvSpPr>
            <p:spPr bwMode="auto">
              <a:xfrm rot="19434010" flipH="1">
                <a:off x="6948" y="5070"/>
                <a:ext cx="689" cy="52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3" name="Text Box 29"/>
              <p:cNvSpPr txBox="1">
                <a:spLocks noChangeArrowheads="1"/>
              </p:cNvSpPr>
              <p:nvPr/>
            </p:nvSpPr>
            <p:spPr bwMode="auto">
              <a:xfrm>
                <a:off x="7195" y="5631"/>
                <a:ext cx="432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5" name="Oval 31"/>
              <p:cNvSpPr>
                <a:spLocks noChangeArrowheads="1"/>
              </p:cNvSpPr>
              <p:nvPr/>
            </p:nvSpPr>
            <p:spPr bwMode="auto">
              <a:xfrm>
                <a:off x="6185" y="5947"/>
                <a:ext cx="1440" cy="144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3000"/>
                    </a:srgbClr>
                  </a:gs>
                  <a:gs pos="100000">
                    <a:srgbClr val="00FFFF">
                      <a:alpha val="3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7" name="AutoShape 33"/>
              <p:cNvSpPr>
                <a:spLocks/>
              </p:cNvSpPr>
              <p:nvPr/>
            </p:nvSpPr>
            <p:spPr bwMode="auto">
              <a:xfrm rot="11782844">
                <a:off x="7175" y="4892"/>
                <a:ext cx="102" cy="1911"/>
              </a:xfrm>
              <a:prstGeom prst="leftBrace">
                <a:avLst>
                  <a:gd name="adj1" fmla="val 15612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38" name="Text Box 34"/>
              <p:cNvSpPr txBox="1">
                <a:spLocks noChangeArrowheads="1"/>
              </p:cNvSpPr>
              <p:nvPr/>
            </p:nvSpPr>
            <p:spPr bwMode="auto">
              <a:xfrm>
                <a:off x="6748" y="6622"/>
                <a:ext cx="695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О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39" name="Text Box 35"/>
              <p:cNvSpPr txBox="1">
                <a:spLocks noChangeArrowheads="1"/>
              </p:cNvSpPr>
              <p:nvPr/>
            </p:nvSpPr>
            <p:spPr bwMode="auto">
              <a:xfrm>
                <a:off x="7357" y="4553"/>
                <a:ext cx="740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080017" y="2951687"/>
              <a:ext cx="336011" cy="264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M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8340" name="Object 36"/>
            <p:cNvGraphicFramePr>
              <a:graphicFrameLocks noChangeAspect="1"/>
            </p:cNvGraphicFramePr>
            <p:nvPr/>
          </p:nvGraphicFramePr>
          <p:xfrm>
            <a:off x="5214942" y="2229477"/>
            <a:ext cx="357158" cy="383614"/>
          </p:xfrm>
          <a:graphic>
            <a:graphicData uri="http://schemas.openxmlformats.org/presentationml/2006/ole">
              <p:oleObj spid="_x0000_s135174" name="Формула" r:id="rId8" imgW="253890" imgH="279279" progId="Equation.3">
                <p:embed/>
              </p:oleObj>
            </a:graphicData>
          </a:graphic>
        </p:graphicFrame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579962" y="1872166"/>
              <a:ext cx="26511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5258572" y="3118416"/>
              <a:ext cx="26511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36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" name="Группа 101"/>
          <p:cNvGrpSpPr/>
          <p:nvPr/>
        </p:nvGrpSpPr>
        <p:grpSpPr>
          <a:xfrm>
            <a:off x="5890601" y="3714467"/>
            <a:ext cx="2646984" cy="1409701"/>
            <a:chOff x="5890601" y="3643314"/>
            <a:chExt cx="2646984" cy="1409701"/>
          </a:xfrm>
        </p:grpSpPr>
        <p:grpSp>
          <p:nvGrpSpPr>
            <p:cNvPr id="5" name="Group 39"/>
            <p:cNvGrpSpPr>
              <a:grpSpLocks noChangeAspect="1"/>
            </p:cNvGrpSpPr>
            <p:nvPr/>
          </p:nvGrpSpPr>
          <p:grpSpPr bwMode="auto">
            <a:xfrm>
              <a:off x="5890601" y="3714752"/>
              <a:ext cx="2646984" cy="1338263"/>
              <a:chOff x="7092" y="3815"/>
              <a:chExt cx="4170" cy="2108"/>
            </a:xfrm>
          </p:grpSpPr>
          <p:sp>
            <p:nvSpPr>
              <p:cNvPr id="98344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7153" y="3815"/>
                <a:ext cx="4109" cy="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45" name="Text Box 41"/>
              <p:cNvSpPr txBox="1">
                <a:spLocks noChangeArrowheads="1"/>
              </p:cNvSpPr>
              <p:nvPr/>
            </p:nvSpPr>
            <p:spPr bwMode="auto">
              <a:xfrm>
                <a:off x="9618" y="5383"/>
                <a:ext cx="1587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3.6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8346" name="Picture 42" descr="http://forum.2108.kiev.ua/uploads/monthly_12_2011/post-33144-1324597639.jpg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 rot="16200000">
                <a:off x="7803" y="3661"/>
                <a:ext cx="1558" cy="2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347" name="Arc 43"/>
              <p:cNvSpPr>
                <a:spLocks/>
              </p:cNvSpPr>
              <p:nvPr/>
            </p:nvSpPr>
            <p:spPr bwMode="auto">
              <a:xfrm>
                <a:off x="9413" y="4542"/>
                <a:ext cx="180" cy="271"/>
              </a:xfrm>
              <a:custGeom>
                <a:avLst/>
                <a:gdLst>
                  <a:gd name="G0" fmla="+- 0 0 0"/>
                  <a:gd name="G1" fmla="+- 13558 0 0"/>
                  <a:gd name="G2" fmla="+- 21600 0 0"/>
                  <a:gd name="T0" fmla="*/ 16815 w 21600"/>
                  <a:gd name="T1" fmla="*/ 0 h 15054"/>
                  <a:gd name="T2" fmla="*/ 21548 w 21600"/>
                  <a:gd name="T3" fmla="*/ 15054 h 15054"/>
                  <a:gd name="T4" fmla="*/ 0 w 21600"/>
                  <a:gd name="T5" fmla="*/ 13558 h 15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5054" fill="none" extrusionOk="0">
                    <a:moveTo>
                      <a:pt x="16814" y="0"/>
                    </a:moveTo>
                    <a:cubicBezTo>
                      <a:pt x="19911" y="3840"/>
                      <a:pt x="21600" y="8624"/>
                      <a:pt x="21600" y="13558"/>
                    </a:cubicBezTo>
                    <a:cubicBezTo>
                      <a:pt x="21600" y="14057"/>
                      <a:pt x="21582" y="14556"/>
                      <a:pt x="21548" y="15054"/>
                    </a:cubicBezTo>
                  </a:path>
                  <a:path w="21600" h="15054" stroke="0" extrusionOk="0">
                    <a:moveTo>
                      <a:pt x="16814" y="0"/>
                    </a:moveTo>
                    <a:cubicBezTo>
                      <a:pt x="19911" y="3840"/>
                      <a:pt x="21600" y="8624"/>
                      <a:pt x="21600" y="13558"/>
                    </a:cubicBezTo>
                    <a:cubicBezTo>
                      <a:pt x="21600" y="14057"/>
                      <a:pt x="21582" y="14556"/>
                      <a:pt x="21548" y="15054"/>
                    </a:cubicBezTo>
                    <a:lnTo>
                      <a:pt x="0" y="13558"/>
                    </a:lnTo>
                    <a:close/>
                  </a:path>
                </a:pathLst>
              </a:cu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48" name="Line 44"/>
              <p:cNvSpPr>
                <a:spLocks noChangeShapeType="1"/>
              </p:cNvSpPr>
              <p:nvPr/>
            </p:nvSpPr>
            <p:spPr bwMode="auto">
              <a:xfrm>
                <a:off x="7619" y="4494"/>
                <a:ext cx="1" cy="36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49" name="Line 45"/>
              <p:cNvSpPr>
                <a:spLocks noChangeShapeType="1"/>
              </p:cNvSpPr>
              <p:nvPr/>
            </p:nvSpPr>
            <p:spPr bwMode="auto">
              <a:xfrm>
                <a:off x="7621" y="4844"/>
                <a:ext cx="34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50" name="Line 46"/>
              <p:cNvSpPr>
                <a:spLocks noChangeShapeType="1"/>
              </p:cNvSpPr>
              <p:nvPr/>
            </p:nvSpPr>
            <p:spPr bwMode="auto">
              <a:xfrm>
                <a:off x="10034" y="4845"/>
                <a:ext cx="743" cy="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51" name="Text Box 47"/>
              <p:cNvSpPr txBox="1">
                <a:spLocks noChangeArrowheads="1"/>
              </p:cNvSpPr>
              <p:nvPr/>
            </p:nvSpPr>
            <p:spPr bwMode="auto">
              <a:xfrm>
                <a:off x="7092" y="4490"/>
                <a:ext cx="62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2" name="Text Box 48"/>
              <p:cNvSpPr txBox="1">
                <a:spLocks noChangeArrowheads="1"/>
              </p:cNvSpPr>
              <p:nvPr/>
            </p:nvSpPr>
            <p:spPr bwMode="auto">
              <a:xfrm>
                <a:off x="9531" y="4453"/>
                <a:ext cx="462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3" name="Text Box 49"/>
              <p:cNvSpPr txBox="1">
                <a:spLocks noChangeArrowheads="1"/>
              </p:cNvSpPr>
              <p:nvPr/>
            </p:nvSpPr>
            <p:spPr bwMode="auto">
              <a:xfrm>
                <a:off x="10700" y="4040"/>
                <a:ext cx="466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4" name="Text Box 50"/>
              <p:cNvSpPr txBox="1">
                <a:spLocks noChangeArrowheads="1"/>
              </p:cNvSpPr>
              <p:nvPr/>
            </p:nvSpPr>
            <p:spPr bwMode="auto">
              <a:xfrm>
                <a:off x="9374" y="4541"/>
                <a:ext cx="454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5" name="AutoShape 51"/>
              <p:cNvSpPr>
                <a:spLocks/>
              </p:cNvSpPr>
              <p:nvPr/>
            </p:nvSpPr>
            <p:spPr bwMode="auto">
              <a:xfrm rot="-5400000">
                <a:off x="8484" y="4313"/>
                <a:ext cx="240" cy="1980"/>
              </a:xfrm>
              <a:prstGeom prst="leftBrace">
                <a:avLst>
                  <a:gd name="adj1" fmla="val 6875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56" name="Text Box 52"/>
              <p:cNvSpPr txBox="1">
                <a:spLocks noChangeArrowheads="1"/>
              </p:cNvSpPr>
              <p:nvPr/>
            </p:nvSpPr>
            <p:spPr bwMode="auto">
              <a:xfrm>
                <a:off x="8370" y="5166"/>
                <a:ext cx="809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24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57" name="Line 53"/>
              <p:cNvSpPr>
                <a:spLocks noChangeShapeType="1"/>
              </p:cNvSpPr>
              <p:nvPr/>
            </p:nvSpPr>
            <p:spPr bwMode="auto">
              <a:xfrm>
                <a:off x="9594" y="4910"/>
                <a:ext cx="1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58" name="Line 54"/>
              <p:cNvSpPr>
                <a:spLocks noChangeShapeType="1"/>
              </p:cNvSpPr>
              <p:nvPr/>
            </p:nvSpPr>
            <p:spPr bwMode="auto">
              <a:xfrm>
                <a:off x="7598" y="4895"/>
                <a:ext cx="1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60" name="Line 56"/>
              <p:cNvSpPr>
                <a:spLocks noChangeShapeType="1"/>
              </p:cNvSpPr>
              <p:nvPr/>
            </p:nvSpPr>
            <p:spPr bwMode="auto">
              <a:xfrm>
                <a:off x="9980" y="4399"/>
                <a:ext cx="1" cy="4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61" name="Line 57"/>
              <p:cNvSpPr>
                <a:spLocks noChangeShapeType="1"/>
              </p:cNvSpPr>
              <p:nvPr/>
            </p:nvSpPr>
            <p:spPr bwMode="auto">
              <a:xfrm flipH="1">
                <a:off x="9237" y="4375"/>
                <a:ext cx="743" cy="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362" name="Text Box 58"/>
              <p:cNvSpPr txBox="1">
                <a:spLocks noChangeArrowheads="1"/>
              </p:cNvSpPr>
              <p:nvPr/>
            </p:nvSpPr>
            <p:spPr bwMode="auto">
              <a:xfrm>
                <a:off x="9153" y="3815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63" name="Oval 59"/>
              <p:cNvSpPr>
                <a:spLocks noChangeArrowheads="1"/>
              </p:cNvSpPr>
              <p:nvPr/>
            </p:nvSpPr>
            <p:spPr bwMode="auto">
              <a:xfrm>
                <a:off x="9925" y="4793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9933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aphicFrame>
          <p:nvGraphicFramePr>
            <p:cNvPr id="98366" name="Object 62"/>
            <p:cNvGraphicFramePr>
              <a:graphicFrameLocks noChangeAspect="1"/>
            </p:cNvGraphicFramePr>
            <p:nvPr/>
          </p:nvGraphicFramePr>
          <p:xfrm>
            <a:off x="7286644" y="3643314"/>
            <a:ext cx="456256" cy="428604"/>
          </p:xfrm>
          <a:graphic>
            <a:graphicData uri="http://schemas.openxmlformats.org/presentationml/2006/ole">
              <p:oleObj spid="_x0000_s135175" name="Формула" r:id="rId11" imgW="317225" imgH="291847" progId="Equation.3">
                <p:embed/>
              </p:oleObj>
            </a:graphicData>
          </a:graphic>
        </p:graphicFrame>
      </p:grpSp>
      <p:sp>
        <p:nvSpPr>
          <p:cNvPr id="104" name="Rectangle 3"/>
          <p:cNvSpPr txBox="1">
            <a:spLocks/>
          </p:cNvSpPr>
          <p:nvPr/>
        </p:nvSpPr>
        <p:spPr bwMode="auto">
          <a:xfrm>
            <a:off x="1285852" y="285728"/>
            <a:ext cx="54292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если тела  НЕ  материальные точки ?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71472" y="5243468"/>
            <a:ext cx="278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Силы трения</a:t>
            </a:r>
          </a:p>
        </p:txBody>
      </p:sp>
      <p:sp>
        <p:nvSpPr>
          <p:cNvPr id="9836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837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428596" y="5929330"/>
            <a:ext cx="192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+mn-lt"/>
              </a:rPr>
              <a:t>“</a:t>
            </a:r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Сухое</a:t>
            </a:r>
            <a:r>
              <a:rPr lang="en-US" b="1" i="1" dirty="0" smtClean="0">
                <a:solidFill>
                  <a:srgbClr val="0000FF"/>
                </a:solidFill>
                <a:latin typeface="+mn-lt"/>
              </a:rPr>
              <a:t>”</a:t>
            </a:r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 трение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6" name="Штриховая стрелка вправо 115"/>
          <p:cNvSpPr/>
          <p:nvPr/>
        </p:nvSpPr>
        <p:spPr>
          <a:xfrm rot="5400000">
            <a:off x="7715272" y="5983628"/>
            <a:ext cx="874396" cy="5886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96"/>
          <p:cNvGrpSpPr/>
          <p:nvPr/>
        </p:nvGrpSpPr>
        <p:grpSpPr>
          <a:xfrm>
            <a:off x="2357422" y="5572140"/>
            <a:ext cx="5236572" cy="642942"/>
            <a:chOff x="2357422" y="5572140"/>
            <a:chExt cx="5236572" cy="642942"/>
          </a:xfrm>
        </p:grpSpPr>
        <p:graphicFrame>
          <p:nvGraphicFramePr>
            <p:cNvPr id="98368" name="Object 64"/>
            <p:cNvGraphicFramePr>
              <a:graphicFrameLocks noChangeAspect="1"/>
            </p:cNvGraphicFramePr>
            <p:nvPr/>
          </p:nvGraphicFramePr>
          <p:xfrm>
            <a:off x="5500694" y="5572140"/>
            <a:ext cx="2093300" cy="642942"/>
          </p:xfrm>
          <a:graphic>
            <a:graphicData uri="http://schemas.openxmlformats.org/presentationml/2006/ole">
              <p:oleObj spid="_x0000_s135176" name="Формула" r:id="rId12" imgW="1332921" imgH="406224" progId="Equation.3">
                <p:embed/>
              </p:oleObj>
            </a:graphicData>
          </a:graphic>
        </p:graphicFrame>
        <p:sp>
          <p:nvSpPr>
            <p:cNvPr id="114" name="Прямоугольник 113"/>
            <p:cNvSpPr/>
            <p:nvPr/>
          </p:nvSpPr>
          <p:spPr>
            <a:xfrm>
              <a:off x="2857488" y="5631436"/>
              <a:ext cx="2467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+mn-lt"/>
                </a:rPr>
                <a:t>Сила трения покоя</a:t>
              </a:r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: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18" name="Прямая со стрелкой 117"/>
            <p:cNvCxnSpPr/>
            <p:nvPr/>
          </p:nvCxnSpPr>
          <p:spPr>
            <a:xfrm flipV="1">
              <a:off x="2357422" y="5929330"/>
              <a:ext cx="428628" cy="142876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7"/>
          <p:cNvGrpSpPr/>
          <p:nvPr/>
        </p:nvGrpSpPr>
        <p:grpSpPr>
          <a:xfrm>
            <a:off x="2509822" y="6202940"/>
            <a:ext cx="4491070" cy="369332"/>
            <a:chOff x="2509822" y="6202940"/>
            <a:chExt cx="4491070" cy="369332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3882346" y="6202940"/>
              <a:ext cx="3118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+mn-lt"/>
                </a:rPr>
                <a:t>Сила трения скольжения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2509822" y="6224606"/>
              <a:ext cx="1347798" cy="20479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94"/>
          <p:cNvGrpSpPr/>
          <p:nvPr/>
        </p:nvGrpSpPr>
        <p:grpSpPr>
          <a:xfrm>
            <a:off x="500034" y="785794"/>
            <a:ext cx="3216850" cy="1689101"/>
            <a:chOff x="500034" y="785794"/>
            <a:chExt cx="3216850" cy="1689101"/>
          </a:xfrm>
        </p:grpSpPr>
        <p:grpSp>
          <p:nvGrpSpPr>
            <p:cNvPr id="9" name="Group 2"/>
            <p:cNvGrpSpPr>
              <a:grpSpLocks noChangeAspect="1"/>
            </p:cNvGrpSpPr>
            <p:nvPr/>
          </p:nvGrpSpPr>
          <p:grpSpPr bwMode="auto">
            <a:xfrm>
              <a:off x="500034" y="928670"/>
              <a:ext cx="1011238" cy="1546225"/>
              <a:chOff x="7565" y="5380"/>
              <a:chExt cx="1592" cy="2435"/>
            </a:xfrm>
          </p:grpSpPr>
          <p:sp>
            <p:nvSpPr>
              <p:cNvPr id="84" name="AutoShape 3"/>
              <p:cNvSpPr>
                <a:spLocks noChangeAspect="1" noChangeArrowheads="1"/>
              </p:cNvSpPr>
              <p:nvPr/>
            </p:nvSpPr>
            <p:spPr bwMode="auto">
              <a:xfrm>
                <a:off x="7565" y="5380"/>
                <a:ext cx="1592" cy="2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4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20000"/>
                    </a:srgbClr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Text Box 5"/>
              <p:cNvSpPr txBox="1">
                <a:spLocks noChangeArrowheads="1"/>
              </p:cNvSpPr>
              <p:nvPr/>
            </p:nvSpPr>
            <p:spPr bwMode="auto">
              <a:xfrm>
                <a:off x="8299" y="57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6"/>
              <p:cNvSpPr txBox="1">
                <a:spLocks noChangeArrowheads="1"/>
              </p:cNvSpPr>
              <p:nvPr/>
            </p:nvSpPr>
            <p:spPr bwMode="auto">
              <a:xfrm>
                <a:off x="7849" y="65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8127" y="6055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7565" y="7384"/>
                <a:ext cx="1575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3.4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" name="Freeform 4"/>
            <p:cNvSpPr>
              <a:spLocks/>
            </p:cNvSpPr>
            <p:nvPr/>
          </p:nvSpPr>
          <p:spPr bwMode="auto">
            <a:xfrm rot="8003315">
              <a:off x="2760443" y="1135601"/>
              <a:ext cx="836558" cy="1076325"/>
            </a:xfrm>
            <a:custGeom>
              <a:avLst/>
              <a:gdLst/>
              <a:ahLst/>
              <a:cxnLst>
                <a:cxn ang="0">
                  <a:pos x="235" y="700"/>
                </a:cxn>
                <a:cxn ang="0">
                  <a:pos x="235" y="510"/>
                </a:cxn>
                <a:cxn ang="0">
                  <a:pos x="295" y="270"/>
                </a:cxn>
                <a:cxn ang="0">
                  <a:pos x="445" y="80"/>
                </a:cxn>
                <a:cxn ang="0">
                  <a:pos x="665" y="10"/>
                </a:cxn>
                <a:cxn ang="0">
                  <a:pos x="875" y="20"/>
                </a:cxn>
                <a:cxn ang="0">
                  <a:pos x="1145" y="130"/>
                </a:cxn>
                <a:cxn ang="0">
                  <a:pos x="1245" y="270"/>
                </a:cxn>
                <a:cxn ang="0">
                  <a:pos x="1295" y="420"/>
                </a:cxn>
                <a:cxn ang="0">
                  <a:pos x="1315" y="720"/>
                </a:cxn>
                <a:cxn ang="0">
                  <a:pos x="1285" y="940"/>
                </a:cxn>
                <a:cxn ang="0">
                  <a:pos x="1165" y="1170"/>
                </a:cxn>
                <a:cxn ang="0">
                  <a:pos x="995" y="1380"/>
                </a:cxn>
                <a:cxn ang="0">
                  <a:pos x="955" y="1540"/>
                </a:cxn>
                <a:cxn ang="0">
                  <a:pos x="925" y="1760"/>
                </a:cxn>
                <a:cxn ang="0">
                  <a:pos x="815" y="1970"/>
                </a:cxn>
                <a:cxn ang="0">
                  <a:pos x="605" y="2090"/>
                </a:cxn>
                <a:cxn ang="0">
                  <a:pos x="435" y="2120"/>
                </a:cxn>
                <a:cxn ang="0">
                  <a:pos x="195" y="2060"/>
                </a:cxn>
                <a:cxn ang="0">
                  <a:pos x="55" y="1890"/>
                </a:cxn>
                <a:cxn ang="0">
                  <a:pos x="5" y="1660"/>
                </a:cxn>
                <a:cxn ang="0">
                  <a:pos x="25" y="1420"/>
                </a:cxn>
                <a:cxn ang="0">
                  <a:pos x="75" y="1200"/>
                </a:cxn>
                <a:cxn ang="0">
                  <a:pos x="135" y="1060"/>
                </a:cxn>
                <a:cxn ang="0">
                  <a:pos x="185" y="950"/>
                </a:cxn>
                <a:cxn ang="0">
                  <a:pos x="225" y="830"/>
                </a:cxn>
                <a:cxn ang="0">
                  <a:pos x="235" y="700"/>
                </a:cxn>
              </a:cxnLst>
              <a:rect l="0" t="0" r="r" b="b"/>
              <a:pathLst>
                <a:path w="1317" h="2125">
                  <a:moveTo>
                    <a:pt x="235" y="700"/>
                  </a:moveTo>
                  <a:cubicBezTo>
                    <a:pt x="237" y="647"/>
                    <a:pt x="225" y="582"/>
                    <a:pt x="235" y="510"/>
                  </a:cubicBezTo>
                  <a:cubicBezTo>
                    <a:pt x="245" y="438"/>
                    <a:pt x="260" y="342"/>
                    <a:pt x="295" y="270"/>
                  </a:cubicBezTo>
                  <a:cubicBezTo>
                    <a:pt x="330" y="198"/>
                    <a:pt x="383" y="123"/>
                    <a:pt x="445" y="80"/>
                  </a:cubicBezTo>
                  <a:cubicBezTo>
                    <a:pt x="507" y="37"/>
                    <a:pt x="593" y="20"/>
                    <a:pt x="665" y="10"/>
                  </a:cubicBezTo>
                  <a:cubicBezTo>
                    <a:pt x="737" y="0"/>
                    <a:pt x="795" y="0"/>
                    <a:pt x="875" y="20"/>
                  </a:cubicBezTo>
                  <a:cubicBezTo>
                    <a:pt x="955" y="40"/>
                    <a:pt x="1083" y="88"/>
                    <a:pt x="1145" y="130"/>
                  </a:cubicBezTo>
                  <a:cubicBezTo>
                    <a:pt x="1207" y="172"/>
                    <a:pt x="1220" y="222"/>
                    <a:pt x="1245" y="270"/>
                  </a:cubicBezTo>
                  <a:cubicBezTo>
                    <a:pt x="1270" y="318"/>
                    <a:pt x="1283" y="345"/>
                    <a:pt x="1295" y="420"/>
                  </a:cubicBezTo>
                  <a:cubicBezTo>
                    <a:pt x="1307" y="495"/>
                    <a:pt x="1317" y="633"/>
                    <a:pt x="1315" y="720"/>
                  </a:cubicBezTo>
                  <a:cubicBezTo>
                    <a:pt x="1313" y="807"/>
                    <a:pt x="1310" y="865"/>
                    <a:pt x="1285" y="940"/>
                  </a:cubicBezTo>
                  <a:cubicBezTo>
                    <a:pt x="1260" y="1015"/>
                    <a:pt x="1213" y="1097"/>
                    <a:pt x="1165" y="1170"/>
                  </a:cubicBezTo>
                  <a:cubicBezTo>
                    <a:pt x="1117" y="1243"/>
                    <a:pt x="1030" y="1318"/>
                    <a:pt x="995" y="1380"/>
                  </a:cubicBezTo>
                  <a:cubicBezTo>
                    <a:pt x="960" y="1442"/>
                    <a:pt x="967" y="1477"/>
                    <a:pt x="955" y="1540"/>
                  </a:cubicBezTo>
                  <a:cubicBezTo>
                    <a:pt x="943" y="1603"/>
                    <a:pt x="948" y="1688"/>
                    <a:pt x="925" y="1760"/>
                  </a:cubicBezTo>
                  <a:cubicBezTo>
                    <a:pt x="902" y="1832"/>
                    <a:pt x="868" y="1915"/>
                    <a:pt x="815" y="1970"/>
                  </a:cubicBezTo>
                  <a:cubicBezTo>
                    <a:pt x="762" y="2025"/>
                    <a:pt x="668" y="2065"/>
                    <a:pt x="605" y="2090"/>
                  </a:cubicBezTo>
                  <a:cubicBezTo>
                    <a:pt x="542" y="2115"/>
                    <a:pt x="503" y="2125"/>
                    <a:pt x="435" y="2120"/>
                  </a:cubicBezTo>
                  <a:cubicBezTo>
                    <a:pt x="367" y="2115"/>
                    <a:pt x="258" y="2098"/>
                    <a:pt x="195" y="2060"/>
                  </a:cubicBezTo>
                  <a:cubicBezTo>
                    <a:pt x="132" y="2022"/>
                    <a:pt x="87" y="1957"/>
                    <a:pt x="55" y="1890"/>
                  </a:cubicBezTo>
                  <a:cubicBezTo>
                    <a:pt x="23" y="1823"/>
                    <a:pt x="10" y="1738"/>
                    <a:pt x="5" y="1660"/>
                  </a:cubicBezTo>
                  <a:cubicBezTo>
                    <a:pt x="0" y="1582"/>
                    <a:pt x="13" y="1497"/>
                    <a:pt x="25" y="1420"/>
                  </a:cubicBezTo>
                  <a:cubicBezTo>
                    <a:pt x="37" y="1343"/>
                    <a:pt x="57" y="1260"/>
                    <a:pt x="75" y="1200"/>
                  </a:cubicBezTo>
                  <a:cubicBezTo>
                    <a:pt x="93" y="1140"/>
                    <a:pt x="117" y="1102"/>
                    <a:pt x="135" y="1060"/>
                  </a:cubicBezTo>
                  <a:cubicBezTo>
                    <a:pt x="153" y="1018"/>
                    <a:pt x="170" y="988"/>
                    <a:pt x="185" y="950"/>
                  </a:cubicBezTo>
                  <a:cubicBezTo>
                    <a:pt x="200" y="912"/>
                    <a:pt x="218" y="875"/>
                    <a:pt x="225" y="830"/>
                  </a:cubicBezTo>
                  <a:cubicBezTo>
                    <a:pt x="232" y="785"/>
                    <a:pt x="233" y="753"/>
                    <a:pt x="235" y="7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0000"/>
                  </a:srgbClr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2994072" y="1509698"/>
              <a:ext cx="287110" cy="32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718925" y="785794"/>
              <a:ext cx="103725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41" grpId="0"/>
      <p:bldP spid="48" grpId="0" animBg="1"/>
      <p:bldP spid="106" grpId="0" build="p"/>
      <p:bldP spid="113" grpId="0" build="p"/>
      <p:bldP spid="1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00034" y="5363287"/>
            <a:ext cx="7715304" cy="9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</a:rPr>
              <a:t>Законы механики инвариантны по отношению к выбору инерциальной системы отсчёта</a:t>
            </a:r>
            <a:r>
              <a:rPr lang="ru-RU" sz="16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571472" y="357166"/>
            <a:ext cx="2611721" cy="1609725"/>
            <a:chOff x="1491" y="1570"/>
            <a:chExt cx="4114" cy="2534"/>
          </a:xfrm>
        </p:grpSpPr>
        <p:sp>
          <p:nvSpPr>
            <p:cNvPr id="99330" name="AutoShape 2"/>
            <p:cNvSpPr>
              <a:spLocks noChangeAspect="1" noChangeArrowheads="1"/>
            </p:cNvSpPr>
            <p:nvPr/>
          </p:nvSpPr>
          <p:spPr bwMode="auto">
            <a:xfrm>
              <a:off x="1491" y="1570"/>
              <a:ext cx="3906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1" name="Text Box 3"/>
            <p:cNvSpPr txBox="1">
              <a:spLocks noChangeArrowheads="1"/>
            </p:cNvSpPr>
            <p:nvPr/>
          </p:nvSpPr>
          <p:spPr bwMode="auto">
            <a:xfrm>
              <a:off x="1711" y="2355"/>
              <a:ext cx="930" cy="5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en-US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2" name="Text Box 4"/>
            <p:cNvSpPr txBox="1">
              <a:spLocks noChangeArrowheads="1"/>
            </p:cNvSpPr>
            <p:nvPr/>
          </p:nvSpPr>
          <p:spPr bwMode="auto">
            <a:xfrm>
              <a:off x="2119" y="3190"/>
              <a:ext cx="539" cy="5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1716" y="1610"/>
              <a:ext cx="900" cy="5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тр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 flipH="1">
              <a:off x="4920" y="3168"/>
              <a:ext cx="685" cy="7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ru-RU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 flipV="1">
              <a:off x="2479" y="1750"/>
              <a:ext cx="0" cy="16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 flipV="1">
              <a:off x="2479" y="2650"/>
              <a:ext cx="721" cy="7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3200" y="2650"/>
              <a:ext cx="898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2479" y="2650"/>
              <a:ext cx="72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2479" y="26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>
              <a:off x="3559" y="336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>
              <a:off x="2479" y="3369"/>
              <a:ext cx="25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4098" y="2650"/>
              <a:ext cx="720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2761" y="3576"/>
              <a:ext cx="188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Рис. 3.6</a:t>
              </a:r>
            </a:p>
          </p:txBody>
        </p:sp>
      </p:grp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4429124" y="857232"/>
          <a:ext cx="1394123" cy="500066"/>
        </p:xfrm>
        <a:graphic>
          <a:graphicData uri="http://schemas.openxmlformats.org/presentationml/2006/ole">
            <p:oleObj spid="_x0000_s136194" name="Формула" r:id="rId4" imgW="875920" imgH="317362" progId="Equation.3">
              <p:embed/>
            </p:oleObj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" name="Группа 37"/>
          <p:cNvGrpSpPr/>
          <p:nvPr/>
        </p:nvGrpSpPr>
        <p:grpSpPr>
          <a:xfrm>
            <a:off x="428596" y="2000240"/>
            <a:ext cx="7572428" cy="1000132"/>
            <a:chOff x="428596" y="2000240"/>
            <a:chExt cx="7572428" cy="1000132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5143504" y="2000240"/>
              <a:ext cx="2857520" cy="1000132"/>
            </a:xfrm>
            <a:prstGeom prst="cloudCallout">
              <a:avLst>
                <a:gd name="adj1" fmla="val -109736"/>
                <a:gd name="adj2" fmla="val 2378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28596" y="2357430"/>
              <a:ext cx="26525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+mn-lt"/>
                </a:rPr>
                <a:t>Сила вязкого трения</a:t>
              </a: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99347" name="Object 19"/>
            <p:cNvGraphicFramePr>
              <a:graphicFrameLocks noChangeAspect="1"/>
            </p:cNvGraphicFramePr>
            <p:nvPr/>
          </p:nvGraphicFramePr>
          <p:xfrm>
            <a:off x="5572132" y="2264432"/>
            <a:ext cx="1697194" cy="500066"/>
          </p:xfrm>
          <a:graphic>
            <a:graphicData uri="http://schemas.openxmlformats.org/presentationml/2006/ole">
              <p:oleObj spid="_x0000_s136195" name="Формула" r:id="rId5" imgW="1066337" imgH="317362" progId="Equation.3">
                <p:embed/>
              </p:oleObj>
            </a:graphicData>
          </a:graphic>
        </p:graphicFrame>
      </p:grpSp>
      <p:graphicFrame>
        <p:nvGraphicFramePr>
          <p:cNvPr id="99349" name="Object 21"/>
          <p:cNvGraphicFramePr>
            <a:graphicFrameLocks noChangeAspect="1"/>
          </p:cNvGraphicFramePr>
          <p:nvPr/>
        </p:nvGraphicFramePr>
        <p:xfrm>
          <a:off x="3500440" y="289883"/>
          <a:ext cx="1285874" cy="411480"/>
        </p:xfrm>
        <a:graphic>
          <a:graphicData uri="http://schemas.openxmlformats.org/presentationml/2006/ole">
            <p:oleObj spid="_x0000_s136196" name="Формула" r:id="rId6" imgW="927100" imgH="292100" progId="Equation.3">
              <p:embed/>
            </p:oleObj>
          </a:graphicData>
        </a:graphic>
      </p:graphicFrame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" name="Группа 39"/>
          <p:cNvGrpSpPr/>
          <p:nvPr/>
        </p:nvGrpSpPr>
        <p:grpSpPr>
          <a:xfrm>
            <a:off x="428596" y="3000372"/>
            <a:ext cx="6286544" cy="1500198"/>
            <a:chOff x="428596" y="3000372"/>
            <a:chExt cx="6286544" cy="1500198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28596" y="3000372"/>
              <a:ext cx="27860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8001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.5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Сила Лоренца  </a:t>
              </a:r>
            </a:p>
          </p:txBody>
        </p:sp>
        <p:sp>
          <p:nvSpPr>
            <p:cNvPr id="99346" name="AutoShape 18"/>
            <p:cNvSpPr>
              <a:spLocks noChangeArrowheads="1"/>
            </p:cNvSpPr>
            <p:nvPr/>
          </p:nvSpPr>
          <p:spPr bwMode="auto">
            <a:xfrm>
              <a:off x="2357422" y="3429000"/>
              <a:ext cx="4357718" cy="1071570"/>
            </a:xfrm>
            <a:prstGeom prst="cloudCallout">
              <a:avLst>
                <a:gd name="adj1" fmla="val -61418"/>
                <a:gd name="adj2" fmla="val -42365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9353" name="Object 25"/>
            <p:cNvGraphicFramePr>
              <a:graphicFrameLocks noChangeAspect="1"/>
            </p:cNvGraphicFramePr>
            <p:nvPr/>
          </p:nvGraphicFramePr>
          <p:xfrm>
            <a:off x="2928926" y="3681780"/>
            <a:ext cx="2786082" cy="500067"/>
          </p:xfrm>
          <a:graphic>
            <a:graphicData uri="http://schemas.openxmlformats.org/presentationml/2006/ole">
              <p:oleObj spid="_x0000_s136197" name="Формула" r:id="rId7" imgW="1485255" imgH="266584" progId="Equation.3">
                <p:embed/>
              </p:oleObj>
            </a:graphicData>
          </a:graphic>
        </p:graphicFrame>
      </p:grp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500034" y="4929198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3.6.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относительности Галилея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950001" y="357166"/>
            <a:ext cx="1422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+mn-lt"/>
              </a:rPr>
              <a:t>Обозначим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  <p:bldP spid="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571472" y="2643183"/>
            <a:ext cx="7754650" cy="913515"/>
            <a:chOff x="500034" y="214290"/>
            <a:chExt cx="7754650" cy="913515"/>
          </a:xfrm>
        </p:grpSpPr>
        <p:grpSp>
          <p:nvGrpSpPr>
            <p:cNvPr id="3" name="Группа 32"/>
            <p:cNvGrpSpPr/>
            <p:nvPr/>
          </p:nvGrpSpPr>
          <p:grpSpPr>
            <a:xfrm>
              <a:off x="500034" y="214290"/>
              <a:ext cx="6000792" cy="913515"/>
              <a:chOff x="500034" y="214290"/>
              <a:chExt cx="6000792" cy="913515"/>
            </a:xfrm>
          </p:grpSpPr>
          <p:sp>
            <p:nvSpPr>
              <p:cNvPr id="46" name="Rectangle 3"/>
              <p:cNvSpPr txBox="1">
                <a:spLocks/>
              </p:cNvSpPr>
              <p:nvPr/>
            </p:nvSpPr>
            <p:spPr>
              <a:xfrm>
                <a:off x="500034" y="214290"/>
                <a:ext cx="6000792" cy="849450"/>
              </a:xfrm>
              <a:prstGeom prst="rect">
                <a:avLst/>
              </a:prstGeom>
            </p:spPr>
            <p:txBody>
              <a:bodyPr/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lang="ru-RU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…</a:t>
                </a:r>
              </a:p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5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</a:t>
                </a: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Формулировка Ньютона</a:t>
                </a: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</a:t>
                </a:r>
              </a:p>
            </p:txBody>
          </p:sp>
          <p:graphicFrame>
            <p:nvGraphicFramePr>
              <p:cNvPr id="48" name="Object 10"/>
              <p:cNvGraphicFramePr>
                <a:graphicFrameLocks noChangeAspect="1"/>
              </p:cNvGraphicFramePr>
              <p:nvPr/>
            </p:nvGraphicFramePr>
            <p:xfrm>
              <a:off x="4500562" y="405488"/>
              <a:ext cx="928694" cy="722317"/>
            </p:xfrm>
            <a:graphic>
              <a:graphicData uri="http://schemas.openxmlformats.org/presentationml/2006/ole">
                <p:oleObj spid="_x0000_s137218" name="Формула" r:id="rId4" imgW="571320" imgH="444240" progId="Equation.3">
                  <p:embed/>
                </p:oleObj>
              </a:graphicData>
            </a:graphic>
          </p:graphicFrame>
        </p:grpSp>
        <p:graphicFrame>
          <p:nvGraphicFramePr>
            <p:cNvPr id="45" name="Object 13"/>
            <p:cNvGraphicFramePr>
              <a:graphicFrameLocks noChangeAspect="1"/>
            </p:cNvGraphicFramePr>
            <p:nvPr/>
          </p:nvGraphicFramePr>
          <p:xfrm>
            <a:off x="6000760" y="533896"/>
            <a:ext cx="2253924" cy="444651"/>
          </p:xfrm>
          <a:graphic>
            <a:graphicData uri="http://schemas.openxmlformats.org/presentationml/2006/ole">
              <p:oleObj spid="_x0000_s137219" name="Формула" r:id="rId5" imgW="1397000" imgH="279400" progId="Equation.3">
                <p:embed/>
              </p:oleObj>
            </a:graphicData>
          </a:graphic>
        </p:graphicFrame>
      </p:grpSp>
      <p:sp>
        <p:nvSpPr>
          <p:cNvPr id="49" name="Rectangle 3"/>
          <p:cNvSpPr txBox="1">
            <a:spLocks/>
          </p:cNvSpPr>
          <p:nvPr/>
        </p:nvSpPr>
        <p:spPr>
          <a:xfrm>
            <a:off x="642910" y="1000108"/>
            <a:ext cx="7643866" cy="85725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Простые  демонстрации  к  законам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Ньютона</a:t>
            </a:r>
          </a:p>
          <a:p>
            <a:pPr marL="273050" lvl="0" indent="-273050" algn="ctr" eaLnBrk="0" hangingPunct="0">
              <a:spcBef>
                <a:spcPts val="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добавка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:)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3643306" y="4500570"/>
          <a:ext cx="1331734" cy="428604"/>
        </p:xfrm>
        <a:graphic>
          <a:graphicData uri="http://schemas.openxmlformats.org/presentationml/2006/ole">
            <p:oleObj spid="_x0000_s137220" name="Формула" r:id="rId6" imgW="825142" imgH="266584" progId="Equation.3">
              <p:embed/>
            </p:oleObj>
          </a:graphicData>
        </a:graphic>
      </p:graphicFrame>
      <p:sp>
        <p:nvSpPr>
          <p:cNvPr id="50" name="Rectangle 3"/>
          <p:cNvSpPr txBox="1">
            <a:spLocks/>
          </p:cNvSpPr>
          <p:nvPr/>
        </p:nvSpPr>
        <p:spPr>
          <a:xfrm>
            <a:off x="785786" y="3571876"/>
            <a:ext cx="3357586" cy="50006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… а если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2184419" y="3560473"/>
          <a:ext cx="1189037" cy="366712"/>
        </p:xfrm>
        <a:graphic>
          <a:graphicData uri="http://schemas.openxmlformats.org/presentationml/2006/ole">
            <p:oleObj spid="_x0000_s137221" name="Формула" r:id="rId7" imgW="736560" imgH="228600" progId="Equation.3">
              <p:embed/>
            </p:oleObj>
          </a:graphicData>
        </a:graphic>
      </p:graphicFrame>
      <p:sp>
        <p:nvSpPr>
          <p:cNvPr id="52" name="Выгнутая вправо стрелка 51"/>
          <p:cNvSpPr/>
          <p:nvPr/>
        </p:nvSpPr>
        <p:spPr>
          <a:xfrm rot="7586364" flipV="1">
            <a:off x="2599689" y="3939334"/>
            <a:ext cx="500066" cy="1631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Штриховая стрелка вправо 52"/>
          <p:cNvSpPr/>
          <p:nvPr/>
        </p:nvSpPr>
        <p:spPr>
          <a:xfrm rot="5400000">
            <a:off x="3866190" y="5420694"/>
            <a:ext cx="1000132" cy="10172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2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549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85720" y="447240"/>
            <a:ext cx="1143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Доска 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357686" y="100010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57158" y="142852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Ускорение при движении по окружности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0" name="Object 40"/>
          <p:cNvGraphicFramePr>
            <a:graphicFrameLocks noChangeAspect="1"/>
          </p:cNvGraphicFramePr>
          <p:nvPr/>
        </p:nvGraphicFramePr>
        <p:xfrm>
          <a:off x="5857884" y="857232"/>
          <a:ext cx="1947265" cy="571480"/>
        </p:xfrm>
        <a:graphic>
          <a:graphicData uri="http://schemas.openxmlformats.org/presentationml/2006/ole">
            <p:oleObj spid="_x0000_s128002" name="Формула" r:id="rId4" imgW="875920" imgH="253890" progId="Equation.3">
              <p:embed/>
            </p:oleObj>
          </a:graphicData>
        </a:graphic>
      </p:graphicFrame>
      <p:grpSp>
        <p:nvGrpSpPr>
          <p:cNvPr id="2" name="Группа 108"/>
          <p:cNvGrpSpPr/>
          <p:nvPr/>
        </p:nvGrpSpPr>
        <p:grpSpPr>
          <a:xfrm>
            <a:off x="5000628" y="1908802"/>
            <a:ext cx="3714776" cy="1163008"/>
            <a:chOff x="4786314" y="2786058"/>
            <a:chExt cx="2797942" cy="734380"/>
          </a:xfrm>
        </p:grpSpPr>
        <p:graphicFrame>
          <p:nvGraphicFramePr>
            <p:cNvPr id="87083" name="Object 43"/>
            <p:cNvGraphicFramePr>
              <a:graphicFrameLocks noChangeAspect="1"/>
            </p:cNvGraphicFramePr>
            <p:nvPr/>
          </p:nvGraphicFramePr>
          <p:xfrm>
            <a:off x="4786314" y="2786058"/>
            <a:ext cx="2238375" cy="733425"/>
          </p:xfrm>
          <a:graphic>
            <a:graphicData uri="http://schemas.openxmlformats.org/presentationml/2006/ole">
              <p:oleObj spid="_x0000_s128003" name="Формула" r:id="rId5" imgW="2235200" imgH="736600" progId="Equation.3">
                <p:embed/>
              </p:oleObj>
            </a:graphicData>
          </a:graphic>
        </p:graphicFrame>
        <p:graphicFrame>
          <p:nvGraphicFramePr>
            <p:cNvPr id="87082" name="Object 42"/>
            <p:cNvGraphicFramePr>
              <a:graphicFrameLocks noChangeAspect="1"/>
            </p:cNvGraphicFramePr>
            <p:nvPr/>
          </p:nvGraphicFramePr>
          <p:xfrm>
            <a:off x="7088956" y="2806063"/>
            <a:ext cx="495300" cy="714375"/>
          </p:xfrm>
          <a:graphic>
            <a:graphicData uri="http://schemas.openxmlformats.org/presentationml/2006/ole">
              <p:oleObj spid="_x0000_s128004" name="Формула" r:id="rId6" imgW="495085" imgH="710891" progId="Equation.3">
                <p:embed/>
              </p:oleObj>
            </a:graphicData>
          </a:graphic>
        </p:graphicFrame>
      </p:grpSp>
      <p:sp>
        <p:nvSpPr>
          <p:cNvPr id="87084" name="AutoShape 44"/>
          <p:cNvSpPr>
            <a:spLocks noChangeArrowheads="1"/>
          </p:cNvSpPr>
          <p:nvPr/>
        </p:nvSpPr>
        <p:spPr bwMode="auto">
          <a:xfrm>
            <a:off x="6429388" y="3286124"/>
            <a:ext cx="2286016" cy="2214578"/>
          </a:xfrm>
          <a:prstGeom prst="foldedCorner">
            <a:avLst>
              <a:gd name="adj" fmla="val 13126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9" name="Object 49"/>
          <p:cNvGraphicFramePr>
            <a:graphicFrameLocks noChangeAspect="1"/>
          </p:cNvGraphicFramePr>
          <p:nvPr/>
        </p:nvGraphicFramePr>
        <p:xfrm>
          <a:off x="6643702" y="3429000"/>
          <a:ext cx="1609542" cy="857256"/>
        </p:xfrm>
        <a:graphic>
          <a:graphicData uri="http://schemas.openxmlformats.org/presentationml/2006/ole">
            <p:oleObj spid="_x0000_s128005" name="Формула" r:id="rId7" imgW="876300" imgH="469900" progId="Equation.3">
              <p:embed/>
            </p:oleObj>
          </a:graphicData>
        </a:graphic>
      </p:graphicFrame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1" name="Object 51"/>
          <p:cNvGraphicFramePr>
            <a:graphicFrameLocks noChangeAspect="1"/>
          </p:cNvGraphicFramePr>
          <p:nvPr/>
        </p:nvGraphicFramePr>
        <p:xfrm>
          <a:off x="6715140" y="4500570"/>
          <a:ext cx="1609542" cy="857256"/>
        </p:xfrm>
        <a:graphic>
          <a:graphicData uri="http://schemas.openxmlformats.org/presentationml/2006/ole">
            <p:oleObj spid="_x0000_s128006" name="Формула" r:id="rId8" imgW="876300" imgH="469900" progId="Equation.3">
              <p:embed/>
            </p:oleObj>
          </a:graphicData>
        </a:graphic>
      </p:graphicFrame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3" name="Object 53"/>
          <p:cNvGraphicFramePr>
            <a:graphicFrameLocks noChangeAspect="1"/>
          </p:cNvGraphicFramePr>
          <p:nvPr/>
        </p:nvGraphicFramePr>
        <p:xfrm>
          <a:off x="3325803" y="4765910"/>
          <a:ext cx="1714511" cy="591915"/>
        </p:xfrm>
        <a:graphic>
          <a:graphicData uri="http://schemas.openxmlformats.org/presentationml/2006/ole">
            <p:oleObj spid="_x0000_s128007" name="Формула" r:id="rId9" imgW="800100" imgH="279400" progId="Equation.3">
              <p:embed/>
            </p:oleObj>
          </a:graphicData>
        </a:graphic>
      </p:graphicFrame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5" name="Object 55"/>
          <p:cNvGraphicFramePr>
            <a:graphicFrameLocks noChangeAspect="1"/>
          </p:cNvGraphicFramePr>
          <p:nvPr/>
        </p:nvGraphicFramePr>
        <p:xfrm>
          <a:off x="3571878" y="5680075"/>
          <a:ext cx="1500188" cy="496888"/>
        </p:xfrm>
        <a:graphic>
          <a:graphicData uri="http://schemas.openxmlformats.org/presentationml/2006/ole">
            <p:oleObj spid="_x0000_s128008" name="Формула" r:id="rId10" imgW="774360" imgH="253800" progId="Equation.3">
              <p:embed/>
            </p:oleObj>
          </a:graphicData>
        </a:graphic>
      </p:graphicFrame>
      <p:sp>
        <p:nvSpPr>
          <p:cNvPr id="87097" name="AutoShape 57"/>
          <p:cNvSpPr>
            <a:spLocks noChangeArrowheads="1"/>
          </p:cNvSpPr>
          <p:nvPr/>
        </p:nvSpPr>
        <p:spPr bwMode="auto">
          <a:xfrm>
            <a:off x="2214546" y="4429132"/>
            <a:ext cx="4000528" cy="2143140"/>
          </a:xfrm>
          <a:prstGeom prst="cloudCallout">
            <a:avLst>
              <a:gd name="adj1" fmla="val 10324"/>
              <a:gd name="adj2" fmla="val -94911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94"/>
          <p:cNvGrpSpPr/>
          <p:nvPr/>
        </p:nvGrpSpPr>
        <p:grpSpPr>
          <a:xfrm>
            <a:off x="285720" y="428604"/>
            <a:ext cx="3717519" cy="3263906"/>
            <a:chOff x="285720" y="428604"/>
            <a:chExt cx="3717519" cy="3263906"/>
          </a:xfrm>
        </p:grpSpPr>
        <p:graphicFrame>
          <p:nvGraphicFramePr>
            <p:cNvPr id="76" name="Object 38"/>
            <p:cNvGraphicFramePr>
              <a:graphicFrameLocks noChangeAspect="1"/>
            </p:cNvGraphicFramePr>
            <p:nvPr/>
          </p:nvGraphicFramePr>
          <p:xfrm>
            <a:off x="3000364" y="767935"/>
            <a:ext cx="357190" cy="517925"/>
          </p:xfrm>
          <a:graphic>
            <a:graphicData uri="http://schemas.openxmlformats.org/presentationml/2006/ole">
              <p:oleObj spid="_x0000_s128009" name="Формула" r:id="rId11" imgW="190500" imgH="279400" progId="Equation.3">
                <p:embed/>
              </p:oleObj>
            </a:graphicData>
          </a:graphic>
        </p:graphicFrame>
        <p:grpSp>
          <p:nvGrpSpPr>
            <p:cNvPr id="5" name="Group 23"/>
            <p:cNvGrpSpPr>
              <a:grpSpLocks noChangeAspect="1"/>
            </p:cNvGrpSpPr>
            <p:nvPr/>
          </p:nvGrpSpPr>
          <p:grpSpPr bwMode="auto">
            <a:xfrm>
              <a:off x="285720" y="428604"/>
              <a:ext cx="3717519" cy="3263906"/>
              <a:chOff x="1349" y="-368"/>
              <a:chExt cx="4405" cy="3868"/>
            </a:xfrm>
          </p:grpSpPr>
          <p:sp>
            <p:nvSpPr>
              <p:cNvPr id="95256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1349" y="-368"/>
                <a:ext cx="4405" cy="38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4069" y="-324"/>
                <a:ext cx="589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4257" y="2217"/>
                <a:ext cx="149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траектория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0" name="Arc 28"/>
              <p:cNvSpPr>
                <a:spLocks/>
              </p:cNvSpPr>
              <p:nvPr/>
            </p:nvSpPr>
            <p:spPr bwMode="auto">
              <a:xfrm rot="-1378925">
                <a:off x="1913" y="845"/>
                <a:ext cx="2471" cy="23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73 w 43200"/>
                  <a:gd name="T1" fmla="*/ 33875 h 43200"/>
                  <a:gd name="T2" fmla="*/ 39789 w 43200"/>
                  <a:gd name="T3" fmla="*/ 33251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</a:path>
                  <a:path w="43200" h="43200" stroke="0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rot="2197350" flipV="1">
                <a:off x="3122" y="-368"/>
                <a:ext cx="1031" cy="1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2" name="Text Box 30"/>
              <p:cNvSpPr txBox="1">
                <a:spLocks noChangeArrowheads="1"/>
              </p:cNvSpPr>
              <p:nvPr/>
            </p:nvSpPr>
            <p:spPr bwMode="auto">
              <a:xfrm>
                <a:off x="2148" y="663"/>
                <a:ext cx="80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3" name="Line 31"/>
              <p:cNvSpPr>
                <a:spLocks noChangeShapeType="1"/>
              </p:cNvSpPr>
              <p:nvPr/>
            </p:nvSpPr>
            <p:spPr bwMode="auto">
              <a:xfrm rot="21403159">
                <a:off x="2700" y="959"/>
                <a:ext cx="397" cy="10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6" name="Text Box 30"/>
            <p:cNvSpPr txBox="1">
              <a:spLocks noChangeArrowheads="1"/>
            </p:cNvSpPr>
            <p:nvPr/>
          </p:nvSpPr>
          <p:spPr bwMode="auto">
            <a:xfrm>
              <a:off x="1436514" y="2182871"/>
              <a:ext cx="682741" cy="39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О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man Old Style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265" name="Line 33"/>
          <p:cNvSpPr>
            <a:spLocks noChangeShapeType="1"/>
          </p:cNvSpPr>
          <p:nvPr/>
        </p:nvSpPr>
        <p:spPr bwMode="auto">
          <a:xfrm rot="2197350" flipV="1">
            <a:off x="1357681" y="1669991"/>
            <a:ext cx="949086" cy="18211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 flipV="1">
            <a:off x="1412947" y="1262007"/>
            <a:ext cx="609855" cy="26015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rot="21403159">
            <a:off x="1415676" y="1549621"/>
            <a:ext cx="248489" cy="65824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rot="5400000" flipH="1">
            <a:off x="1803688" y="1482404"/>
            <a:ext cx="672605" cy="27951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flipH="1">
            <a:off x="1682676" y="1952655"/>
            <a:ext cx="597149" cy="2538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5273" name="Object 41"/>
          <p:cNvGraphicFramePr>
            <a:graphicFrameLocks noChangeAspect="1"/>
          </p:cNvGraphicFramePr>
          <p:nvPr/>
        </p:nvGraphicFramePr>
        <p:xfrm>
          <a:off x="1214414" y="1714488"/>
          <a:ext cx="357158" cy="459203"/>
        </p:xfrm>
        <a:graphic>
          <a:graphicData uri="http://schemas.openxmlformats.org/presentationml/2006/ole">
            <p:oleObj spid="_x0000_s128010" name="Формула" r:id="rId12" imgW="203024" imgH="253780" progId="Equation.3">
              <p:embed/>
            </p:oleObj>
          </a:graphicData>
        </a:graphic>
      </p:graphicFrame>
      <p:graphicFrame>
        <p:nvGraphicFramePr>
          <p:cNvPr id="95275" name="Object 43"/>
          <p:cNvGraphicFramePr>
            <a:graphicFrameLocks noChangeAspect="1"/>
          </p:cNvGraphicFramePr>
          <p:nvPr/>
        </p:nvGraphicFramePr>
        <p:xfrm>
          <a:off x="1571719" y="857232"/>
          <a:ext cx="368091" cy="471487"/>
        </p:xfrm>
        <a:graphic>
          <a:graphicData uri="http://schemas.openxmlformats.org/presentationml/2006/ole">
            <p:oleObj spid="_x0000_s128011" name="Формула" r:id="rId13" imgW="190440" imgH="241200" progId="Equation.3">
              <p:embed/>
            </p:oleObj>
          </a:graphicData>
        </a:graphic>
      </p:graphicFrame>
      <p:graphicFrame>
        <p:nvGraphicFramePr>
          <p:cNvPr id="95276" name="Object 44"/>
          <p:cNvGraphicFramePr>
            <a:graphicFrameLocks noChangeAspect="1"/>
          </p:cNvGraphicFramePr>
          <p:nvPr/>
        </p:nvGraphicFramePr>
        <p:xfrm>
          <a:off x="2357422" y="1785926"/>
          <a:ext cx="311150" cy="428625"/>
        </p:xfrm>
        <a:graphic>
          <a:graphicData uri="http://schemas.openxmlformats.org/presentationml/2006/ole">
            <p:oleObj spid="_x0000_s128012" name="Формула" r:id="rId14" imgW="139680" imgH="190440" progId="Equation.3">
              <p:embed/>
            </p:oleObj>
          </a:graphicData>
        </a:graphic>
      </p:graphicFrame>
      <p:graphicFrame>
        <p:nvGraphicFramePr>
          <p:cNvPr id="95278" name="Object 46"/>
          <p:cNvGraphicFramePr>
            <a:graphicFrameLocks noChangeAspect="1"/>
          </p:cNvGraphicFramePr>
          <p:nvPr/>
        </p:nvGraphicFramePr>
        <p:xfrm>
          <a:off x="6756400" y="5622925"/>
          <a:ext cx="1331913" cy="828675"/>
        </p:xfrm>
        <a:graphic>
          <a:graphicData uri="http://schemas.openxmlformats.org/presentationml/2006/ole">
            <p:oleObj spid="_x0000_s128013" name="Формула" r:id="rId15" imgW="672840" imgH="419040" progId="Equation.3">
              <p:embed/>
            </p:oleObj>
          </a:graphicData>
        </a:graphic>
      </p:graphicFrame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5755005" y="5834039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42844" y="3500438"/>
            <a:ext cx="3890020" cy="928694"/>
            <a:chOff x="142844" y="3500438"/>
            <a:chExt cx="3890020" cy="928694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285720" y="3500438"/>
              <a:ext cx="3571900" cy="500066"/>
              <a:chOff x="285720" y="3500438"/>
              <a:chExt cx="3571900" cy="500066"/>
            </a:xfrm>
          </p:grpSpPr>
          <p:graphicFrame>
            <p:nvGraphicFramePr>
              <p:cNvPr id="128014" name="Object 14"/>
              <p:cNvGraphicFramePr>
                <a:graphicFrameLocks noChangeAspect="1"/>
              </p:cNvGraphicFramePr>
              <p:nvPr/>
            </p:nvGraphicFramePr>
            <p:xfrm>
              <a:off x="285720" y="3500438"/>
              <a:ext cx="312714" cy="433971"/>
            </p:xfrm>
            <a:graphic>
              <a:graphicData uri="http://schemas.openxmlformats.org/presentationml/2006/ole">
                <p:oleObj spid="_x0000_s128014" name="Формула" r:id="rId16" imgW="126720" imgH="177480" progId="Equation.3">
                  <p:embed/>
                </p:oleObj>
              </a:graphicData>
            </a:graphic>
          </p:graphicFrame>
          <p:sp>
            <p:nvSpPr>
              <p:cNvPr id="68" name="Text Box 27"/>
              <p:cNvSpPr txBox="1">
                <a:spLocks noChangeArrowheads="1"/>
              </p:cNvSpPr>
              <p:nvPr/>
            </p:nvSpPr>
            <p:spPr bwMode="auto">
              <a:xfrm>
                <a:off x="500034" y="3633441"/>
                <a:ext cx="3286148" cy="367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kumimoji="0" 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единичный</a:t>
                </a:r>
                <a:r>
                  <a:rPr kumimoji="0" lang="ru-RU" sz="1400" b="1" i="1" u="none" strike="noStrike" cap="none" normalizeH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вектор вдоль скорости 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69" name="Object 38"/>
              <p:cNvGraphicFramePr>
                <a:graphicFrameLocks noChangeAspect="1"/>
              </p:cNvGraphicFramePr>
              <p:nvPr/>
            </p:nvGraphicFramePr>
            <p:xfrm>
              <a:off x="3588052" y="3506110"/>
              <a:ext cx="269568" cy="390873"/>
            </p:xfrm>
            <a:graphic>
              <a:graphicData uri="http://schemas.openxmlformats.org/presentationml/2006/ole">
                <p:oleObj spid="_x0000_s128015" name="Формула" r:id="rId17" imgW="190500" imgH="279400" progId="Equation.3">
                  <p:embed/>
                </p:oleObj>
              </a:graphicData>
            </a:graphic>
          </p:graphicFrame>
        </p:grpSp>
        <p:grpSp>
          <p:nvGrpSpPr>
            <p:cNvPr id="71" name="Группа 70"/>
            <p:cNvGrpSpPr/>
            <p:nvPr/>
          </p:nvGrpSpPr>
          <p:grpSpPr>
            <a:xfrm>
              <a:off x="142844" y="3929066"/>
              <a:ext cx="3890020" cy="500066"/>
              <a:chOff x="285720" y="3500438"/>
              <a:chExt cx="3601872" cy="500066"/>
            </a:xfrm>
          </p:grpSpPr>
          <p:graphicFrame>
            <p:nvGraphicFramePr>
              <p:cNvPr id="72" name="Object 14"/>
              <p:cNvGraphicFramePr>
                <a:graphicFrameLocks noChangeAspect="1"/>
              </p:cNvGraphicFramePr>
              <p:nvPr/>
            </p:nvGraphicFramePr>
            <p:xfrm>
              <a:off x="285720" y="3500438"/>
              <a:ext cx="312714" cy="433971"/>
            </p:xfrm>
            <a:graphic>
              <a:graphicData uri="http://schemas.openxmlformats.org/presentationml/2006/ole">
                <p:oleObj spid="_x0000_s128016" name="Формула" r:id="rId18" imgW="126720" imgH="177480" progId="Equation.3">
                  <p:embed/>
                </p:oleObj>
              </a:graphicData>
            </a:graphic>
          </p:graphicFrame>
          <p:sp>
            <p:nvSpPr>
              <p:cNvPr id="73" name="Text Box 27"/>
              <p:cNvSpPr txBox="1">
                <a:spLocks noChangeArrowheads="1"/>
              </p:cNvSpPr>
              <p:nvPr/>
            </p:nvSpPr>
            <p:spPr bwMode="auto">
              <a:xfrm>
                <a:off x="500034" y="3633441"/>
                <a:ext cx="3357586" cy="367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kumimoji="0" 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единичный</a:t>
                </a:r>
                <a:r>
                  <a:rPr kumimoji="0" lang="ru-RU" sz="1400" b="1" i="1" u="none" strike="noStrike" cap="none" normalizeH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вектор,</a:t>
                </a:r>
                <a:r>
                  <a:rPr kumimoji="0" lang="en-US" sz="1400" b="1" i="1" u="none" strike="noStrike" cap="none" normalizeH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400" b="1" i="1" u="none" strike="noStrike" cap="none" normalizeH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перпендикулярный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74" name="Object 38"/>
              <p:cNvGraphicFramePr>
                <a:graphicFrameLocks noChangeAspect="1"/>
              </p:cNvGraphicFramePr>
              <p:nvPr/>
            </p:nvGraphicFramePr>
            <p:xfrm>
              <a:off x="3618024" y="3506110"/>
              <a:ext cx="269568" cy="390873"/>
            </p:xfrm>
            <a:graphic>
              <a:graphicData uri="http://schemas.openxmlformats.org/presentationml/2006/ole">
                <p:oleObj spid="_x0000_s128017" name="Формула" r:id="rId19" imgW="190500" imgH="279400" progId="Equation.3">
                  <p:embed/>
                </p:oleObj>
              </a:graphicData>
            </a:graphic>
          </p:graphicFrame>
        </p:grpSp>
      </p:grpSp>
      <p:grpSp>
        <p:nvGrpSpPr>
          <p:cNvPr id="81" name="Группа 80"/>
          <p:cNvGrpSpPr/>
          <p:nvPr/>
        </p:nvGrpSpPr>
        <p:grpSpPr>
          <a:xfrm>
            <a:off x="7786710" y="285728"/>
            <a:ext cx="1143008" cy="714380"/>
            <a:chOff x="7786710" y="285728"/>
            <a:chExt cx="1143008" cy="714380"/>
          </a:xfrm>
        </p:grpSpPr>
        <p:graphicFrame>
          <p:nvGraphicFramePr>
            <p:cNvPr id="128018" name="Object 18"/>
            <p:cNvGraphicFramePr>
              <a:graphicFrameLocks noChangeAspect="1"/>
            </p:cNvGraphicFramePr>
            <p:nvPr/>
          </p:nvGraphicFramePr>
          <p:xfrm>
            <a:off x="7866904" y="285728"/>
            <a:ext cx="1062814" cy="400071"/>
          </p:xfrm>
          <a:graphic>
            <a:graphicData uri="http://schemas.openxmlformats.org/presentationml/2006/ole">
              <p:oleObj spid="_x0000_s128018" name="Формула" r:id="rId20" imgW="647640" imgH="241200" progId="Equation.3">
                <p:embed/>
              </p:oleObj>
            </a:graphicData>
          </a:graphic>
        </p:graphicFrame>
        <p:cxnSp>
          <p:nvCxnSpPr>
            <p:cNvPr id="78" name="Прямая со стрелкой 77"/>
            <p:cNvCxnSpPr/>
            <p:nvPr/>
          </p:nvCxnSpPr>
          <p:spPr>
            <a:xfrm flipV="1">
              <a:off x="7786710" y="642918"/>
              <a:ext cx="571504" cy="35719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7084" grpId="0" animBg="1"/>
      <p:bldP spid="87097" grpId="0" animBg="1"/>
      <p:bldP spid="95265" grpId="0" animBg="1"/>
      <p:bldP spid="95267" grpId="0" animBg="1"/>
      <p:bldP spid="95268" grpId="0" animBg="1"/>
      <p:bldP spid="95269" grpId="0" animBg="1"/>
      <p:bldP spid="95270" grpId="0" animBg="1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357686" y="100010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57158" y="142852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1.5. Ускорение при криволинейном движении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118"/>
          <p:cNvGrpSpPr/>
          <p:nvPr/>
        </p:nvGrpSpPr>
        <p:grpSpPr>
          <a:xfrm>
            <a:off x="285720" y="642918"/>
            <a:ext cx="3999980" cy="3786214"/>
            <a:chOff x="947737" y="1000108"/>
            <a:chExt cx="3999980" cy="3786214"/>
          </a:xfrm>
        </p:grpSpPr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947737" y="1022350"/>
              <a:ext cx="3999980" cy="3763972"/>
              <a:chOff x="1349" y="-368"/>
              <a:chExt cx="4109" cy="3868"/>
            </a:xfrm>
          </p:grpSpPr>
          <p:sp>
            <p:nvSpPr>
              <p:cNvPr id="87054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349" y="-368"/>
                <a:ext cx="4109" cy="38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55" name="Text Box 15"/>
              <p:cNvSpPr txBox="1">
                <a:spLocks noChangeArrowheads="1"/>
              </p:cNvSpPr>
              <p:nvPr/>
            </p:nvSpPr>
            <p:spPr bwMode="auto">
              <a:xfrm>
                <a:off x="3959" y="140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6" name="Text Box 16"/>
              <p:cNvSpPr txBox="1">
                <a:spLocks noChangeArrowheads="1"/>
              </p:cNvSpPr>
              <p:nvPr/>
            </p:nvSpPr>
            <p:spPr bwMode="auto">
              <a:xfrm>
                <a:off x="4069" y="-324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8" name="Text Box 18"/>
              <p:cNvSpPr txBox="1">
                <a:spLocks noChangeArrowheads="1"/>
              </p:cNvSpPr>
              <p:nvPr/>
            </p:nvSpPr>
            <p:spPr bwMode="auto">
              <a:xfrm>
                <a:off x="3839" y="560"/>
                <a:ext cx="149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траектория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9" name="Line 19"/>
              <p:cNvSpPr>
                <a:spLocks noChangeShapeType="1"/>
              </p:cNvSpPr>
              <p:nvPr/>
            </p:nvSpPr>
            <p:spPr bwMode="auto">
              <a:xfrm rot="-196841">
                <a:off x="2734" y="923"/>
                <a:ext cx="367" cy="110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0" name="Line 20"/>
              <p:cNvSpPr>
                <a:spLocks noChangeShapeType="1"/>
              </p:cNvSpPr>
              <p:nvPr/>
            </p:nvSpPr>
            <p:spPr bwMode="auto">
              <a:xfrm rot="2197350" flipV="1">
                <a:off x="2643" y="1127"/>
                <a:ext cx="1494" cy="28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1" name="Arc 21"/>
              <p:cNvSpPr>
                <a:spLocks/>
              </p:cNvSpPr>
              <p:nvPr/>
            </p:nvSpPr>
            <p:spPr bwMode="auto">
              <a:xfrm rot="20221075">
                <a:off x="1936" y="841"/>
                <a:ext cx="2471" cy="25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73 w 42154"/>
                  <a:gd name="T1" fmla="*/ 33875 h 43200"/>
                  <a:gd name="T2" fmla="*/ 42154 w 42154"/>
                  <a:gd name="T3" fmla="*/ 14959 h 43200"/>
                  <a:gd name="T4" fmla="*/ 21600 w 421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154" h="43200" fill="none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70" y="-1"/>
                      <a:pt x="39272" y="6042"/>
                      <a:pt x="42153" y="14959"/>
                    </a:cubicBezTo>
                  </a:path>
                  <a:path w="42154" h="43200" stroke="0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70" y="-1"/>
                      <a:pt x="39272" y="6042"/>
                      <a:pt x="42153" y="1495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2" name="Line 22"/>
              <p:cNvSpPr>
                <a:spLocks noChangeShapeType="1"/>
              </p:cNvSpPr>
              <p:nvPr/>
            </p:nvSpPr>
            <p:spPr bwMode="auto">
              <a:xfrm rot="2197350" flipV="1">
                <a:off x="3122" y="-368"/>
                <a:ext cx="1031" cy="1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3" name="Line 23"/>
              <p:cNvSpPr>
                <a:spLocks noChangeShapeType="1"/>
              </p:cNvSpPr>
              <p:nvPr/>
            </p:nvSpPr>
            <p:spPr bwMode="auto">
              <a:xfrm flipV="1">
                <a:off x="2699" y="520"/>
                <a:ext cx="960" cy="41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4" name="Line 24"/>
              <p:cNvSpPr>
                <a:spLocks noChangeShapeType="1"/>
              </p:cNvSpPr>
              <p:nvPr/>
            </p:nvSpPr>
            <p:spPr bwMode="auto">
              <a:xfrm flipH="1">
                <a:off x="3116" y="1606"/>
                <a:ext cx="94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5" name="Line 25"/>
              <p:cNvSpPr>
                <a:spLocks noChangeShapeType="1"/>
              </p:cNvSpPr>
              <p:nvPr/>
            </p:nvSpPr>
            <p:spPr bwMode="auto">
              <a:xfrm rot="5400000" flipH="1">
                <a:off x="3336" y="846"/>
                <a:ext cx="1060" cy="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6" name="Text Box 26"/>
              <p:cNvSpPr txBox="1">
                <a:spLocks noChangeArrowheads="1"/>
              </p:cNvSpPr>
              <p:nvPr/>
            </p:nvSpPr>
            <p:spPr bwMode="auto">
              <a:xfrm>
                <a:off x="3009" y="14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67" name="Text Box 27"/>
              <p:cNvSpPr txBox="1">
                <a:spLocks noChangeArrowheads="1"/>
              </p:cNvSpPr>
              <p:nvPr/>
            </p:nvSpPr>
            <p:spPr bwMode="auto">
              <a:xfrm>
                <a:off x="2479" y="145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68" name="Freeform 28"/>
              <p:cNvSpPr>
                <a:spLocks/>
              </p:cNvSpPr>
              <p:nvPr/>
            </p:nvSpPr>
            <p:spPr bwMode="auto">
              <a:xfrm rot="-275753">
                <a:off x="1720" y="762"/>
                <a:ext cx="3738" cy="1246"/>
              </a:xfrm>
              <a:custGeom>
                <a:avLst/>
                <a:gdLst/>
                <a:ahLst/>
                <a:cxnLst>
                  <a:cxn ang="0">
                    <a:pos x="0" y="1853"/>
                  </a:cxn>
                  <a:cxn ang="0">
                    <a:pos x="100" y="1563"/>
                  </a:cxn>
                  <a:cxn ang="0">
                    <a:pos x="260" y="1263"/>
                  </a:cxn>
                  <a:cxn ang="0">
                    <a:pos x="540" y="893"/>
                  </a:cxn>
                  <a:cxn ang="0">
                    <a:pos x="1100" y="453"/>
                  </a:cxn>
                  <a:cxn ang="0">
                    <a:pos x="1780" y="163"/>
                  </a:cxn>
                  <a:cxn ang="0">
                    <a:pos x="2670" y="13"/>
                  </a:cxn>
                  <a:cxn ang="0">
                    <a:pos x="3330" y="83"/>
                  </a:cxn>
                  <a:cxn ang="0">
                    <a:pos x="3750" y="203"/>
                  </a:cxn>
                  <a:cxn ang="0">
                    <a:pos x="4360" y="413"/>
                  </a:cxn>
                  <a:cxn ang="0">
                    <a:pos x="4790" y="543"/>
                  </a:cxn>
                  <a:cxn ang="0">
                    <a:pos x="5480" y="643"/>
                  </a:cxn>
                  <a:cxn ang="0">
                    <a:pos x="6210" y="653"/>
                  </a:cxn>
                  <a:cxn ang="0">
                    <a:pos x="6820" y="513"/>
                  </a:cxn>
                </a:cxnLst>
                <a:rect l="0" t="0" r="r" b="b"/>
                <a:pathLst>
                  <a:path w="6820" h="1853">
                    <a:moveTo>
                      <a:pt x="0" y="1853"/>
                    </a:moveTo>
                    <a:cubicBezTo>
                      <a:pt x="28" y="1757"/>
                      <a:pt x="57" y="1661"/>
                      <a:pt x="100" y="1563"/>
                    </a:cubicBezTo>
                    <a:cubicBezTo>
                      <a:pt x="143" y="1465"/>
                      <a:pt x="187" y="1375"/>
                      <a:pt x="260" y="1263"/>
                    </a:cubicBezTo>
                    <a:cubicBezTo>
                      <a:pt x="333" y="1151"/>
                      <a:pt x="400" y="1028"/>
                      <a:pt x="540" y="893"/>
                    </a:cubicBezTo>
                    <a:cubicBezTo>
                      <a:pt x="680" y="758"/>
                      <a:pt x="893" y="575"/>
                      <a:pt x="1100" y="453"/>
                    </a:cubicBezTo>
                    <a:cubicBezTo>
                      <a:pt x="1307" y="331"/>
                      <a:pt x="1518" y="236"/>
                      <a:pt x="1780" y="163"/>
                    </a:cubicBezTo>
                    <a:cubicBezTo>
                      <a:pt x="2042" y="90"/>
                      <a:pt x="2412" y="26"/>
                      <a:pt x="2670" y="13"/>
                    </a:cubicBezTo>
                    <a:cubicBezTo>
                      <a:pt x="2928" y="0"/>
                      <a:pt x="3150" y="51"/>
                      <a:pt x="3330" y="83"/>
                    </a:cubicBezTo>
                    <a:cubicBezTo>
                      <a:pt x="3510" y="115"/>
                      <a:pt x="3578" y="148"/>
                      <a:pt x="3750" y="203"/>
                    </a:cubicBezTo>
                    <a:cubicBezTo>
                      <a:pt x="3922" y="258"/>
                      <a:pt x="4187" y="356"/>
                      <a:pt x="4360" y="413"/>
                    </a:cubicBezTo>
                    <a:cubicBezTo>
                      <a:pt x="4533" y="470"/>
                      <a:pt x="4603" y="505"/>
                      <a:pt x="4790" y="543"/>
                    </a:cubicBezTo>
                    <a:cubicBezTo>
                      <a:pt x="4977" y="581"/>
                      <a:pt x="5243" y="625"/>
                      <a:pt x="5480" y="643"/>
                    </a:cubicBezTo>
                    <a:cubicBezTo>
                      <a:pt x="5717" y="661"/>
                      <a:pt x="5987" y="675"/>
                      <a:pt x="6210" y="653"/>
                    </a:cubicBezTo>
                    <a:cubicBezTo>
                      <a:pt x="6433" y="631"/>
                      <a:pt x="6720" y="536"/>
                      <a:pt x="6820" y="513"/>
                    </a:cubicBezTo>
                  </a:path>
                </a:pathLst>
              </a:custGeom>
              <a:noFill/>
              <a:ln w="25400" cap="flat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9" name="Text Box 29"/>
              <p:cNvSpPr txBox="1">
                <a:spLocks noChangeArrowheads="1"/>
              </p:cNvSpPr>
              <p:nvPr/>
            </p:nvSpPr>
            <p:spPr bwMode="auto">
              <a:xfrm>
                <a:off x="2270" y="637"/>
                <a:ext cx="80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7070" name="Object 30"/>
            <p:cNvGraphicFramePr>
              <a:graphicFrameLocks noChangeAspect="1"/>
            </p:cNvGraphicFramePr>
            <p:nvPr/>
          </p:nvGraphicFramePr>
          <p:xfrm>
            <a:off x="2643174" y="1428736"/>
            <a:ext cx="428596" cy="551052"/>
          </p:xfrm>
          <a:graphic>
            <a:graphicData uri="http://schemas.openxmlformats.org/presentationml/2006/ole">
              <p:oleObj spid="_x0000_s125954" name="Формула" r:id="rId4" imgW="203024" imgH="253780" progId="Equation.3">
                <p:embed/>
              </p:oleObj>
            </a:graphicData>
          </a:graphic>
        </p:graphicFrame>
        <p:graphicFrame>
          <p:nvGraphicFramePr>
            <p:cNvPr id="87072" name="Object 32"/>
            <p:cNvGraphicFramePr>
              <a:graphicFrameLocks noChangeAspect="1"/>
            </p:cNvGraphicFramePr>
            <p:nvPr/>
          </p:nvGraphicFramePr>
          <p:xfrm>
            <a:off x="2143108" y="2928934"/>
            <a:ext cx="357158" cy="459203"/>
          </p:xfrm>
          <a:graphic>
            <a:graphicData uri="http://schemas.openxmlformats.org/presentationml/2006/ole">
              <p:oleObj spid="_x0000_s125955" name="Формула" r:id="rId5" imgW="203024" imgH="253780" progId="Equation.3">
                <p:embed/>
              </p:oleObj>
            </a:graphicData>
          </a:graphic>
        </p:graphicFrame>
        <p:graphicFrame>
          <p:nvGraphicFramePr>
            <p:cNvPr id="87075" name="Object 35"/>
            <p:cNvGraphicFramePr>
              <a:graphicFrameLocks noChangeAspect="1"/>
            </p:cNvGraphicFramePr>
            <p:nvPr/>
          </p:nvGraphicFramePr>
          <p:xfrm>
            <a:off x="3643306" y="2714620"/>
            <a:ext cx="357158" cy="469945"/>
          </p:xfrm>
          <a:graphic>
            <a:graphicData uri="http://schemas.openxmlformats.org/presentationml/2006/ole">
              <p:oleObj spid="_x0000_s125956" name="Формула" r:id="rId6" imgW="177646" imgH="241091" progId="Equation.3">
                <p:embed/>
              </p:oleObj>
            </a:graphicData>
          </a:graphic>
        </p:graphicFrame>
        <p:graphicFrame>
          <p:nvGraphicFramePr>
            <p:cNvPr id="87078" name="Object 38"/>
            <p:cNvGraphicFramePr>
              <a:graphicFrameLocks noChangeAspect="1"/>
            </p:cNvGraphicFramePr>
            <p:nvPr/>
          </p:nvGraphicFramePr>
          <p:xfrm>
            <a:off x="3643306" y="1000108"/>
            <a:ext cx="428596" cy="621464"/>
          </p:xfrm>
          <a:graphic>
            <a:graphicData uri="http://schemas.openxmlformats.org/presentationml/2006/ole">
              <p:oleObj spid="_x0000_s125957" name="Формула" r:id="rId7" imgW="190500" imgH="279400" progId="Equation.3">
                <p:embed/>
              </p:oleObj>
            </a:graphicData>
          </a:graphic>
        </p:graphicFrame>
      </p:grp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0" name="Object 40"/>
          <p:cNvGraphicFramePr>
            <a:graphicFrameLocks noChangeAspect="1"/>
          </p:cNvGraphicFramePr>
          <p:nvPr/>
        </p:nvGraphicFramePr>
        <p:xfrm>
          <a:off x="5857884" y="857232"/>
          <a:ext cx="1947265" cy="571480"/>
        </p:xfrm>
        <a:graphic>
          <a:graphicData uri="http://schemas.openxmlformats.org/presentationml/2006/ole">
            <p:oleObj spid="_x0000_s125958" name="Формула" r:id="rId8" imgW="875920" imgH="253890" progId="Equation.3">
              <p:embed/>
            </p:oleObj>
          </a:graphicData>
        </a:graphic>
      </p:graphicFrame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7" name="AutoShape 57"/>
          <p:cNvSpPr>
            <a:spLocks noChangeArrowheads="1"/>
          </p:cNvSpPr>
          <p:nvPr/>
        </p:nvSpPr>
        <p:spPr bwMode="auto">
          <a:xfrm>
            <a:off x="1714480" y="4429132"/>
            <a:ext cx="4000528" cy="1857388"/>
          </a:xfrm>
          <a:prstGeom prst="cloudCallout">
            <a:avLst>
              <a:gd name="adj1" fmla="val 10324"/>
              <a:gd name="adj2" fmla="val -94911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56"/>
          <p:cNvGraphicFramePr>
            <a:graphicFrameLocks noChangeAspect="1"/>
          </p:cNvGraphicFramePr>
          <p:nvPr/>
        </p:nvGraphicFramePr>
        <p:xfrm>
          <a:off x="2357422" y="4929198"/>
          <a:ext cx="2530475" cy="857250"/>
        </p:xfrm>
        <a:graphic>
          <a:graphicData uri="http://schemas.openxmlformats.org/presentationml/2006/ole">
            <p:oleObj spid="_x0000_s125963" name="Формула" r:id="rId9" imgW="1574640" imgH="533160" progId="Equation.3">
              <p:embed/>
            </p:oleObj>
          </a:graphicData>
        </a:graphic>
      </p:graphicFrame>
      <p:grpSp>
        <p:nvGrpSpPr>
          <p:cNvPr id="73" name="Группа 72"/>
          <p:cNvGrpSpPr/>
          <p:nvPr/>
        </p:nvGrpSpPr>
        <p:grpSpPr>
          <a:xfrm>
            <a:off x="142844" y="2966028"/>
            <a:ext cx="2485536" cy="1743529"/>
            <a:chOff x="142844" y="2966028"/>
            <a:chExt cx="2485536" cy="1743529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1945639" y="2966028"/>
              <a:ext cx="682741" cy="405066"/>
              <a:chOff x="1945639" y="2966028"/>
              <a:chExt cx="682741" cy="405066"/>
            </a:xfrm>
          </p:grpSpPr>
          <p:sp>
            <p:nvSpPr>
              <p:cNvPr id="65" name="Text Box 30"/>
              <p:cNvSpPr txBox="1">
                <a:spLocks noChangeArrowheads="1"/>
              </p:cNvSpPr>
              <p:nvPr/>
            </p:nvSpPr>
            <p:spPr bwMode="auto">
              <a:xfrm>
                <a:off x="1945639" y="2966028"/>
                <a:ext cx="682741" cy="391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086464" y="3001762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О</a:t>
                </a:r>
                <a:endParaRPr lang="ru-RU" dirty="0"/>
              </a:p>
            </p:txBody>
          </p:sp>
        </p:grp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142844" y="4286256"/>
              <a:ext cx="2143140" cy="42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“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ц</a:t>
              </a:r>
              <a:r>
                <a:rPr kumimoji="0" lang="ru-RU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ентр</a:t>
              </a:r>
              <a:r>
                <a:rPr kumimoji="0" lang="ru-RU" i="1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кривизны</a:t>
              </a:r>
              <a:r>
                <a:rPr kumimoji="0" lang="en-US" i="1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”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Прямая со стрелкой 69"/>
            <p:cNvCxnSpPr/>
            <p:nvPr/>
          </p:nvCxnSpPr>
          <p:spPr>
            <a:xfrm rot="5400000" flipH="1" flipV="1">
              <a:off x="1000100" y="3302308"/>
              <a:ext cx="1071570" cy="928694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AutoShape 44"/>
          <p:cNvSpPr>
            <a:spLocks noChangeArrowheads="1"/>
          </p:cNvSpPr>
          <p:nvPr/>
        </p:nvSpPr>
        <p:spPr bwMode="auto">
          <a:xfrm>
            <a:off x="5715008" y="1857364"/>
            <a:ext cx="2286016" cy="2214578"/>
          </a:xfrm>
          <a:prstGeom prst="foldedCorner">
            <a:avLst>
              <a:gd name="adj" fmla="val 13126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5" name="Object 49"/>
          <p:cNvGraphicFramePr>
            <a:graphicFrameLocks noChangeAspect="1"/>
          </p:cNvGraphicFramePr>
          <p:nvPr/>
        </p:nvGraphicFramePr>
        <p:xfrm>
          <a:off x="5929322" y="2000240"/>
          <a:ext cx="1609542" cy="857256"/>
        </p:xfrm>
        <a:graphic>
          <a:graphicData uri="http://schemas.openxmlformats.org/presentationml/2006/ole">
            <p:oleObj spid="_x0000_s125964" name="Формула" r:id="rId10" imgW="876300" imgH="469900" progId="Equation.3">
              <p:embed/>
            </p:oleObj>
          </a:graphicData>
        </a:graphic>
      </p:graphicFrame>
      <p:graphicFrame>
        <p:nvGraphicFramePr>
          <p:cNvPr id="76" name="Object 51"/>
          <p:cNvGraphicFramePr>
            <a:graphicFrameLocks noChangeAspect="1"/>
          </p:cNvGraphicFramePr>
          <p:nvPr/>
        </p:nvGraphicFramePr>
        <p:xfrm>
          <a:off x="6000760" y="3071810"/>
          <a:ext cx="1609542" cy="857256"/>
        </p:xfrm>
        <a:graphic>
          <a:graphicData uri="http://schemas.openxmlformats.org/presentationml/2006/ole">
            <p:oleObj spid="_x0000_s125965" name="Формула" r:id="rId11" imgW="8763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8" name="Rectangle 58"/>
          <p:cNvSpPr>
            <a:spLocks noChangeArrowheads="1"/>
          </p:cNvSpPr>
          <p:nvPr/>
        </p:nvSpPr>
        <p:spPr bwMode="auto">
          <a:xfrm>
            <a:off x="285720" y="252740"/>
            <a:ext cx="7429552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1.6. Закон сложения скоростей в классической механике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Закон Галилея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09"/>
          <p:cNvGrpSpPr/>
          <p:nvPr/>
        </p:nvGrpSpPr>
        <p:grpSpPr>
          <a:xfrm>
            <a:off x="285720" y="1332806"/>
            <a:ext cx="3864304" cy="2571768"/>
            <a:chOff x="1643042" y="1000108"/>
            <a:chExt cx="3864304" cy="2571768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1643042" y="1000108"/>
              <a:ext cx="3864304" cy="2571768"/>
              <a:chOff x="2371" y="7966"/>
              <a:chExt cx="4358" cy="2900"/>
            </a:xfrm>
          </p:grpSpPr>
          <p:sp>
            <p:nvSpPr>
              <p:cNvPr id="8807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2371" y="7966"/>
                <a:ext cx="4358" cy="2900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79" name="Text Box 15"/>
              <p:cNvSpPr txBox="1">
                <a:spLocks noChangeArrowheads="1"/>
              </p:cNvSpPr>
              <p:nvPr/>
            </p:nvSpPr>
            <p:spPr bwMode="auto">
              <a:xfrm>
                <a:off x="5070" y="9735"/>
                <a:ext cx="58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0" name="Text Box 16"/>
              <p:cNvSpPr txBox="1">
                <a:spLocks noChangeArrowheads="1"/>
              </p:cNvSpPr>
              <p:nvPr/>
            </p:nvSpPr>
            <p:spPr bwMode="auto">
              <a:xfrm>
                <a:off x="3220" y="9752"/>
                <a:ext cx="420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1" name="Text Box 17"/>
              <p:cNvSpPr txBox="1">
                <a:spLocks noChangeArrowheads="1"/>
              </p:cNvSpPr>
              <p:nvPr/>
            </p:nvSpPr>
            <p:spPr bwMode="auto">
              <a:xfrm>
                <a:off x="4130" y="9596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2" name="Line 18"/>
              <p:cNvSpPr>
                <a:spLocks noChangeShapeType="1"/>
              </p:cNvSpPr>
              <p:nvPr/>
            </p:nvSpPr>
            <p:spPr bwMode="auto">
              <a:xfrm rot="-5400000">
                <a:off x="2770" y="9223"/>
                <a:ext cx="1613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3" name="Text Box 19"/>
              <p:cNvSpPr txBox="1">
                <a:spLocks noChangeArrowheads="1"/>
              </p:cNvSpPr>
              <p:nvPr/>
            </p:nvSpPr>
            <p:spPr bwMode="auto">
              <a:xfrm>
                <a:off x="3185" y="8325"/>
                <a:ext cx="410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4" name="Line 20"/>
              <p:cNvSpPr>
                <a:spLocks noChangeShapeType="1"/>
              </p:cNvSpPr>
              <p:nvPr/>
            </p:nvSpPr>
            <p:spPr bwMode="auto">
              <a:xfrm rot="-2400000">
                <a:off x="3593" y="9589"/>
                <a:ext cx="1183" cy="437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5" name="Line 21"/>
              <p:cNvSpPr>
                <a:spLocks noChangeShapeType="1"/>
              </p:cNvSpPr>
              <p:nvPr/>
            </p:nvSpPr>
            <p:spPr bwMode="auto">
              <a:xfrm>
                <a:off x="3577" y="10039"/>
                <a:ext cx="1590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6" name="Line 22"/>
              <p:cNvSpPr>
                <a:spLocks noChangeShapeType="1"/>
              </p:cNvSpPr>
              <p:nvPr/>
            </p:nvSpPr>
            <p:spPr bwMode="auto">
              <a:xfrm rot="10800000" flipV="1">
                <a:off x="3081" y="10039"/>
                <a:ext cx="487" cy="65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7" name="Text Box 23"/>
              <p:cNvSpPr txBox="1">
                <a:spLocks noChangeArrowheads="1"/>
              </p:cNvSpPr>
              <p:nvPr/>
            </p:nvSpPr>
            <p:spPr bwMode="auto">
              <a:xfrm>
                <a:off x="2721" y="10404"/>
                <a:ext cx="40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9" name="Text Box 25"/>
              <p:cNvSpPr txBox="1">
                <a:spLocks noChangeArrowheads="1"/>
              </p:cNvSpPr>
              <p:nvPr/>
            </p:nvSpPr>
            <p:spPr bwMode="auto">
              <a:xfrm>
                <a:off x="5930" y="9535"/>
                <a:ext cx="66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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0" name="Text Box 26"/>
              <p:cNvSpPr txBox="1">
                <a:spLocks noChangeArrowheads="1"/>
              </p:cNvSpPr>
              <p:nvPr/>
            </p:nvSpPr>
            <p:spPr bwMode="auto">
              <a:xfrm>
                <a:off x="4400" y="9232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1" name="Text Box 27"/>
              <p:cNvSpPr txBox="1">
                <a:spLocks noChangeArrowheads="1"/>
              </p:cNvSpPr>
              <p:nvPr/>
            </p:nvSpPr>
            <p:spPr bwMode="auto">
              <a:xfrm>
                <a:off x="5420" y="8676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2" name="Line 28"/>
              <p:cNvSpPr>
                <a:spLocks noChangeShapeType="1"/>
              </p:cNvSpPr>
              <p:nvPr/>
            </p:nvSpPr>
            <p:spPr bwMode="auto">
              <a:xfrm rot="-5400000">
                <a:off x="4000" y="8773"/>
                <a:ext cx="1613" cy="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93" name="Text Box 29"/>
              <p:cNvSpPr txBox="1">
                <a:spLocks noChangeArrowheads="1"/>
              </p:cNvSpPr>
              <p:nvPr/>
            </p:nvSpPr>
            <p:spPr bwMode="auto">
              <a:xfrm>
                <a:off x="4430" y="7995"/>
                <a:ext cx="600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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4" name="Line 30"/>
              <p:cNvSpPr>
                <a:spLocks noChangeShapeType="1"/>
              </p:cNvSpPr>
              <p:nvPr/>
            </p:nvSpPr>
            <p:spPr bwMode="auto">
              <a:xfrm>
                <a:off x="4807" y="9589"/>
                <a:ext cx="1590" cy="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95" name="Line 31"/>
              <p:cNvSpPr>
                <a:spLocks noChangeShapeType="1"/>
              </p:cNvSpPr>
              <p:nvPr/>
            </p:nvSpPr>
            <p:spPr bwMode="auto">
              <a:xfrm rot="10800000" flipV="1">
                <a:off x="4311" y="9589"/>
                <a:ext cx="487" cy="659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96" name="Text Box 32"/>
              <p:cNvSpPr txBox="1">
                <a:spLocks noChangeArrowheads="1"/>
              </p:cNvSpPr>
              <p:nvPr/>
            </p:nvSpPr>
            <p:spPr bwMode="auto">
              <a:xfrm>
                <a:off x="4181" y="10144"/>
                <a:ext cx="71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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7" name="Text Box 33"/>
              <p:cNvSpPr txBox="1">
                <a:spLocks noChangeArrowheads="1"/>
              </p:cNvSpPr>
              <p:nvPr/>
            </p:nvSpPr>
            <p:spPr bwMode="auto">
              <a:xfrm>
                <a:off x="2965" y="8895"/>
                <a:ext cx="410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K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8" name="Oval 34"/>
              <p:cNvSpPr>
                <a:spLocks noChangeArrowheads="1"/>
              </p:cNvSpPr>
              <p:nvPr/>
            </p:nvSpPr>
            <p:spPr bwMode="auto">
              <a:xfrm>
                <a:off x="2990" y="8941"/>
                <a:ext cx="420" cy="380"/>
              </a:xfrm>
              <a:prstGeom prst="ellipse">
                <a:avLst/>
              </a:prstGeom>
              <a:noFill/>
              <a:ln w="19050" cap="rnd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100" name="Oval 36"/>
              <p:cNvSpPr>
                <a:spLocks noChangeArrowheads="1"/>
              </p:cNvSpPr>
              <p:nvPr/>
            </p:nvSpPr>
            <p:spPr bwMode="auto">
              <a:xfrm>
                <a:off x="4240" y="8531"/>
                <a:ext cx="420" cy="380"/>
              </a:xfrm>
              <a:prstGeom prst="ellipse">
                <a:avLst/>
              </a:prstGeom>
              <a:noFill/>
              <a:ln w="19050" cap="rnd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102" name="Line 38"/>
              <p:cNvSpPr>
                <a:spLocks noChangeShapeType="1"/>
              </p:cNvSpPr>
              <p:nvPr/>
            </p:nvSpPr>
            <p:spPr bwMode="auto">
              <a:xfrm rot="19200000" flipV="1">
                <a:off x="4611" y="8994"/>
                <a:ext cx="1358" cy="16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103" name="Text Box 39"/>
              <p:cNvSpPr txBox="1">
                <a:spLocks noChangeArrowheads="1"/>
              </p:cNvSpPr>
              <p:nvPr/>
            </p:nvSpPr>
            <p:spPr bwMode="auto">
              <a:xfrm>
                <a:off x="4980" y="8496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8105" name="Object 41"/>
            <p:cNvGraphicFramePr>
              <a:graphicFrameLocks noChangeAspect="1"/>
            </p:cNvGraphicFramePr>
            <p:nvPr/>
          </p:nvGraphicFramePr>
          <p:xfrm>
            <a:off x="3357554" y="1557324"/>
            <a:ext cx="285722" cy="228578"/>
          </p:xfrm>
          <a:graphic>
            <a:graphicData uri="http://schemas.openxmlformats.org/presentationml/2006/ole">
              <p:oleObj spid="_x0000_s126978" name="Формула" r:id="rId4" imgW="241195" imgH="190417" progId="Equation.3">
                <p:embed/>
              </p:oleObj>
            </a:graphicData>
          </a:graphic>
        </p:graphicFrame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4539664" y="1230750"/>
              <a:ext cx="787536" cy="45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cs typeface="Arial" pitchFamily="34" charset="0"/>
                  <a:sym typeface="Symbol" pitchFamily="18" charset="2"/>
                </a:rPr>
                <a:t>  </a:t>
              </a:r>
              <a:r>
                <a: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8107" name="Object 43"/>
            <p:cNvGraphicFramePr>
              <a:graphicFrameLocks noChangeAspect="1"/>
            </p:cNvGraphicFramePr>
            <p:nvPr/>
          </p:nvGraphicFramePr>
          <p:xfrm>
            <a:off x="3320810" y="2285992"/>
            <a:ext cx="285720" cy="406023"/>
          </p:xfrm>
          <a:graphic>
            <a:graphicData uri="http://schemas.openxmlformats.org/presentationml/2006/ole">
              <p:oleObj spid="_x0000_s126979" name="Формула" r:id="rId5" imgW="177569" imgH="253670" progId="Equation.3">
                <p:embed/>
              </p:oleObj>
            </a:graphicData>
          </a:graphic>
        </p:graphicFrame>
        <p:graphicFrame>
          <p:nvGraphicFramePr>
            <p:cNvPr id="88109" name="Object 45"/>
            <p:cNvGraphicFramePr>
              <a:graphicFrameLocks noChangeAspect="1"/>
            </p:cNvGraphicFramePr>
            <p:nvPr/>
          </p:nvGraphicFramePr>
          <p:xfrm>
            <a:off x="4143372" y="1285860"/>
            <a:ext cx="285720" cy="380960"/>
          </p:xfrm>
          <a:graphic>
            <a:graphicData uri="http://schemas.openxmlformats.org/presentationml/2006/ole">
              <p:oleObj spid="_x0000_s126980" name="Формула" r:id="rId6" imgW="139639" imgH="190417" progId="Equation.3">
                <p:embed/>
              </p:oleObj>
            </a:graphicData>
          </a:graphic>
        </p:graphicFrame>
        <p:sp>
          <p:nvSpPr>
            <p:cNvPr id="103" name="Line 37"/>
            <p:cNvSpPr>
              <a:spLocks noChangeShapeType="1"/>
            </p:cNvSpPr>
            <p:nvPr/>
          </p:nvSpPr>
          <p:spPr bwMode="auto">
            <a:xfrm rot="19200000">
              <a:off x="2525323" y="2043891"/>
              <a:ext cx="2326740" cy="2554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811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6111875" y="1277938"/>
          <a:ext cx="1754188" cy="611187"/>
        </p:xfrm>
        <a:graphic>
          <a:graphicData uri="http://schemas.openxmlformats.org/presentationml/2006/ole">
            <p:oleObj spid="_x0000_s126981" name="Формула" r:id="rId7" imgW="698400" imgH="241200" progId="Equation.3">
              <p:embed/>
            </p:oleObj>
          </a:graphicData>
        </a:graphic>
      </p:graphicFrame>
      <p:sp>
        <p:nvSpPr>
          <p:cNvPr id="8811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5715008" y="3261632"/>
          <a:ext cx="2095436" cy="642918"/>
        </p:xfrm>
        <a:graphic>
          <a:graphicData uri="http://schemas.openxmlformats.org/presentationml/2006/ole">
            <p:oleObj spid="_x0000_s126982" name="Формула" r:id="rId8" imgW="837836" imgH="253890" progId="Equation.3">
              <p:embed/>
            </p:oleObj>
          </a:graphicData>
        </a:graphic>
      </p:graphicFrame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" name="Rectangle 58"/>
          <p:cNvSpPr>
            <a:spLocks noChangeArrowheads="1"/>
          </p:cNvSpPr>
          <p:nvPr/>
        </p:nvSpPr>
        <p:spPr bwMode="auto">
          <a:xfrm>
            <a:off x="4714876" y="2047186"/>
            <a:ext cx="4000528" cy="107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cs typeface="Arial" pitchFamily="34" charset="0"/>
              </a:rPr>
              <a:t>Закон сложения скоростей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cs typeface="Arial" pitchFamily="34" charset="0"/>
              </a:rPr>
              <a:t>в классической механике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Галилея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811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116" name="Object 52"/>
          <p:cNvGraphicFramePr>
            <a:graphicFrameLocks noChangeAspect="1"/>
          </p:cNvGraphicFramePr>
          <p:nvPr/>
        </p:nvGraphicFramePr>
        <p:xfrm>
          <a:off x="4231138" y="4429132"/>
          <a:ext cx="1928826" cy="642942"/>
        </p:xfrm>
        <a:graphic>
          <a:graphicData uri="http://schemas.openxmlformats.org/presentationml/2006/ole">
            <p:oleObj spid="_x0000_s126983" name="Формула" r:id="rId9" imgW="825500" imgH="279400" progId="Equation.3">
              <p:embed/>
            </p:oleObj>
          </a:graphicData>
        </a:graphic>
      </p:graphicFrame>
      <p:sp>
        <p:nvSpPr>
          <p:cNvPr id="88118" name="Rectangle 54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285720" y="4451139"/>
            <a:ext cx="2857520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А ускорения 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5" name="Штриховая стрелка вправо 114"/>
          <p:cNvSpPr/>
          <p:nvPr/>
        </p:nvSpPr>
        <p:spPr>
          <a:xfrm>
            <a:off x="3004440" y="4618954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4" grpId="0" build="p"/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85720" y="214290"/>
            <a:ext cx="5929353" cy="42862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§ 2.</a:t>
            </a:r>
            <a:r>
              <a:rPr lang="ru-RU" sz="2400" b="1" i="1" dirty="0" smtClean="0">
                <a:solidFill>
                  <a:srgbClr val="0000FF"/>
                </a:solidFill>
              </a:rPr>
              <a:t> Кинематика  твёрдого тела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00034" y="1590248"/>
            <a:ext cx="4255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.1.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«абсолютно твёрдое тело»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709838"/>
            <a:ext cx="4786346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ctr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i="1" kern="1600" dirty="0" smtClean="0">
                <a:solidFill>
                  <a:srgbClr val="993366"/>
                </a:solidFill>
                <a:latin typeface="Times New Roman"/>
              </a:rPr>
              <a:t>Под механикой разумеем ту часть практического искусства, которая помогает нам разрешать затруднительные вопросы” –</a:t>
            </a:r>
          </a:p>
          <a:p>
            <a:pPr marL="90170" lvl="0" algn="r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kern="1600" dirty="0" smtClean="0">
                <a:solidFill>
                  <a:schemeClr val="bg1"/>
                </a:solidFill>
                <a:latin typeface="Times New Roman"/>
              </a:rPr>
              <a:t>Аристотель</a:t>
            </a:r>
            <a:r>
              <a:rPr lang="ru-RU" sz="1600" b="1" kern="1600" dirty="0" smtClean="0">
                <a:solidFill>
                  <a:schemeClr val="bg1"/>
                </a:solidFill>
                <a:latin typeface="Times New Roman"/>
              </a:rPr>
              <a:t> (IV век до н.э.)</a:t>
            </a:r>
            <a:endParaRPr lang="ru-RU" sz="1600" b="1" kern="1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214346" y="2000240"/>
            <a:ext cx="9144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Модель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«абсолютно твёрдое тело» (ТТ) предполагает, 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что можно пренебречь деформацией тел при механическом движении    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571472" y="2857496"/>
            <a:ext cx="1011238" cy="1546225"/>
            <a:chOff x="571472" y="2857496"/>
            <a:chExt cx="1011238" cy="1546225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571472" y="2857496"/>
              <a:ext cx="1011238" cy="1546225"/>
              <a:chOff x="7565" y="5380"/>
              <a:chExt cx="1592" cy="2435"/>
            </a:xfrm>
          </p:grpSpPr>
          <p:sp>
            <p:nvSpPr>
              <p:cNvPr id="91139" name="AutoShape 3"/>
              <p:cNvSpPr>
                <a:spLocks noChangeAspect="1" noChangeArrowheads="1"/>
              </p:cNvSpPr>
              <p:nvPr/>
            </p:nvSpPr>
            <p:spPr bwMode="auto">
              <a:xfrm>
                <a:off x="7565" y="5380"/>
                <a:ext cx="1592" cy="2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40" name="Freeform 4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20000"/>
                    </a:srgbClr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41" name="Text Box 5"/>
              <p:cNvSpPr txBox="1">
                <a:spLocks noChangeArrowheads="1"/>
              </p:cNvSpPr>
              <p:nvPr/>
            </p:nvSpPr>
            <p:spPr bwMode="auto">
              <a:xfrm>
                <a:off x="8299" y="57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2" name="Text Box 6"/>
              <p:cNvSpPr txBox="1">
                <a:spLocks noChangeArrowheads="1"/>
              </p:cNvSpPr>
              <p:nvPr/>
            </p:nvSpPr>
            <p:spPr bwMode="auto">
              <a:xfrm>
                <a:off x="7849" y="65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3" name="Text Box 7"/>
              <p:cNvSpPr txBox="1">
                <a:spLocks noChangeArrowheads="1"/>
              </p:cNvSpPr>
              <p:nvPr/>
            </p:nvSpPr>
            <p:spPr bwMode="auto">
              <a:xfrm>
                <a:off x="8129" y="5687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7699" y="677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7751" y="7384"/>
                <a:ext cx="1236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8060" y="6063"/>
                <a:ext cx="410" cy="73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46031" y="364331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023953" y="3166980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102683" y="3000372"/>
            <a:ext cx="4876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.2.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Поступательное движение твёрдого тела 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428728" y="3357562"/>
            <a:ext cx="75009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При поступательном движении за любые интервалы времени перемещения всех точек ТТ одинаковы      </a:t>
            </a:r>
          </a:p>
        </p:txBody>
      </p:sp>
      <p:grpSp>
        <p:nvGrpSpPr>
          <p:cNvPr id="4" name="Группа 64"/>
          <p:cNvGrpSpPr/>
          <p:nvPr/>
        </p:nvGrpSpPr>
        <p:grpSpPr>
          <a:xfrm>
            <a:off x="1571604" y="4357694"/>
            <a:ext cx="3074987" cy="2100263"/>
            <a:chOff x="2143108" y="4357694"/>
            <a:chExt cx="3074987" cy="2100263"/>
          </a:xfrm>
        </p:grpSpPr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2143108" y="4357694"/>
              <a:ext cx="3074987" cy="2100263"/>
              <a:chOff x="7275" y="4810"/>
              <a:chExt cx="4842" cy="3309"/>
            </a:xfrm>
          </p:grpSpPr>
          <p:sp>
            <p:nvSpPr>
              <p:cNvPr id="91148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7275" y="4810"/>
                <a:ext cx="4842" cy="3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49" name="Text Box 13"/>
              <p:cNvSpPr txBox="1">
                <a:spLocks noChangeArrowheads="1"/>
              </p:cNvSpPr>
              <p:nvPr/>
            </p:nvSpPr>
            <p:spPr bwMode="auto">
              <a:xfrm>
                <a:off x="7751" y="7568"/>
                <a:ext cx="1236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.2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/>
            </p:nvSpPr>
            <p:spPr bwMode="auto">
              <a:xfrm>
                <a:off x="7910" y="5465"/>
                <a:ext cx="3510" cy="1228"/>
              </a:xfrm>
              <a:custGeom>
                <a:avLst/>
                <a:gdLst/>
                <a:ahLst/>
                <a:cxnLst>
                  <a:cxn ang="0">
                    <a:pos x="0" y="898"/>
                  </a:cxn>
                  <a:cxn ang="0">
                    <a:pos x="180" y="698"/>
                  </a:cxn>
                  <a:cxn ang="0">
                    <a:pos x="340" y="618"/>
                  </a:cxn>
                  <a:cxn ang="0">
                    <a:pos x="640" y="568"/>
                  </a:cxn>
                  <a:cxn ang="0">
                    <a:pos x="960" y="608"/>
                  </a:cxn>
                  <a:cxn ang="0">
                    <a:pos x="1250" y="508"/>
                  </a:cxn>
                  <a:cxn ang="0">
                    <a:pos x="1420" y="408"/>
                  </a:cxn>
                  <a:cxn ang="0">
                    <a:pos x="1740" y="118"/>
                  </a:cxn>
                  <a:cxn ang="0">
                    <a:pos x="1950" y="18"/>
                  </a:cxn>
                  <a:cxn ang="0">
                    <a:pos x="2070" y="8"/>
                  </a:cxn>
                  <a:cxn ang="0">
                    <a:pos x="2350" y="38"/>
                  </a:cxn>
                  <a:cxn ang="0">
                    <a:pos x="2600" y="128"/>
                  </a:cxn>
                  <a:cxn ang="0">
                    <a:pos x="2850" y="298"/>
                  </a:cxn>
                  <a:cxn ang="0">
                    <a:pos x="3040" y="498"/>
                  </a:cxn>
                  <a:cxn ang="0">
                    <a:pos x="3180" y="678"/>
                  </a:cxn>
                  <a:cxn ang="0">
                    <a:pos x="3410" y="1018"/>
                  </a:cxn>
                  <a:cxn ang="0">
                    <a:pos x="3510" y="1228"/>
                  </a:cxn>
                </a:cxnLst>
                <a:rect l="0" t="0" r="r" b="b"/>
                <a:pathLst>
                  <a:path w="3510" h="1228">
                    <a:moveTo>
                      <a:pt x="0" y="898"/>
                    </a:moveTo>
                    <a:cubicBezTo>
                      <a:pt x="61" y="821"/>
                      <a:pt x="123" y="745"/>
                      <a:pt x="180" y="698"/>
                    </a:cubicBezTo>
                    <a:cubicBezTo>
                      <a:pt x="237" y="651"/>
                      <a:pt x="263" y="640"/>
                      <a:pt x="340" y="618"/>
                    </a:cubicBezTo>
                    <a:cubicBezTo>
                      <a:pt x="417" y="596"/>
                      <a:pt x="537" y="570"/>
                      <a:pt x="640" y="568"/>
                    </a:cubicBezTo>
                    <a:cubicBezTo>
                      <a:pt x="743" y="566"/>
                      <a:pt x="858" y="618"/>
                      <a:pt x="960" y="608"/>
                    </a:cubicBezTo>
                    <a:cubicBezTo>
                      <a:pt x="1062" y="598"/>
                      <a:pt x="1173" y="541"/>
                      <a:pt x="1250" y="508"/>
                    </a:cubicBezTo>
                    <a:cubicBezTo>
                      <a:pt x="1327" y="475"/>
                      <a:pt x="1338" y="473"/>
                      <a:pt x="1420" y="408"/>
                    </a:cubicBezTo>
                    <a:cubicBezTo>
                      <a:pt x="1502" y="343"/>
                      <a:pt x="1652" y="183"/>
                      <a:pt x="1740" y="118"/>
                    </a:cubicBezTo>
                    <a:cubicBezTo>
                      <a:pt x="1828" y="53"/>
                      <a:pt x="1895" y="36"/>
                      <a:pt x="1950" y="18"/>
                    </a:cubicBezTo>
                    <a:cubicBezTo>
                      <a:pt x="2005" y="0"/>
                      <a:pt x="2003" y="5"/>
                      <a:pt x="2070" y="8"/>
                    </a:cubicBezTo>
                    <a:cubicBezTo>
                      <a:pt x="2137" y="11"/>
                      <a:pt x="2262" y="18"/>
                      <a:pt x="2350" y="38"/>
                    </a:cubicBezTo>
                    <a:cubicBezTo>
                      <a:pt x="2438" y="58"/>
                      <a:pt x="2517" y="85"/>
                      <a:pt x="2600" y="128"/>
                    </a:cubicBezTo>
                    <a:cubicBezTo>
                      <a:pt x="2683" y="171"/>
                      <a:pt x="2777" y="236"/>
                      <a:pt x="2850" y="298"/>
                    </a:cubicBezTo>
                    <a:cubicBezTo>
                      <a:pt x="2923" y="360"/>
                      <a:pt x="2985" y="435"/>
                      <a:pt x="3040" y="498"/>
                    </a:cubicBezTo>
                    <a:cubicBezTo>
                      <a:pt x="3095" y="561"/>
                      <a:pt x="3118" y="591"/>
                      <a:pt x="3180" y="678"/>
                    </a:cubicBezTo>
                    <a:cubicBezTo>
                      <a:pt x="3242" y="765"/>
                      <a:pt x="3355" y="926"/>
                      <a:pt x="3410" y="1018"/>
                    </a:cubicBezTo>
                    <a:cubicBezTo>
                      <a:pt x="3465" y="1110"/>
                      <a:pt x="3487" y="1169"/>
                      <a:pt x="3510" y="1228"/>
                    </a:cubicBezTo>
                  </a:path>
                </a:pathLst>
              </a:custGeom>
              <a:noFill/>
              <a:ln w="158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1" name="Freeform 15"/>
              <p:cNvSpPr>
                <a:spLocks/>
              </p:cNvSpPr>
              <p:nvPr/>
            </p:nvSpPr>
            <p:spPr bwMode="auto">
              <a:xfrm>
                <a:off x="7470" y="6102"/>
                <a:ext cx="3510" cy="1228"/>
              </a:xfrm>
              <a:custGeom>
                <a:avLst/>
                <a:gdLst/>
                <a:ahLst/>
                <a:cxnLst>
                  <a:cxn ang="0">
                    <a:pos x="0" y="898"/>
                  </a:cxn>
                  <a:cxn ang="0">
                    <a:pos x="180" y="698"/>
                  </a:cxn>
                  <a:cxn ang="0">
                    <a:pos x="340" y="618"/>
                  </a:cxn>
                  <a:cxn ang="0">
                    <a:pos x="640" y="568"/>
                  </a:cxn>
                  <a:cxn ang="0">
                    <a:pos x="960" y="608"/>
                  </a:cxn>
                  <a:cxn ang="0">
                    <a:pos x="1250" y="508"/>
                  </a:cxn>
                  <a:cxn ang="0">
                    <a:pos x="1420" y="408"/>
                  </a:cxn>
                  <a:cxn ang="0">
                    <a:pos x="1740" y="118"/>
                  </a:cxn>
                  <a:cxn ang="0">
                    <a:pos x="1950" y="18"/>
                  </a:cxn>
                  <a:cxn ang="0">
                    <a:pos x="2070" y="8"/>
                  </a:cxn>
                  <a:cxn ang="0">
                    <a:pos x="2350" y="38"/>
                  </a:cxn>
                  <a:cxn ang="0">
                    <a:pos x="2600" y="128"/>
                  </a:cxn>
                  <a:cxn ang="0">
                    <a:pos x="2850" y="298"/>
                  </a:cxn>
                  <a:cxn ang="0">
                    <a:pos x="3040" y="498"/>
                  </a:cxn>
                  <a:cxn ang="0">
                    <a:pos x="3180" y="678"/>
                  </a:cxn>
                  <a:cxn ang="0">
                    <a:pos x="3410" y="1018"/>
                  </a:cxn>
                  <a:cxn ang="0">
                    <a:pos x="3510" y="1228"/>
                  </a:cxn>
                </a:cxnLst>
                <a:rect l="0" t="0" r="r" b="b"/>
                <a:pathLst>
                  <a:path w="3510" h="1228">
                    <a:moveTo>
                      <a:pt x="0" y="898"/>
                    </a:moveTo>
                    <a:cubicBezTo>
                      <a:pt x="61" y="821"/>
                      <a:pt x="123" y="745"/>
                      <a:pt x="180" y="698"/>
                    </a:cubicBezTo>
                    <a:cubicBezTo>
                      <a:pt x="237" y="651"/>
                      <a:pt x="263" y="640"/>
                      <a:pt x="340" y="618"/>
                    </a:cubicBezTo>
                    <a:cubicBezTo>
                      <a:pt x="417" y="596"/>
                      <a:pt x="537" y="570"/>
                      <a:pt x="640" y="568"/>
                    </a:cubicBezTo>
                    <a:cubicBezTo>
                      <a:pt x="743" y="566"/>
                      <a:pt x="858" y="618"/>
                      <a:pt x="960" y="608"/>
                    </a:cubicBezTo>
                    <a:cubicBezTo>
                      <a:pt x="1062" y="598"/>
                      <a:pt x="1173" y="541"/>
                      <a:pt x="1250" y="508"/>
                    </a:cubicBezTo>
                    <a:cubicBezTo>
                      <a:pt x="1327" y="475"/>
                      <a:pt x="1338" y="473"/>
                      <a:pt x="1420" y="408"/>
                    </a:cubicBezTo>
                    <a:cubicBezTo>
                      <a:pt x="1502" y="343"/>
                      <a:pt x="1652" y="183"/>
                      <a:pt x="1740" y="118"/>
                    </a:cubicBezTo>
                    <a:cubicBezTo>
                      <a:pt x="1828" y="53"/>
                      <a:pt x="1895" y="36"/>
                      <a:pt x="1950" y="18"/>
                    </a:cubicBezTo>
                    <a:cubicBezTo>
                      <a:pt x="2005" y="0"/>
                      <a:pt x="2003" y="5"/>
                      <a:pt x="2070" y="8"/>
                    </a:cubicBezTo>
                    <a:cubicBezTo>
                      <a:pt x="2137" y="11"/>
                      <a:pt x="2262" y="18"/>
                      <a:pt x="2350" y="38"/>
                    </a:cubicBezTo>
                    <a:cubicBezTo>
                      <a:pt x="2438" y="58"/>
                      <a:pt x="2517" y="85"/>
                      <a:pt x="2600" y="128"/>
                    </a:cubicBezTo>
                    <a:cubicBezTo>
                      <a:pt x="2683" y="171"/>
                      <a:pt x="2777" y="236"/>
                      <a:pt x="2850" y="298"/>
                    </a:cubicBezTo>
                    <a:cubicBezTo>
                      <a:pt x="2923" y="360"/>
                      <a:pt x="2985" y="435"/>
                      <a:pt x="3040" y="498"/>
                    </a:cubicBezTo>
                    <a:cubicBezTo>
                      <a:pt x="3095" y="561"/>
                      <a:pt x="3118" y="591"/>
                      <a:pt x="3180" y="678"/>
                    </a:cubicBezTo>
                    <a:cubicBezTo>
                      <a:pt x="3242" y="765"/>
                      <a:pt x="3355" y="926"/>
                      <a:pt x="3410" y="1018"/>
                    </a:cubicBezTo>
                    <a:cubicBezTo>
                      <a:pt x="3465" y="1110"/>
                      <a:pt x="3487" y="1169"/>
                      <a:pt x="3510" y="1228"/>
                    </a:cubicBezTo>
                  </a:path>
                </a:pathLst>
              </a:custGeom>
              <a:noFill/>
              <a:ln w="15875" cap="rnd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2" name="Freeform 16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3" name="Text Box 17"/>
              <p:cNvSpPr txBox="1">
                <a:spLocks noChangeArrowheads="1"/>
              </p:cNvSpPr>
              <p:nvPr/>
            </p:nvSpPr>
            <p:spPr bwMode="auto">
              <a:xfrm>
                <a:off x="8129" y="5687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4" name="Text Box 18"/>
              <p:cNvSpPr txBox="1">
                <a:spLocks noChangeArrowheads="1"/>
              </p:cNvSpPr>
              <p:nvPr/>
            </p:nvSpPr>
            <p:spPr bwMode="auto">
              <a:xfrm>
                <a:off x="7849" y="677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5" name="Freeform 19"/>
              <p:cNvSpPr>
                <a:spLocks/>
              </p:cNvSpPr>
              <p:nvPr/>
            </p:nvSpPr>
            <p:spPr bwMode="auto">
              <a:xfrm>
                <a:off x="9255" y="506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9729" y="5097"/>
                <a:ext cx="62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7" name="Freeform 21"/>
              <p:cNvSpPr>
                <a:spLocks/>
              </p:cNvSpPr>
              <p:nvPr/>
            </p:nvSpPr>
            <p:spPr bwMode="auto">
              <a:xfrm>
                <a:off x="10465" y="603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8" name="Line 22"/>
              <p:cNvSpPr>
                <a:spLocks noChangeShapeType="1"/>
              </p:cNvSpPr>
              <p:nvPr/>
            </p:nvSpPr>
            <p:spPr bwMode="auto">
              <a:xfrm flipH="1">
                <a:off x="7653" y="5323"/>
                <a:ext cx="1250" cy="219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9" name="Line 23"/>
              <p:cNvSpPr>
                <a:spLocks noChangeShapeType="1"/>
              </p:cNvSpPr>
              <p:nvPr/>
            </p:nvSpPr>
            <p:spPr bwMode="auto">
              <a:xfrm flipH="1">
                <a:off x="9133" y="4983"/>
                <a:ext cx="1250" cy="219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0" name="Line 24"/>
              <p:cNvSpPr>
                <a:spLocks noChangeShapeType="1"/>
              </p:cNvSpPr>
              <p:nvPr/>
            </p:nvSpPr>
            <p:spPr bwMode="auto">
              <a:xfrm flipH="1">
                <a:off x="10563" y="5563"/>
                <a:ext cx="1250" cy="219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1" name="Line 25"/>
              <p:cNvSpPr>
                <a:spLocks noChangeShapeType="1"/>
              </p:cNvSpPr>
              <p:nvPr/>
            </p:nvSpPr>
            <p:spPr bwMode="auto">
              <a:xfrm flipV="1">
                <a:off x="8371" y="5743"/>
                <a:ext cx="1560" cy="5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2" name="Line 26"/>
              <p:cNvSpPr>
                <a:spLocks noChangeShapeType="1"/>
              </p:cNvSpPr>
              <p:nvPr/>
            </p:nvSpPr>
            <p:spPr bwMode="auto">
              <a:xfrm flipV="1">
                <a:off x="8171" y="6113"/>
                <a:ext cx="1560" cy="5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8832" y="5557"/>
                <a:ext cx="629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4" name="Text Box 28"/>
              <p:cNvSpPr txBox="1">
                <a:spLocks noChangeArrowheads="1"/>
              </p:cNvSpPr>
              <p:nvPr/>
            </p:nvSpPr>
            <p:spPr bwMode="auto">
              <a:xfrm>
                <a:off x="8772" y="6307"/>
                <a:ext cx="649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5" name="Text Box 29"/>
              <p:cNvSpPr txBox="1">
                <a:spLocks noChangeArrowheads="1"/>
              </p:cNvSpPr>
              <p:nvPr/>
            </p:nvSpPr>
            <p:spPr bwMode="auto">
              <a:xfrm>
                <a:off x="9399" y="6217"/>
                <a:ext cx="62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6" name="Text Box 30"/>
              <p:cNvSpPr txBox="1">
                <a:spLocks noChangeArrowheads="1"/>
              </p:cNvSpPr>
              <p:nvPr/>
            </p:nvSpPr>
            <p:spPr bwMode="auto">
              <a:xfrm>
                <a:off x="11209" y="6267"/>
                <a:ext cx="66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7" name="Text Box 31"/>
              <p:cNvSpPr txBox="1">
                <a:spLocks noChangeArrowheads="1"/>
              </p:cNvSpPr>
              <p:nvPr/>
            </p:nvSpPr>
            <p:spPr bwMode="auto">
              <a:xfrm>
                <a:off x="10329" y="7037"/>
                <a:ext cx="66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8" name="Text Box 32"/>
              <p:cNvSpPr txBox="1">
                <a:spLocks noChangeArrowheads="1"/>
              </p:cNvSpPr>
              <p:nvPr/>
            </p:nvSpPr>
            <p:spPr bwMode="auto">
              <a:xfrm>
                <a:off x="8273" y="576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70" name="Text Box 34"/>
              <p:cNvSpPr txBox="1">
                <a:spLocks noChangeArrowheads="1"/>
              </p:cNvSpPr>
              <p:nvPr/>
            </p:nvSpPr>
            <p:spPr bwMode="auto">
              <a:xfrm>
                <a:off x="9413" y="601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72" name="Text Box 36"/>
              <p:cNvSpPr txBox="1">
                <a:spLocks noChangeArrowheads="1"/>
              </p:cNvSpPr>
              <p:nvPr/>
            </p:nvSpPr>
            <p:spPr bwMode="auto">
              <a:xfrm>
                <a:off x="11073" y="619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73" name="Text Box 37"/>
              <p:cNvSpPr txBox="1">
                <a:spLocks noChangeArrowheads="1"/>
              </p:cNvSpPr>
              <p:nvPr/>
            </p:nvSpPr>
            <p:spPr bwMode="auto">
              <a:xfrm>
                <a:off x="10633" y="698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91174" name="Object 38"/>
            <p:cNvGraphicFramePr>
              <a:graphicFrameLocks noChangeAspect="1"/>
            </p:cNvGraphicFramePr>
            <p:nvPr/>
          </p:nvGraphicFramePr>
          <p:xfrm>
            <a:off x="3214556" y="4643446"/>
            <a:ext cx="342307" cy="357190"/>
          </p:xfrm>
          <a:graphic>
            <a:graphicData uri="http://schemas.openxmlformats.org/presentationml/2006/ole">
              <p:oleObj spid="_x0000_s104450" name="Формула" r:id="rId5" imgW="215806" imgH="228501" progId="Equation.3">
                <p:embed/>
              </p:oleObj>
            </a:graphicData>
          </a:graphic>
        </p:graphicFrame>
        <p:graphicFrame>
          <p:nvGraphicFramePr>
            <p:cNvPr id="91176" name="Object 40"/>
            <p:cNvGraphicFramePr>
              <a:graphicFrameLocks noChangeAspect="1"/>
            </p:cNvGraphicFramePr>
            <p:nvPr/>
          </p:nvGraphicFramePr>
          <p:xfrm>
            <a:off x="3049561" y="5297582"/>
            <a:ext cx="422275" cy="417513"/>
          </p:xfrm>
          <a:graphic>
            <a:graphicData uri="http://schemas.openxmlformats.org/presentationml/2006/ole">
              <p:oleObj spid="_x0000_s104451" name="Формула" r:id="rId6" imgW="266400" imgH="266400" progId="Equation.3">
                <p:embed/>
              </p:oleObj>
            </a:graphicData>
          </a:graphic>
        </p:graphicFrame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2579808" y="5389630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2811718" y="499256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579819" y="5056172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3825937" y="4643446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4318052" y="5727083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4579951" y="5270486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4357686" y="5820575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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4714876" y="5143512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B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3579698" y="5151342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4000496" y="4572008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B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64"/>
          <p:cNvGrpSpPr/>
          <p:nvPr/>
        </p:nvGrpSpPr>
        <p:grpSpPr>
          <a:xfrm>
            <a:off x="5786446" y="4286256"/>
            <a:ext cx="2643206" cy="1643074"/>
            <a:chOff x="5786446" y="4572008"/>
            <a:chExt cx="2643206" cy="1643074"/>
          </a:xfrm>
        </p:grpSpPr>
        <p:graphicFrame>
          <p:nvGraphicFramePr>
            <p:cNvPr id="91177" name="Object 41"/>
            <p:cNvGraphicFramePr>
              <a:graphicFrameLocks noChangeAspect="1"/>
            </p:cNvGraphicFramePr>
            <p:nvPr/>
          </p:nvGraphicFramePr>
          <p:xfrm>
            <a:off x="5786446" y="4572008"/>
            <a:ext cx="1123301" cy="428628"/>
          </p:xfrm>
          <a:graphic>
            <a:graphicData uri="http://schemas.openxmlformats.org/presentationml/2006/ole">
              <p:oleObj spid="_x0000_s104452" name="Формула" r:id="rId7" imgW="723586" imgH="279279" progId="Equation.3">
                <p:embed/>
              </p:oleObj>
            </a:graphicData>
          </a:graphic>
        </p:graphicFrame>
        <p:graphicFrame>
          <p:nvGraphicFramePr>
            <p:cNvPr id="103429" name="Object 5"/>
            <p:cNvGraphicFramePr>
              <a:graphicFrameLocks noChangeAspect="1"/>
            </p:cNvGraphicFramePr>
            <p:nvPr/>
          </p:nvGraphicFramePr>
          <p:xfrm>
            <a:off x="6286511" y="5214950"/>
            <a:ext cx="1304519" cy="428628"/>
          </p:xfrm>
          <a:graphic>
            <a:graphicData uri="http://schemas.openxmlformats.org/presentationml/2006/ole">
              <p:oleObj spid="_x0000_s104453" name="Формула" r:id="rId8" imgW="863280" imgH="291960" progId="Equation.3">
                <p:embed/>
              </p:oleObj>
            </a:graphicData>
          </a:graphic>
        </p:graphicFrame>
        <p:graphicFrame>
          <p:nvGraphicFramePr>
            <p:cNvPr id="103430" name="Object 6"/>
            <p:cNvGraphicFramePr>
              <a:graphicFrameLocks noChangeAspect="1"/>
            </p:cNvGraphicFramePr>
            <p:nvPr/>
          </p:nvGraphicFramePr>
          <p:xfrm>
            <a:off x="7000892" y="5786454"/>
            <a:ext cx="1428760" cy="428628"/>
          </p:xfrm>
          <a:graphic>
            <a:graphicData uri="http://schemas.openxmlformats.org/presentationml/2006/ole">
              <p:oleObj spid="_x0000_s104454" name="Формула" r:id="rId9" imgW="876240" imgH="266400" progId="Equation.3">
                <p:embed/>
              </p:oleObj>
            </a:graphicData>
          </a:graphic>
        </p:graphicFrame>
      </p:grp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4286248" y="5929330"/>
            <a:ext cx="4429156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Достаточно описать движение одной точки !!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15" grpId="0" build="p"/>
      <p:bldP spid="24" grpId="0" build="p"/>
      <p:bldP spid="25" grpId="0" build="p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7158" y="214290"/>
            <a:ext cx="47115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.3.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Вращательное движение твёрдого тела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285784" y="500042"/>
            <a:ext cx="9144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При вращательном движении все точки тела движутся по окружностям, центры которых лежат на одной прямой, называемой осью вращения тела     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28596" y="1714488"/>
            <a:ext cx="3994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.4.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Плоское движение твёрдого тела</a:t>
            </a: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-285784" y="2143116"/>
            <a:ext cx="9144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При плоском движении все точки тела движутся, оставаясь в параллельных плоскостях</a:t>
            </a:r>
          </a:p>
        </p:txBody>
      </p:sp>
      <p:graphicFrame>
        <p:nvGraphicFramePr>
          <p:cNvPr id="92202" name="Object 42"/>
          <p:cNvGraphicFramePr>
            <a:graphicFrameLocks noChangeAspect="1"/>
          </p:cNvGraphicFramePr>
          <p:nvPr/>
        </p:nvGraphicFramePr>
        <p:xfrm>
          <a:off x="5357818" y="3357562"/>
          <a:ext cx="2758429" cy="500066"/>
        </p:xfrm>
        <a:graphic>
          <a:graphicData uri="http://schemas.openxmlformats.org/presentationml/2006/ole">
            <p:oleObj spid="_x0000_s105476" name="Формула" r:id="rId5" imgW="1625600" imgH="292100" progId="Equation.3">
              <p:embed/>
            </p:oleObj>
          </a:graphicData>
        </a:graphic>
      </p:graphicFrame>
      <p:graphicFrame>
        <p:nvGraphicFramePr>
          <p:cNvPr id="92204" name="Object 44"/>
          <p:cNvGraphicFramePr>
            <a:graphicFrameLocks noChangeAspect="1"/>
          </p:cNvGraphicFramePr>
          <p:nvPr/>
        </p:nvGraphicFramePr>
        <p:xfrm>
          <a:off x="5429256" y="4143380"/>
          <a:ext cx="1861749" cy="428604"/>
        </p:xfrm>
        <a:graphic>
          <a:graphicData uri="http://schemas.openxmlformats.org/presentationml/2006/ole">
            <p:oleObj spid="_x0000_s105477" name="Формула" r:id="rId6" imgW="1320227" imgH="304668" progId="Equation.3">
              <p:embed/>
            </p:oleObj>
          </a:graphicData>
        </a:graphic>
      </p:graphicFrame>
      <p:sp>
        <p:nvSpPr>
          <p:cNvPr id="92206" name="AutoShape 46"/>
          <p:cNvSpPr>
            <a:spLocks noChangeArrowheads="1"/>
          </p:cNvSpPr>
          <p:nvPr/>
        </p:nvSpPr>
        <p:spPr bwMode="auto">
          <a:xfrm>
            <a:off x="4857752" y="4643446"/>
            <a:ext cx="2928958" cy="1000132"/>
          </a:xfrm>
          <a:prstGeom prst="cloudCallout">
            <a:avLst>
              <a:gd name="adj1" fmla="val 63609"/>
              <a:gd name="adj2" fmla="val -873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207" name="Object 47"/>
          <p:cNvGraphicFramePr>
            <a:graphicFrameLocks noChangeAspect="1"/>
          </p:cNvGraphicFramePr>
          <p:nvPr/>
        </p:nvGraphicFramePr>
        <p:xfrm>
          <a:off x="5397334" y="4857760"/>
          <a:ext cx="1817872" cy="428604"/>
        </p:xfrm>
        <a:graphic>
          <a:graphicData uri="http://schemas.openxmlformats.org/presentationml/2006/ole">
            <p:oleObj spid="_x0000_s105478" name="Формула" r:id="rId7" imgW="1168400" imgH="279400" progId="Equation.3">
              <p:embed/>
            </p:oleObj>
          </a:graphicData>
        </a:graphic>
      </p:graphicFrame>
      <p:grpSp>
        <p:nvGrpSpPr>
          <p:cNvPr id="54" name="Группа 53"/>
          <p:cNvGrpSpPr/>
          <p:nvPr/>
        </p:nvGrpSpPr>
        <p:grpSpPr>
          <a:xfrm>
            <a:off x="1214414" y="3000372"/>
            <a:ext cx="3357586" cy="2757488"/>
            <a:chOff x="1214414" y="3000372"/>
            <a:chExt cx="3357586" cy="2757488"/>
          </a:xfrm>
        </p:grpSpPr>
        <p:grpSp>
          <p:nvGrpSpPr>
            <p:cNvPr id="2" name="Группа 149"/>
            <p:cNvGrpSpPr/>
            <p:nvPr/>
          </p:nvGrpSpPr>
          <p:grpSpPr>
            <a:xfrm>
              <a:off x="1214414" y="3000372"/>
              <a:ext cx="3357586" cy="2757488"/>
              <a:chOff x="1214414" y="3000372"/>
              <a:chExt cx="3357586" cy="2757488"/>
            </a:xfrm>
          </p:grpSpPr>
          <p:grpSp>
            <p:nvGrpSpPr>
              <p:cNvPr id="3" name="Group 4"/>
              <p:cNvGrpSpPr>
                <a:grpSpLocks noChangeAspect="1"/>
              </p:cNvGrpSpPr>
              <p:nvPr/>
            </p:nvGrpSpPr>
            <p:grpSpPr bwMode="auto">
              <a:xfrm>
                <a:off x="1214414" y="3000372"/>
                <a:ext cx="3194050" cy="2757488"/>
                <a:chOff x="6881" y="5550"/>
                <a:chExt cx="5030" cy="4343"/>
              </a:xfrm>
            </p:grpSpPr>
            <p:sp>
              <p:nvSpPr>
                <p:cNvPr id="92165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6881" y="5550"/>
                  <a:ext cx="5030" cy="4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6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69" y="9150"/>
                  <a:ext cx="1463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Рис.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.3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39" y="6257"/>
                  <a:ext cx="62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6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99" y="7067"/>
                  <a:ext cx="452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6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409" y="6127"/>
                  <a:ext cx="62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7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849" y="6957"/>
                  <a:ext cx="653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71" name="Freeform 11"/>
                <p:cNvSpPr>
                  <a:spLocks/>
                </p:cNvSpPr>
                <p:nvPr/>
              </p:nvSpPr>
              <p:spPr bwMode="auto">
                <a:xfrm>
                  <a:off x="10465" y="6010"/>
                  <a:ext cx="1317" cy="1695"/>
                </a:xfrm>
                <a:custGeom>
                  <a:avLst/>
                  <a:gdLst/>
                  <a:ahLst/>
                  <a:cxnLst>
                    <a:cxn ang="0">
                      <a:pos x="235" y="700"/>
                    </a:cxn>
                    <a:cxn ang="0">
                      <a:pos x="235" y="510"/>
                    </a:cxn>
                    <a:cxn ang="0">
                      <a:pos x="295" y="270"/>
                    </a:cxn>
                    <a:cxn ang="0">
                      <a:pos x="445" y="80"/>
                    </a:cxn>
                    <a:cxn ang="0">
                      <a:pos x="665" y="10"/>
                    </a:cxn>
                    <a:cxn ang="0">
                      <a:pos x="875" y="20"/>
                    </a:cxn>
                    <a:cxn ang="0">
                      <a:pos x="1145" y="130"/>
                    </a:cxn>
                    <a:cxn ang="0">
                      <a:pos x="1245" y="270"/>
                    </a:cxn>
                    <a:cxn ang="0">
                      <a:pos x="1295" y="420"/>
                    </a:cxn>
                    <a:cxn ang="0">
                      <a:pos x="1315" y="720"/>
                    </a:cxn>
                    <a:cxn ang="0">
                      <a:pos x="1285" y="940"/>
                    </a:cxn>
                    <a:cxn ang="0">
                      <a:pos x="1165" y="1170"/>
                    </a:cxn>
                    <a:cxn ang="0">
                      <a:pos x="995" y="1380"/>
                    </a:cxn>
                    <a:cxn ang="0">
                      <a:pos x="955" y="1540"/>
                    </a:cxn>
                    <a:cxn ang="0">
                      <a:pos x="925" y="1760"/>
                    </a:cxn>
                    <a:cxn ang="0">
                      <a:pos x="815" y="1970"/>
                    </a:cxn>
                    <a:cxn ang="0">
                      <a:pos x="605" y="2090"/>
                    </a:cxn>
                    <a:cxn ang="0">
                      <a:pos x="435" y="2120"/>
                    </a:cxn>
                    <a:cxn ang="0">
                      <a:pos x="195" y="2060"/>
                    </a:cxn>
                    <a:cxn ang="0">
                      <a:pos x="55" y="1890"/>
                    </a:cxn>
                    <a:cxn ang="0">
                      <a:pos x="5" y="1660"/>
                    </a:cxn>
                    <a:cxn ang="0">
                      <a:pos x="25" y="1420"/>
                    </a:cxn>
                    <a:cxn ang="0">
                      <a:pos x="75" y="1200"/>
                    </a:cxn>
                    <a:cxn ang="0">
                      <a:pos x="135" y="1060"/>
                    </a:cxn>
                    <a:cxn ang="0">
                      <a:pos x="185" y="950"/>
                    </a:cxn>
                    <a:cxn ang="0">
                      <a:pos x="225" y="830"/>
                    </a:cxn>
                    <a:cxn ang="0">
                      <a:pos x="235" y="700"/>
                    </a:cxn>
                  </a:cxnLst>
                  <a:rect l="0" t="0" r="r" b="b"/>
                  <a:pathLst>
                    <a:path w="1317" h="2125">
                      <a:moveTo>
                        <a:pt x="235" y="700"/>
                      </a:moveTo>
                      <a:cubicBezTo>
                        <a:pt x="237" y="647"/>
                        <a:pt x="225" y="582"/>
                        <a:pt x="235" y="510"/>
                      </a:cubicBezTo>
                      <a:cubicBezTo>
                        <a:pt x="245" y="438"/>
                        <a:pt x="260" y="342"/>
                        <a:pt x="295" y="270"/>
                      </a:cubicBezTo>
                      <a:cubicBezTo>
                        <a:pt x="330" y="198"/>
                        <a:pt x="383" y="123"/>
                        <a:pt x="445" y="80"/>
                      </a:cubicBezTo>
                      <a:cubicBezTo>
                        <a:pt x="507" y="37"/>
                        <a:pt x="593" y="20"/>
                        <a:pt x="665" y="10"/>
                      </a:cubicBezTo>
                      <a:cubicBezTo>
                        <a:pt x="737" y="0"/>
                        <a:pt x="795" y="0"/>
                        <a:pt x="875" y="20"/>
                      </a:cubicBezTo>
                      <a:cubicBezTo>
                        <a:pt x="955" y="40"/>
                        <a:pt x="1083" y="88"/>
                        <a:pt x="1145" y="130"/>
                      </a:cubicBezTo>
                      <a:cubicBezTo>
                        <a:pt x="1207" y="172"/>
                        <a:pt x="1220" y="222"/>
                        <a:pt x="1245" y="270"/>
                      </a:cubicBezTo>
                      <a:cubicBezTo>
                        <a:pt x="1270" y="318"/>
                        <a:pt x="1283" y="345"/>
                        <a:pt x="1295" y="420"/>
                      </a:cubicBezTo>
                      <a:cubicBezTo>
                        <a:pt x="1307" y="495"/>
                        <a:pt x="1317" y="633"/>
                        <a:pt x="1315" y="720"/>
                      </a:cubicBezTo>
                      <a:cubicBezTo>
                        <a:pt x="1313" y="807"/>
                        <a:pt x="1310" y="865"/>
                        <a:pt x="1285" y="940"/>
                      </a:cubicBezTo>
                      <a:cubicBezTo>
                        <a:pt x="1260" y="1015"/>
                        <a:pt x="1213" y="1097"/>
                        <a:pt x="1165" y="1170"/>
                      </a:cubicBezTo>
                      <a:cubicBezTo>
                        <a:pt x="1117" y="1243"/>
                        <a:pt x="1030" y="1318"/>
                        <a:pt x="995" y="1380"/>
                      </a:cubicBezTo>
                      <a:cubicBezTo>
                        <a:pt x="960" y="1442"/>
                        <a:pt x="967" y="1477"/>
                        <a:pt x="955" y="1540"/>
                      </a:cubicBezTo>
                      <a:cubicBezTo>
                        <a:pt x="943" y="1603"/>
                        <a:pt x="948" y="1688"/>
                        <a:pt x="925" y="1760"/>
                      </a:cubicBezTo>
                      <a:cubicBezTo>
                        <a:pt x="902" y="1832"/>
                        <a:pt x="868" y="1915"/>
                        <a:pt x="815" y="1970"/>
                      </a:cubicBezTo>
                      <a:cubicBezTo>
                        <a:pt x="762" y="2025"/>
                        <a:pt x="668" y="2065"/>
                        <a:pt x="605" y="2090"/>
                      </a:cubicBezTo>
                      <a:cubicBezTo>
                        <a:pt x="542" y="2115"/>
                        <a:pt x="503" y="2125"/>
                        <a:pt x="435" y="2120"/>
                      </a:cubicBezTo>
                      <a:cubicBezTo>
                        <a:pt x="367" y="2115"/>
                        <a:pt x="258" y="2098"/>
                        <a:pt x="195" y="2060"/>
                      </a:cubicBezTo>
                      <a:cubicBezTo>
                        <a:pt x="132" y="2022"/>
                        <a:pt x="87" y="1957"/>
                        <a:pt x="55" y="1890"/>
                      </a:cubicBezTo>
                      <a:cubicBezTo>
                        <a:pt x="23" y="1823"/>
                        <a:pt x="10" y="1738"/>
                        <a:pt x="5" y="1660"/>
                      </a:cubicBezTo>
                      <a:cubicBezTo>
                        <a:pt x="0" y="1582"/>
                        <a:pt x="13" y="1497"/>
                        <a:pt x="25" y="1420"/>
                      </a:cubicBezTo>
                      <a:cubicBezTo>
                        <a:pt x="37" y="1343"/>
                        <a:pt x="57" y="1260"/>
                        <a:pt x="75" y="1200"/>
                      </a:cubicBezTo>
                      <a:cubicBezTo>
                        <a:pt x="93" y="1140"/>
                        <a:pt x="117" y="1102"/>
                        <a:pt x="135" y="1060"/>
                      </a:cubicBezTo>
                      <a:cubicBezTo>
                        <a:pt x="153" y="1018"/>
                        <a:pt x="170" y="988"/>
                        <a:pt x="185" y="950"/>
                      </a:cubicBezTo>
                      <a:cubicBezTo>
                        <a:pt x="200" y="912"/>
                        <a:pt x="218" y="875"/>
                        <a:pt x="225" y="830"/>
                      </a:cubicBezTo>
                      <a:cubicBezTo>
                        <a:pt x="232" y="785"/>
                        <a:pt x="233" y="753"/>
                        <a:pt x="235" y="70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grpSp>
              <p:nvGrpSpPr>
                <p:cNvPr id="4" name="Group 13"/>
                <p:cNvGrpSpPr>
                  <a:grpSpLocks/>
                </p:cNvGrpSpPr>
                <p:nvPr/>
              </p:nvGrpSpPr>
              <p:grpSpPr bwMode="auto">
                <a:xfrm rot="39690575">
                  <a:off x="9113" y="5883"/>
                  <a:ext cx="1439" cy="2190"/>
                  <a:chOff x="9133" y="4983"/>
                  <a:chExt cx="1439" cy="2190"/>
                </a:xfrm>
              </p:grpSpPr>
              <p:sp>
                <p:nvSpPr>
                  <p:cNvPr id="92174" name="Freeform 14"/>
                  <p:cNvSpPr>
                    <a:spLocks/>
                  </p:cNvSpPr>
                  <p:nvPr/>
                </p:nvSpPr>
                <p:spPr bwMode="auto">
                  <a:xfrm>
                    <a:off x="9255" y="5060"/>
                    <a:ext cx="1317" cy="1695"/>
                  </a:xfrm>
                  <a:custGeom>
                    <a:avLst/>
                    <a:gdLst/>
                    <a:ahLst/>
                    <a:cxnLst>
                      <a:cxn ang="0">
                        <a:pos x="235" y="700"/>
                      </a:cxn>
                      <a:cxn ang="0">
                        <a:pos x="235" y="510"/>
                      </a:cxn>
                      <a:cxn ang="0">
                        <a:pos x="295" y="270"/>
                      </a:cxn>
                      <a:cxn ang="0">
                        <a:pos x="445" y="80"/>
                      </a:cxn>
                      <a:cxn ang="0">
                        <a:pos x="665" y="10"/>
                      </a:cxn>
                      <a:cxn ang="0">
                        <a:pos x="875" y="20"/>
                      </a:cxn>
                      <a:cxn ang="0">
                        <a:pos x="1145" y="130"/>
                      </a:cxn>
                      <a:cxn ang="0">
                        <a:pos x="1245" y="270"/>
                      </a:cxn>
                      <a:cxn ang="0">
                        <a:pos x="1295" y="420"/>
                      </a:cxn>
                      <a:cxn ang="0">
                        <a:pos x="1315" y="720"/>
                      </a:cxn>
                      <a:cxn ang="0">
                        <a:pos x="1285" y="940"/>
                      </a:cxn>
                      <a:cxn ang="0">
                        <a:pos x="1165" y="1170"/>
                      </a:cxn>
                      <a:cxn ang="0">
                        <a:pos x="995" y="1380"/>
                      </a:cxn>
                      <a:cxn ang="0">
                        <a:pos x="955" y="1540"/>
                      </a:cxn>
                      <a:cxn ang="0">
                        <a:pos x="925" y="1760"/>
                      </a:cxn>
                      <a:cxn ang="0">
                        <a:pos x="815" y="1970"/>
                      </a:cxn>
                      <a:cxn ang="0">
                        <a:pos x="605" y="2090"/>
                      </a:cxn>
                      <a:cxn ang="0">
                        <a:pos x="435" y="2120"/>
                      </a:cxn>
                      <a:cxn ang="0">
                        <a:pos x="195" y="2060"/>
                      </a:cxn>
                      <a:cxn ang="0">
                        <a:pos x="55" y="1890"/>
                      </a:cxn>
                      <a:cxn ang="0">
                        <a:pos x="5" y="1660"/>
                      </a:cxn>
                      <a:cxn ang="0">
                        <a:pos x="25" y="1420"/>
                      </a:cxn>
                      <a:cxn ang="0">
                        <a:pos x="75" y="1200"/>
                      </a:cxn>
                      <a:cxn ang="0">
                        <a:pos x="135" y="1060"/>
                      </a:cxn>
                      <a:cxn ang="0">
                        <a:pos x="185" y="950"/>
                      </a:cxn>
                      <a:cxn ang="0">
                        <a:pos x="225" y="830"/>
                      </a:cxn>
                      <a:cxn ang="0">
                        <a:pos x="235" y="700"/>
                      </a:cxn>
                    </a:cxnLst>
                    <a:rect l="0" t="0" r="r" b="b"/>
                    <a:pathLst>
                      <a:path w="1317" h="2125">
                        <a:moveTo>
                          <a:pt x="235" y="700"/>
                        </a:moveTo>
                        <a:cubicBezTo>
                          <a:pt x="237" y="647"/>
                          <a:pt x="225" y="582"/>
                          <a:pt x="235" y="510"/>
                        </a:cubicBezTo>
                        <a:cubicBezTo>
                          <a:pt x="245" y="438"/>
                          <a:pt x="260" y="342"/>
                          <a:pt x="295" y="270"/>
                        </a:cubicBezTo>
                        <a:cubicBezTo>
                          <a:pt x="330" y="198"/>
                          <a:pt x="383" y="123"/>
                          <a:pt x="445" y="80"/>
                        </a:cubicBezTo>
                        <a:cubicBezTo>
                          <a:pt x="507" y="37"/>
                          <a:pt x="593" y="20"/>
                          <a:pt x="665" y="10"/>
                        </a:cubicBezTo>
                        <a:cubicBezTo>
                          <a:pt x="737" y="0"/>
                          <a:pt x="795" y="0"/>
                          <a:pt x="875" y="20"/>
                        </a:cubicBezTo>
                        <a:cubicBezTo>
                          <a:pt x="955" y="40"/>
                          <a:pt x="1083" y="88"/>
                          <a:pt x="1145" y="130"/>
                        </a:cubicBezTo>
                        <a:cubicBezTo>
                          <a:pt x="1207" y="172"/>
                          <a:pt x="1220" y="222"/>
                          <a:pt x="1245" y="270"/>
                        </a:cubicBezTo>
                        <a:cubicBezTo>
                          <a:pt x="1270" y="318"/>
                          <a:pt x="1283" y="345"/>
                          <a:pt x="1295" y="420"/>
                        </a:cubicBezTo>
                        <a:cubicBezTo>
                          <a:pt x="1307" y="495"/>
                          <a:pt x="1317" y="633"/>
                          <a:pt x="1315" y="720"/>
                        </a:cubicBezTo>
                        <a:cubicBezTo>
                          <a:pt x="1313" y="807"/>
                          <a:pt x="1310" y="865"/>
                          <a:pt x="1285" y="940"/>
                        </a:cubicBezTo>
                        <a:cubicBezTo>
                          <a:pt x="1260" y="1015"/>
                          <a:pt x="1213" y="1097"/>
                          <a:pt x="1165" y="1170"/>
                        </a:cubicBezTo>
                        <a:cubicBezTo>
                          <a:pt x="1117" y="1243"/>
                          <a:pt x="1030" y="1318"/>
                          <a:pt x="995" y="1380"/>
                        </a:cubicBezTo>
                        <a:cubicBezTo>
                          <a:pt x="960" y="1442"/>
                          <a:pt x="967" y="1477"/>
                          <a:pt x="955" y="1540"/>
                        </a:cubicBezTo>
                        <a:cubicBezTo>
                          <a:pt x="943" y="1603"/>
                          <a:pt x="948" y="1688"/>
                          <a:pt x="925" y="1760"/>
                        </a:cubicBezTo>
                        <a:cubicBezTo>
                          <a:pt x="902" y="1832"/>
                          <a:pt x="868" y="1915"/>
                          <a:pt x="815" y="1970"/>
                        </a:cubicBezTo>
                        <a:cubicBezTo>
                          <a:pt x="762" y="2025"/>
                          <a:pt x="668" y="2065"/>
                          <a:pt x="605" y="2090"/>
                        </a:cubicBezTo>
                        <a:cubicBezTo>
                          <a:pt x="542" y="2115"/>
                          <a:pt x="503" y="2125"/>
                          <a:pt x="435" y="2120"/>
                        </a:cubicBezTo>
                        <a:cubicBezTo>
                          <a:pt x="367" y="2115"/>
                          <a:pt x="258" y="2098"/>
                          <a:pt x="195" y="2060"/>
                        </a:cubicBezTo>
                        <a:cubicBezTo>
                          <a:pt x="132" y="2022"/>
                          <a:pt x="87" y="1957"/>
                          <a:pt x="55" y="1890"/>
                        </a:cubicBezTo>
                        <a:cubicBezTo>
                          <a:pt x="23" y="1823"/>
                          <a:pt x="10" y="1738"/>
                          <a:pt x="5" y="1660"/>
                        </a:cubicBezTo>
                        <a:cubicBezTo>
                          <a:pt x="0" y="1582"/>
                          <a:pt x="13" y="1497"/>
                          <a:pt x="25" y="1420"/>
                        </a:cubicBezTo>
                        <a:cubicBezTo>
                          <a:pt x="37" y="1343"/>
                          <a:pt x="57" y="1260"/>
                          <a:pt x="75" y="1200"/>
                        </a:cubicBezTo>
                        <a:cubicBezTo>
                          <a:pt x="93" y="1140"/>
                          <a:pt x="117" y="1102"/>
                          <a:pt x="135" y="1060"/>
                        </a:cubicBezTo>
                        <a:cubicBezTo>
                          <a:pt x="153" y="1018"/>
                          <a:pt x="170" y="988"/>
                          <a:pt x="185" y="950"/>
                        </a:cubicBezTo>
                        <a:cubicBezTo>
                          <a:pt x="200" y="912"/>
                          <a:pt x="218" y="875"/>
                          <a:pt x="225" y="830"/>
                        </a:cubicBezTo>
                        <a:cubicBezTo>
                          <a:pt x="232" y="785"/>
                          <a:pt x="233" y="753"/>
                          <a:pt x="235" y="700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217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133" y="4983"/>
                    <a:ext cx="1250" cy="219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9217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9653" y="6163"/>
                  <a:ext cx="1820" cy="32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77" name="Freeform 17"/>
                <p:cNvSpPr>
                  <a:spLocks/>
                </p:cNvSpPr>
                <p:nvPr/>
              </p:nvSpPr>
              <p:spPr bwMode="auto">
                <a:xfrm rot="-3512128">
                  <a:off x="7688" y="5990"/>
                  <a:ext cx="1317" cy="1695"/>
                </a:xfrm>
                <a:custGeom>
                  <a:avLst/>
                  <a:gdLst/>
                  <a:ahLst/>
                  <a:cxnLst>
                    <a:cxn ang="0">
                      <a:pos x="235" y="700"/>
                    </a:cxn>
                    <a:cxn ang="0">
                      <a:pos x="235" y="510"/>
                    </a:cxn>
                    <a:cxn ang="0">
                      <a:pos x="295" y="270"/>
                    </a:cxn>
                    <a:cxn ang="0">
                      <a:pos x="445" y="80"/>
                    </a:cxn>
                    <a:cxn ang="0">
                      <a:pos x="665" y="10"/>
                    </a:cxn>
                    <a:cxn ang="0">
                      <a:pos x="875" y="20"/>
                    </a:cxn>
                    <a:cxn ang="0">
                      <a:pos x="1145" y="130"/>
                    </a:cxn>
                    <a:cxn ang="0">
                      <a:pos x="1245" y="270"/>
                    </a:cxn>
                    <a:cxn ang="0">
                      <a:pos x="1295" y="420"/>
                    </a:cxn>
                    <a:cxn ang="0">
                      <a:pos x="1315" y="720"/>
                    </a:cxn>
                    <a:cxn ang="0">
                      <a:pos x="1285" y="940"/>
                    </a:cxn>
                    <a:cxn ang="0">
                      <a:pos x="1165" y="1170"/>
                    </a:cxn>
                    <a:cxn ang="0">
                      <a:pos x="995" y="1380"/>
                    </a:cxn>
                    <a:cxn ang="0">
                      <a:pos x="955" y="1540"/>
                    </a:cxn>
                    <a:cxn ang="0">
                      <a:pos x="925" y="1760"/>
                    </a:cxn>
                    <a:cxn ang="0">
                      <a:pos x="815" y="1970"/>
                    </a:cxn>
                    <a:cxn ang="0">
                      <a:pos x="605" y="2090"/>
                    </a:cxn>
                    <a:cxn ang="0">
                      <a:pos x="435" y="2120"/>
                    </a:cxn>
                    <a:cxn ang="0">
                      <a:pos x="195" y="2060"/>
                    </a:cxn>
                    <a:cxn ang="0">
                      <a:pos x="55" y="1890"/>
                    </a:cxn>
                    <a:cxn ang="0">
                      <a:pos x="5" y="1660"/>
                    </a:cxn>
                    <a:cxn ang="0">
                      <a:pos x="25" y="1420"/>
                    </a:cxn>
                    <a:cxn ang="0">
                      <a:pos x="75" y="1200"/>
                    </a:cxn>
                    <a:cxn ang="0">
                      <a:pos x="135" y="1060"/>
                    </a:cxn>
                    <a:cxn ang="0">
                      <a:pos x="185" y="950"/>
                    </a:cxn>
                    <a:cxn ang="0">
                      <a:pos x="225" y="830"/>
                    </a:cxn>
                    <a:cxn ang="0">
                      <a:pos x="235" y="700"/>
                    </a:cxn>
                  </a:cxnLst>
                  <a:rect l="0" t="0" r="r" b="b"/>
                  <a:pathLst>
                    <a:path w="1317" h="2125">
                      <a:moveTo>
                        <a:pt x="235" y="700"/>
                      </a:moveTo>
                      <a:cubicBezTo>
                        <a:pt x="237" y="647"/>
                        <a:pt x="225" y="582"/>
                        <a:pt x="235" y="510"/>
                      </a:cubicBezTo>
                      <a:cubicBezTo>
                        <a:pt x="245" y="438"/>
                        <a:pt x="260" y="342"/>
                        <a:pt x="295" y="270"/>
                      </a:cubicBezTo>
                      <a:cubicBezTo>
                        <a:pt x="330" y="198"/>
                        <a:pt x="383" y="123"/>
                        <a:pt x="445" y="80"/>
                      </a:cubicBezTo>
                      <a:cubicBezTo>
                        <a:pt x="507" y="37"/>
                        <a:pt x="593" y="20"/>
                        <a:pt x="665" y="10"/>
                      </a:cubicBezTo>
                      <a:cubicBezTo>
                        <a:pt x="737" y="0"/>
                        <a:pt x="795" y="0"/>
                        <a:pt x="875" y="20"/>
                      </a:cubicBezTo>
                      <a:cubicBezTo>
                        <a:pt x="955" y="40"/>
                        <a:pt x="1083" y="88"/>
                        <a:pt x="1145" y="130"/>
                      </a:cubicBezTo>
                      <a:cubicBezTo>
                        <a:pt x="1207" y="172"/>
                        <a:pt x="1220" y="222"/>
                        <a:pt x="1245" y="270"/>
                      </a:cubicBezTo>
                      <a:cubicBezTo>
                        <a:pt x="1270" y="318"/>
                        <a:pt x="1283" y="345"/>
                        <a:pt x="1295" y="420"/>
                      </a:cubicBezTo>
                      <a:cubicBezTo>
                        <a:pt x="1307" y="495"/>
                        <a:pt x="1317" y="633"/>
                        <a:pt x="1315" y="720"/>
                      </a:cubicBezTo>
                      <a:cubicBezTo>
                        <a:pt x="1313" y="807"/>
                        <a:pt x="1310" y="865"/>
                        <a:pt x="1285" y="940"/>
                      </a:cubicBezTo>
                      <a:cubicBezTo>
                        <a:pt x="1260" y="1015"/>
                        <a:pt x="1213" y="1097"/>
                        <a:pt x="1165" y="1170"/>
                      </a:cubicBezTo>
                      <a:cubicBezTo>
                        <a:pt x="1117" y="1243"/>
                        <a:pt x="1030" y="1318"/>
                        <a:pt x="995" y="1380"/>
                      </a:cubicBezTo>
                      <a:cubicBezTo>
                        <a:pt x="960" y="1442"/>
                        <a:pt x="967" y="1477"/>
                        <a:pt x="955" y="1540"/>
                      </a:cubicBezTo>
                      <a:cubicBezTo>
                        <a:pt x="943" y="1603"/>
                        <a:pt x="948" y="1688"/>
                        <a:pt x="925" y="1760"/>
                      </a:cubicBezTo>
                      <a:cubicBezTo>
                        <a:pt x="902" y="1832"/>
                        <a:pt x="868" y="1915"/>
                        <a:pt x="815" y="1970"/>
                      </a:cubicBezTo>
                      <a:cubicBezTo>
                        <a:pt x="762" y="2025"/>
                        <a:pt x="668" y="2065"/>
                        <a:pt x="605" y="2090"/>
                      </a:cubicBezTo>
                      <a:cubicBezTo>
                        <a:pt x="542" y="2115"/>
                        <a:pt x="503" y="2125"/>
                        <a:pt x="435" y="2120"/>
                      </a:cubicBezTo>
                      <a:cubicBezTo>
                        <a:pt x="367" y="2115"/>
                        <a:pt x="258" y="2098"/>
                        <a:pt x="195" y="2060"/>
                      </a:cubicBezTo>
                      <a:cubicBezTo>
                        <a:pt x="132" y="2022"/>
                        <a:pt x="87" y="1957"/>
                        <a:pt x="55" y="1890"/>
                      </a:cubicBezTo>
                      <a:cubicBezTo>
                        <a:pt x="23" y="1823"/>
                        <a:pt x="10" y="1738"/>
                        <a:pt x="5" y="1660"/>
                      </a:cubicBezTo>
                      <a:cubicBezTo>
                        <a:pt x="0" y="1582"/>
                        <a:pt x="13" y="1497"/>
                        <a:pt x="25" y="1420"/>
                      </a:cubicBezTo>
                      <a:cubicBezTo>
                        <a:pt x="37" y="1343"/>
                        <a:pt x="57" y="1260"/>
                        <a:pt x="75" y="1200"/>
                      </a:cubicBezTo>
                      <a:cubicBezTo>
                        <a:pt x="93" y="1140"/>
                        <a:pt x="117" y="1102"/>
                        <a:pt x="135" y="1060"/>
                      </a:cubicBezTo>
                      <a:cubicBezTo>
                        <a:pt x="153" y="1018"/>
                        <a:pt x="170" y="988"/>
                        <a:pt x="185" y="950"/>
                      </a:cubicBezTo>
                      <a:cubicBezTo>
                        <a:pt x="200" y="912"/>
                        <a:pt x="218" y="875"/>
                        <a:pt x="225" y="830"/>
                      </a:cubicBezTo>
                      <a:cubicBezTo>
                        <a:pt x="232" y="785"/>
                        <a:pt x="233" y="753"/>
                        <a:pt x="235" y="70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78" name="Line 18"/>
                <p:cNvSpPr>
                  <a:spLocks noChangeShapeType="1"/>
                </p:cNvSpPr>
                <p:nvPr/>
              </p:nvSpPr>
              <p:spPr bwMode="auto">
                <a:xfrm rot="18087872" flipH="1">
                  <a:off x="7656" y="5759"/>
                  <a:ext cx="2065" cy="36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571" y="7293"/>
                  <a:ext cx="1315" cy="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8091" y="6423"/>
                  <a:ext cx="1315" cy="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3" name="Arc 23"/>
                <p:cNvSpPr>
                  <a:spLocks/>
                </p:cNvSpPr>
                <p:nvPr/>
              </p:nvSpPr>
              <p:spPr bwMode="auto">
                <a:xfrm>
                  <a:off x="8560" y="6998"/>
                  <a:ext cx="2241" cy="2322"/>
                </a:xfrm>
                <a:custGeom>
                  <a:avLst/>
                  <a:gdLst>
                    <a:gd name="G0" fmla="+- 10418 0 0"/>
                    <a:gd name="G1" fmla="+- 21600 0 0"/>
                    <a:gd name="G2" fmla="+- 21600 0 0"/>
                    <a:gd name="T0" fmla="*/ 0 w 20675"/>
                    <a:gd name="T1" fmla="*/ 2678 h 21600"/>
                    <a:gd name="T2" fmla="*/ 20675 w 20675"/>
                    <a:gd name="T3" fmla="*/ 2590 h 21600"/>
                    <a:gd name="T4" fmla="*/ 10418 w 2067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75" h="21600" fill="none" extrusionOk="0">
                      <a:moveTo>
                        <a:pt x="0" y="2678"/>
                      </a:moveTo>
                      <a:cubicBezTo>
                        <a:pt x="3191" y="921"/>
                        <a:pt x="6775" y="-1"/>
                        <a:pt x="10418" y="0"/>
                      </a:cubicBezTo>
                      <a:cubicBezTo>
                        <a:pt x="13998" y="0"/>
                        <a:pt x="17523" y="890"/>
                        <a:pt x="20674" y="2590"/>
                      </a:cubicBezTo>
                    </a:path>
                    <a:path w="20675" h="21600" stroke="0" extrusionOk="0">
                      <a:moveTo>
                        <a:pt x="0" y="2678"/>
                      </a:moveTo>
                      <a:cubicBezTo>
                        <a:pt x="3191" y="921"/>
                        <a:pt x="6775" y="-1"/>
                        <a:pt x="10418" y="0"/>
                      </a:cubicBezTo>
                      <a:cubicBezTo>
                        <a:pt x="13998" y="0"/>
                        <a:pt x="17523" y="890"/>
                        <a:pt x="20674" y="2590"/>
                      </a:cubicBezTo>
                      <a:lnTo>
                        <a:pt x="10418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4" name="Arc 24"/>
                <p:cNvSpPr>
                  <a:spLocks/>
                </p:cNvSpPr>
                <p:nvPr/>
              </p:nvSpPr>
              <p:spPr bwMode="auto">
                <a:xfrm>
                  <a:off x="8086" y="5768"/>
                  <a:ext cx="3210" cy="2322"/>
                </a:xfrm>
                <a:custGeom>
                  <a:avLst/>
                  <a:gdLst>
                    <a:gd name="G0" fmla="+- 14613 0 0"/>
                    <a:gd name="G1" fmla="+- 21600 0 0"/>
                    <a:gd name="G2" fmla="+- 21600 0 0"/>
                    <a:gd name="T0" fmla="*/ 0 w 29616"/>
                    <a:gd name="T1" fmla="*/ 5694 h 21600"/>
                    <a:gd name="T2" fmla="*/ 29616 w 29616"/>
                    <a:gd name="T3" fmla="*/ 6061 h 21600"/>
                    <a:gd name="T4" fmla="*/ 14613 w 2961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616" h="21600" fill="none" extrusionOk="0">
                      <a:moveTo>
                        <a:pt x="-1" y="5693"/>
                      </a:moveTo>
                      <a:cubicBezTo>
                        <a:pt x="3985" y="2031"/>
                        <a:pt x="9200" y="-1"/>
                        <a:pt x="14613" y="0"/>
                      </a:cubicBezTo>
                      <a:cubicBezTo>
                        <a:pt x="20210" y="0"/>
                        <a:pt x="25589" y="2172"/>
                        <a:pt x="29616" y="6060"/>
                      </a:cubicBezTo>
                    </a:path>
                    <a:path w="29616" h="21600" stroke="0" extrusionOk="0">
                      <a:moveTo>
                        <a:pt x="-1" y="5693"/>
                      </a:moveTo>
                      <a:cubicBezTo>
                        <a:pt x="3985" y="2031"/>
                        <a:pt x="9200" y="-1"/>
                        <a:pt x="14613" y="0"/>
                      </a:cubicBezTo>
                      <a:cubicBezTo>
                        <a:pt x="20210" y="0"/>
                        <a:pt x="25589" y="2172"/>
                        <a:pt x="29616" y="6060"/>
                      </a:cubicBezTo>
                      <a:lnTo>
                        <a:pt x="14613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299" y="8017"/>
                  <a:ext cx="653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559" y="9187"/>
                  <a:ext cx="922" cy="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О</a:t>
                  </a:r>
                  <a:r>
                    <a:rPr kumimoji="0" lang="ru-RU" b="1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м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37" y="7423"/>
                  <a:ext cx="74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9" name="Arc 29"/>
                <p:cNvSpPr>
                  <a:spLocks/>
                </p:cNvSpPr>
                <p:nvPr/>
              </p:nvSpPr>
              <p:spPr bwMode="auto">
                <a:xfrm>
                  <a:off x="9458" y="8903"/>
                  <a:ext cx="431" cy="330"/>
                </a:xfrm>
                <a:custGeom>
                  <a:avLst/>
                  <a:gdLst>
                    <a:gd name="G0" fmla="+- 14021 0 0"/>
                    <a:gd name="G1" fmla="+- 21600 0 0"/>
                    <a:gd name="G2" fmla="+- 21600 0 0"/>
                    <a:gd name="T0" fmla="*/ 0 w 27380"/>
                    <a:gd name="T1" fmla="*/ 5169 h 21600"/>
                    <a:gd name="T2" fmla="*/ 27380 w 27380"/>
                    <a:gd name="T3" fmla="*/ 4627 h 21600"/>
                    <a:gd name="T4" fmla="*/ 14021 w 273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380" h="21600" fill="none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</a:path>
                    <a:path w="27380" h="21600" stroke="0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  <a:lnTo>
                        <a:pt x="1402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90" name="Arc 30"/>
                <p:cNvSpPr>
                  <a:spLocks/>
                </p:cNvSpPr>
                <p:nvPr/>
              </p:nvSpPr>
              <p:spPr bwMode="auto">
                <a:xfrm>
                  <a:off x="10248" y="7853"/>
                  <a:ext cx="241" cy="230"/>
                </a:xfrm>
                <a:custGeom>
                  <a:avLst/>
                  <a:gdLst>
                    <a:gd name="G0" fmla="+- 14021 0 0"/>
                    <a:gd name="G1" fmla="+- 21600 0 0"/>
                    <a:gd name="G2" fmla="+- 21600 0 0"/>
                    <a:gd name="T0" fmla="*/ 0 w 27380"/>
                    <a:gd name="T1" fmla="*/ 5169 h 21600"/>
                    <a:gd name="T2" fmla="*/ 27380 w 27380"/>
                    <a:gd name="T3" fmla="*/ 4627 h 21600"/>
                    <a:gd name="T4" fmla="*/ 14021 w 273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380" h="21600" fill="none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</a:path>
                    <a:path w="27380" h="21600" stroke="0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  <a:lnTo>
                        <a:pt x="1402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609" y="7019"/>
                  <a:ext cx="41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9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1089" y="6169"/>
                  <a:ext cx="41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449" y="9069"/>
                  <a:ext cx="410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3" name="Text Box 7"/>
              <p:cNvSpPr txBox="1">
                <a:spLocks noChangeArrowheads="1"/>
              </p:cNvSpPr>
              <p:nvPr/>
            </p:nvSpPr>
            <p:spPr bwMode="auto">
              <a:xfrm>
                <a:off x="2746696" y="3262061"/>
                <a:ext cx="394970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71802" y="3809502"/>
                <a:ext cx="394970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А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4000496" y="3429000"/>
                <a:ext cx="571504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3635113" y="4000504"/>
                <a:ext cx="571504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А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92198" name="Object 38"/>
              <p:cNvGraphicFramePr>
                <a:graphicFrameLocks noChangeAspect="1"/>
              </p:cNvGraphicFramePr>
              <p:nvPr/>
            </p:nvGraphicFramePr>
            <p:xfrm>
              <a:off x="2786050" y="4786322"/>
              <a:ext cx="442886" cy="357166"/>
            </p:xfrm>
            <a:graphic>
              <a:graphicData uri="http://schemas.openxmlformats.org/presentationml/2006/ole">
                <p:oleObj spid="_x0000_s105474" name="Формула" r:id="rId8" imgW="291973" imgH="241195" progId="Equation.3">
                  <p:embed/>
                </p:oleObj>
              </a:graphicData>
            </a:graphic>
          </p:graphicFrame>
          <p:graphicFrame>
            <p:nvGraphicFramePr>
              <p:cNvPr id="92200" name="Object 40"/>
              <p:cNvGraphicFramePr>
                <a:graphicFrameLocks noChangeAspect="1"/>
              </p:cNvGraphicFramePr>
              <p:nvPr/>
            </p:nvGraphicFramePr>
            <p:xfrm>
              <a:off x="3240130" y="4183014"/>
              <a:ext cx="355591" cy="286767"/>
            </p:xfrm>
            <a:graphic>
              <a:graphicData uri="http://schemas.openxmlformats.org/presentationml/2006/ole">
                <p:oleObj spid="_x0000_s105475" name="Формула" r:id="rId9" imgW="291973" imgH="241195" progId="Equation.3">
                  <p:embed/>
                </p:oleObj>
              </a:graphicData>
            </a:graphic>
          </p:graphicFrame>
          <p:sp>
            <p:nvSpPr>
              <p:cNvPr id="101" name="Text Box 26"/>
              <p:cNvSpPr txBox="1">
                <a:spLocks noChangeArrowheads="1"/>
              </p:cNvSpPr>
              <p:nvPr/>
            </p:nvSpPr>
            <p:spPr bwMode="auto">
              <a:xfrm>
                <a:off x="2857488" y="5286388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Text Box 26"/>
              <p:cNvSpPr txBox="1">
                <a:spLocks noChangeArrowheads="1"/>
              </p:cNvSpPr>
              <p:nvPr/>
            </p:nvSpPr>
            <p:spPr bwMode="auto">
              <a:xfrm>
                <a:off x="2143108" y="3984723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Text Box 26"/>
              <p:cNvSpPr txBox="1">
                <a:spLocks noChangeArrowheads="1"/>
              </p:cNvSpPr>
              <p:nvPr/>
            </p:nvSpPr>
            <p:spPr bwMode="auto">
              <a:xfrm>
                <a:off x="1841333" y="3421049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Text Box 26"/>
              <p:cNvSpPr txBox="1">
                <a:spLocks noChangeArrowheads="1"/>
              </p:cNvSpPr>
              <p:nvPr/>
            </p:nvSpPr>
            <p:spPr bwMode="auto">
              <a:xfrm>
                <a:off x="2714612" y="3429000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Text Box 26"/>
              <p:cNvSpPr txBox="1">
                <a:spLocks noChangeArrowheads="1"/>
              </p:cNvSpPr>
              <p:nvPr/>
            </p:nvSpPr>
            <p:spPr bwMode="auto">
              <a:xfrm>
                <a:off x="3016145" y="3984602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Text Box 26"/>
              <p:cNvSpPr txBox="1">
                <a:spLocks noChangeArrowheads="1"/>
              </p:cNvSpPr>
              <p:nvPr/>
            </p:nvSpPr>
            <p:spPr bwMode="auto">
              <a:xfrm>
                <a:off x="3595600" y="3976651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Text Box 26"/>
              <p:cNvSpPr txBox="1">
                <a:spLocks noChangeArrowheads="1"/>
              </p:cNvSpPr>
              <p:nvPr/>
            </p:nvSpPr>
            <p:spPr bwMode="auto">
              <a:xfrm>
                <a:off x="3897496" y="3436951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04455" name="Object 7"/>
            <p:cNvGraphicFramePr>
              <a:graphicFrameLocks noChangeAspect="1"/>
            </p:cNvGraphicFramePr>
            <p:nvPr/>
          </p:nvGraphicFramePr>
          <p:xfrm>
            <a:off x="2285233" y="3229977"/>
            <a:ext cx="561973" cy="330978"/>
          </p:xfrm>
          <a:graphic>
            <a:graphicData uri="http://schemas.openxmlformats.org/presentationml/2006/ole">
              <p:oleObj spid="_x0000_s105479" name="Формула" r:id="rId10" imgW="457200" imgH="266400" progId="Equation.3">
                <p:embed/>
              </p:oleObj>
            </a:graphicData>
          </a:graphic>
        </p:graphicFrame>
        <p:graphicFrame>
          <p:nvGraphicFramePr>
            <p:cNvPr id="104456" name="Object 8"/>
            <p:cNvGraphicFramePr>
              <a:graphicFrameLocks noChangeAspect="1"/>
            </p:cNvGraphicFramePr>
            <p:nvPr/>
          </p:nvGraphicFramePr>
          <p:xfrm>
            <a:off x="2501900" y="4098932"/>
            <a:ext cx="561975" cy="330200"/>
          </p:xfrm>
          <a:graphic>
            <a:graphicData uri="http://schemas.openxmlformats.org/presentationml/2006/ole">
              <p:oleObj spid="_x0000_s105480" name="Формула" r:id="rId11" imgW="457200" imgH="266400" progId="Equation.3">
                <p:embed/>
              </p:oleObj>
            </a:graphicData>
          </a:graphic>
        </p:graphicFrame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428992" y="4515364"/>
              <a:ext cx="42862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r>
                <a:rPr lang="ru-RU" b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318484" y="4523456"/>
              <a:ext cx="285752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kumimoji="0" lang="ru-RU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4" grpId="0" build="p"/>
      <p:bldP spid="65" grpId="0" build="p"/>
      <p:bldP spid="92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6" name="AutoShape 46"/>
          <p:cNvSpPr>
            <a:spLocks noChangeArrowheads="1"/>
          </p:cNvSpPr>
          <p:nvPr/>
        </p:nvSpPr>
        <p:spPr bwMode="auto">
          <a:xfrm>
            <a:off x="6858016" y="2214554"/>
            <a:ext cx="2214578" cy="1000132"/>
          </a:xfrm>
          <a:prstGeom prst="cloudCallout">
            <a:avLst>
              <a:gd name="adj1" fmla="val -18367"/>
              <a:gd name="adj2" fmla="val 18996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207" name="Object 47"/>
          <p:cNvGraphicFramePr>
            <a:graphicFrameLocks noChangeAspect="1"/>
          </p:cNvGraphicFramePr>
          <p:nvPr/>
        </p:nvGraphicFramePr>
        <p:xfrm>
          <a:off x="142845" y="785794"/>
          <a:ext cx="2143140" cy="505293"/>
        </p:xfrm>
        <a:graphic>
          <a:graphicData uri="http://schemas.openxmlformats.org/presentationml/2006/ole">
            <p:oleObj spid="_x0000_s106498" name="Формула" r:id="rId4" imgW="1168400" imgH="279400" progId="Equation.3">
              <p:embed/>
            </p:oleObj>
          </a:graphicData>
        </a:graphic>
      </p:graphicFrame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285720" y="214290"/>
            <a:ext cx="3143272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</a:t>
            </a:r>
            <a:r>
              <a:rPr lang="en-US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Качение колеса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ru-RU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2928926" y="142852"/>
            <a:ext cx="3857652" cy="2864372"/>
            <a:chOff x="3929058" y="142852"/>
            <a:chExt cx="3857652" cy="2864372"/>
          </a:xfrm>
        </p:grpSpPr>
        <p:sp>
          <p:nvSpPr>
            <p:cNvPr id="105509" name="Line 37"/>
            <p:cNvSpPr>
              <a:spLocks noChangeShapeType="1"/>
            </p:cNvSpPr>
            <p:nvPr/>
          </p:nvSpPr>
          <p:spPr bwMode="auto">
            <a:xfrm>
              <a:off x="5429256" y="1516076"/>
              <a:ext cx="1325373" cy="33003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05512" name="Line 40"/>
            <p:cNvSpPr>
              <a:spLocks noChangeShapeType="1"/>
            </p:cNvSpPr>
            <p:nvPr/>
          </p:nvSpPr>
          <p:spPr bwMode="auto">
            <a:xfrm rot="16200000">
              <a:off x="6402052" y="1506471"/>
              <a:ext cx="4199" cy="717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13" name="Line 41"/>
            <p:cNvSpPr>
              <a:spLocks noChangeShapeType="1"/>
            </p:cNvSpPr>
            <p:nvPr/>
          </p:nvSpPr>
          <p:spPr bwMode="auto">
            <a:xfrm rot="7200000" flipV="1">
              <a:off x="6453433" y="1325951"/>
              <a:ext cx="5039" cy="710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" name="Группа 92"/>
            <p:cNvGrpSpPr/>
            <p:nvPr/>
          </p:nvGrpSpPr>
          <p:grpSpPr>
            <a:xfrm>
              <a:off x="3929058" y="142852"/>
              <a:ext cx="3857652" cy="2864372"/>
              <a:chOff x="3929058" y="142852"/>
              <a:chExt cx="3857652" cy="2864372"/>
            </a:xfrm>
          </p:grpSpPr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3929058" y="142852"/>
                <a:ext cx="3857652" cy="2864372"/>
                <a:chOff x="4693" y="6339"/>
                <a:chExt cx="4248" cy="3090"/>
              </a:xfrm>
            </p:grpSpPr>
            <p:sp>
              <p:nvSpPr>
                <p:cNvPr id="10548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820" y="8861"/>
                  <a:ext cx="496" cy="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X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20" y="8924"/>
                  <a:ext cx="640" cy="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r>
                    <a:rPr kumimoji="0" lang="ru-RU" b="0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м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4" name="Rectangle 12" descr="Широки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4926" y="8892"/>
                  <a:ext cx="2953" cy="83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903" y="7619"/>
                  <a:ext cx="203" cy="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175" y="8887"/>
                  <a:ext cx="3052" cy="3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87" name="Line 15"/>
                <p:cNvSpPr>
                  <a:spLocks noChangeShapeType="1"/>
                </p:cNvSpPr>
                <p:nvPr/>
              </p:nvSpPr>
              <p:spPr bwMode="auto">
                <a:xfrm rot="-5400000">
                  <a:off x="4230" y="8001"/>
                  <a:ext cx="1874" cy="0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93" y="6929"/>
                  <a:ext cx="468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Y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9" name="Arc 17"/>
                <p:cNvSpPr>
                  <a:spLocks/>
                </p:cNvSpPr>
                <p:nvPr/>
              </p:nvSpPr>
              <p:spPr bwMode="auto">
                <a:xfrm rot="12706730" flipH="1">
                  <a:off x="6012" y="8080"/>
                  <a:ext cx="149" cy="46"/>
                </a:xfrm>
                <a:custGeom>
                  <a:avLst/>
                  <a:gdLst>
                    <a:gd name="G0" fmla="+- 18588 0 0"/>
                    <a:gd name="G1" fmla="+- 0 0 0"/>
                    <a:gd name="G2" fmla="+- 21600 0 0"/>
                    <a:gd name="T0" fmla="*/ 30128 w 30128"/>
                    <a:gd name="T1" fmla="*/ 18259 h 21600"/>
                    <a:gd name="T2" fmla="*/ 0 w 30128"/>
                    <a:gd name="T3" fmla="*/ 11001 h 21600"/>
                    <a:gd name="T4" fmla="*/ 18588 w 30128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128" h="21600" fill="none" extrusionOk="0">
                      <a:moveTo>
                        <a:pt x="30127" y="18258"/>
                      </a:moveTo>
                      <a:cubicBezTo>
                        <a:pt x="26674" y="20441"/>
                        <a:pt x="22673" y="21599"/>
                        <a:pt x="18588" y="21600"/>
                      </a:cubicBezTo>
                      <a:cubicBezTo>
                        <a:pt x="10954" y="21600"/>
                        <a:pt x="3887" y="17570"/>
                        <a:pt x="-1" y="11001"/>
                      </a:cubicBezTo>
                    </a:path>
                    <a:path w="30128" h="21600" stroke="0" extrusionOk="0">
                      <a:moveTo>
                        <a:pt x="30127" y="18258"/>
                      </a:moveTo>
                      <a:cubicBezTo>
                        <a:pt x="26674" y="20441"/>
                        <a:pt x="22673" y="21599"/>
                        <a:pt x="18588" y="21600"/>
                      </a:cubicBezTo>
                      <a:cubicBezTo>
                        <a:pt x="10954" y="21600"/>
                        <a:pt x="3887" y="17570"/>
                        <a:pt x="-1" y="11001"/>
                      </a:cubicBezTo>
                      <a:lnTo>
                        <a:pt x="1858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0" name="Arc 18"/>
                <p:cNvSpPr>
                  <a:spLocks/>
                </p:cNvSpPr>
                <p:nvPr/>
              </p:nvSpPr>
              <p:spPr bwMode="auto">
                <a:xfrm rot="722442">
                  <a:off x="5429" y="7717"/>
                  <a:ext cx="1178" cy="115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5582 w 43200"/>
                    <a:gd name="T1" fmla="*/ 42830 h 43200"/>
                    <a:gd name="T2" fmla="*/ 26300 w 43200"/>
                    <a:gd name="T3" fmla="*/ 42683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5581" y="42829"/>
                      </a:moveTo>
                      <a:cubicBezTo>
                        <a:pt x="24268" y="43076"/>
                        <a:pt x="22935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1718"/>
                        <a:pt x="36175" y="40480"/>
                        <a:pt x="26299" y="42682"/>
                      </a:cubicBezTo>
                    </a:path>
                    <a:path w="43200" h="43200" stroke="0" extrusionOk="0">
                      <a:moveTo>
                        <a:pt x="25581" y="42829"/>
                      </a:moveTo>
                      <a:cubicBezTo>
                        <a:pt x="24268" y="43076"/>
                        <a:pt x="22935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1718"/>
                        <a:pt x="36175" y="40480"/>
                        <a:pt x="26299" y="4268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178" y="7325"/>
                  <a:ext cx="502" cy="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034" y="8757"/>
                  <a:ext cx="554" cy="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3" name="Line 21"/>
                <p:cNvSpPr>
                  <a:spLocks noChangeShapeType="1"/>
                </p:cNvSpPr>
                <p:nvPr/>
              </p:nvSpPr>
              <p:spPr bwMode="auto">
                <a:xfrm rot="-4172661" flipH="1" flipV="1">
                  <a:off x="5895" y="8027"/>
                  <a:ext cx="578" cy="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4" name="Line 22"/>
                <p:cNvSpPr>
                  <a:spLocks noChangeShapeType="1"/>
                </p:cNvSpPr>
                <p:nvPr/>
              </p:nvSpPr>
              <p:spPr bwMode="auto">
                <a:xfrm rot="8365590" flipH="1">
                  <a:off x="5643" y="7855"/>
                  <a:ext cx="772" cy="8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062" y="7818"/>
                  <a:ext cx="203" cy="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950" y="8895"/>
                  <a:ext cx="507" cy="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7" name="Line 25"/>
                <p:cNvSpPr>
                  <a:spLocks noChangeShapeType="1"/>
                </p:cNvSpPr>
                <p:nvPr/>
              </p:nvSpPr>
              <p:spPr bwMode="auto">
                <a:xfrm rot="16200000">
                  <a:off x="5057" y="7385"/>
                  <a:ext cx="1933" cy="1"/>
                </a:xfrm>
                <a:prstGeom prst="line">
                  <a:avLst/>
                </a:prstGeom>
                <a:noFill/>
                <a:ln w="22225">
                  <a:solidFill>
                    <a:srgbClr val="808080"/>
                  </a:solidFill>
                  <a:prstDash val="dash"/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573" y="6339"/>
                  <a:ext cx="608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Y</a:t>
                  </a:r>
                  <a:r>
                    <a: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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263" y="8305"/>
                  <a:ext cx="678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X</a:t>
                  </a:r>
                  <a:r>
                    <a: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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025" y="8337"/>
                  <a:ext cx="2597" cy="3"/>
                </a:xfrm>
                <a:prstGeom prst="line">
                  <a:avLst/>
                </a:prstGeom>
                <a:noFill/>
                <a:ln w="22225">
                  <a:solidFill>
                    <a:srgbClr val="808080"/>
                  </a:solidFill>
                  <a:prstDash val="dash"/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501" name="Line 29"/>
                <p:cNvSpPr>
                  <a:spLocks noChangeShapeType="1"/>
                </p:cNvSpPr>
                <p:nvPr/>
              </p:nvSpPr>
              <p:spPr bwMode="auto">
                <a:xfrm rot="16200000">
                  <a:off x="6397" y="7971"/>
                  <a:ext cx="5" cy="7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50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553" y="8019"/>
                  <a:ext cx="203" cy="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42" y="7610"/>
                  <a:ext cx="399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842" y="8136"/>
                  <a:ext cx="399" cy="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832" y="8664"/>
                  <a:ext cx="399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" name="Группа 91"/>
              <p:cNvGrpSpPr/>
              <p:nvPr/>
            </p:nvGrpSpPr>
            <p:grpSpPr>
              <a:xfrm>
                <a:off x="4711783" y="1365249"/>
                <a:ext cx="852519" cy="1355705"/>
                <a:chOff x="4286248" y="4645063"/>
                <a:chExt cx="852519" cy="1355705"/>
              </a:xfrm>
            </p:grpSpPr>
            <p:sp>
              <p:nvSpPr>
                <p:cNvPr id="7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643559" y="4675250"/>
                  <a:ext cx="455228" cy="468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</a:t>
                  </a:r>
                  <a:endPara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286248" y="4929198"/>
                  <a:ext cx="455228" cy="468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О</a:t>
                  </a:r>
                  <a:r>
                    <a:rPr lang="ru-RU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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87781" y="5629293"/>
                  <a:ext cx="265113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87902" y="5129227"/>
                  <a:ext cx="265113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873654" y="4645063"/>
                  <a:ext cx="265113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" name="Группа 99"/>
            <p:cNvGrpSpPr/>
            <p:nvPr/>
          </p:nvGrpSpPr>
          <p:grpSpPr>
            <a:xfrm>
              <a:off x="5438589" y="1071546"/>
              <a:ext cx="990767" cy="431147"/>
              <a:chOff x="5438589" y="1071546"/>
              <a:chExt cx="990767" cy="431147"/>
            </a:xfrm>
          </p:grpSpPr>
          <p:sp>
            <p:nvSpPr>
              <p:cNvPr id="105510" name="Line 38"/>
              <p:cNvSpPr>
                <a:spLocks noChangeShapeType="1"/>
              </p:cNvSpPr>
              <p:nvPr/>
            </p:nvSpPr>
            <p:spPr bwMode="auto">
              <a:xfrm rot="5400000" flipV="1">
                <a:off x="5788740" y="1150023"/>
                <a:ext cx="2519" cy="70282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smtClean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05517" name="Object 45"/>
              <p:cNvGraphicFramePr>
                <a:graphicFrameLocks noChangeAspect="1"/>
              </p:cNvGraphicFramePr>
              <p:nvPr/>
            </p:nvGraphicFramePr>
            <p:xfrm>
              <a:off x="6000760" y="1071546"/>
              <a:ext cx="428596" cy="369069"/>
            </p:xfrm>
            <a:graphic>
              <a:graphicData uri="http://schemas.openxmlformats.org/presentationml/2006/ole">
                <p:oleObj spid="_x0000_s106500" name="Формула" r:id="rId5" imgW="342751" imgH="291973" progId="Equation.3">
                  <p:embed/>
                </p:oleObj>
              </a:graphicData>
            </a:graphic>
          </p:graphicFrame>
        </p:grpSp>
        <p:graphicFrame>
          <p:nvGraphicFramePr>
            <p:cNvPr id="105519" name="Object 47"/>
            <p:cNvGraphicFramePr>
              <a:graphicFrameLocks noChangeAspect="1"/>
            </p:cNvGraphicFramePr>
            <p:nvPr/>
          </p:nvGraphicFramePr>
          <p:xfrm>
            <a:off x="5659504" y="1984338"/>
            <a:ext cx="285720" cy="385101"/>
          </p:xfrm>
          <a:graphic>
            <a:graphicData uri="http://schemas.openxmlformats.org/presentationml/2006/ole">
              <p:oleObj spid="_x0000_s106501" name="Формула" r:id="rId6" imgW="215713" imgH="291847" progId="Equation.3">
                <p:embed/>
              </p:oleObj>
            </a:graphicData>
          </a:graphic>
        </p:graphicFrame>
        <p:grpSp>
          <p:nvGrpSpPr>
            <p:cNvPr id="6" name="Группа 100"/>
            <p:cNvGrpSpPr/>
            <p:nvPr/>
          </p:nvGrpSpPr>
          <p:grpSpPr>
            <a:xfrm>
              <a:off x="5391455" y="1702428"/>
              <a:ext cx="989094" cy="504296"/>
              <a:chOff x="5391455" y="1702428"/>
              <a:chExt cx="989094" cy="504296"/>
            </a:xfrm>
          </p:grpSpPr>
          <p:sp>
            <p:nvSpPr>
              <p:cNvPr id="105511" name="Line 39"/>
              <p:cNvSpPr>
                <a:spLocks noChangeShapeType="1"/>
              </p:cNvSpPr>
              <p:nvPr/>
            </p:nvSpPr>
            <p:spPr bwMode="auto">
              <a:xfrm rot="7200000" flipV="1">
                <a:off x="5744079" y="1349804"/>
                <a:ext cx="5039" cy="710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05521" name="Object 49"/>
              <p:cNvGraphicFramePr>
                <a:graphicFrameLocks noChangeAspect="1"/>
              </p:cNvGraphicFramePr>
              <p:nvPr/>
            </p:nvGraphicFramePr>
            <p:xfrm>
              <a:off x="5945224" y="1849534"/>
              <a:ext cx="435325" cy="357190"/>
            </p:xfrm>
            <a:graphic>
              <a:graphicData uri="http://schemas.openxmlformats.org/presentationml/2006/ole">
                <p:oleObj spid="_x0000_s106502" name="Формула" r:id="rId7" imgW="368140" imgH="304668" progId="Equation.3">
                  <p:embed/>
                </p:oleObj>
              </a:graphicData>
            </a:graphic>
          </p:graphicFrame>
        </p:grpSp>
        <p:graphicFrame>
          <p:nvGraphicFramePr>
            <p:cNvPr id="105523" name="Object 51"/>
            <p:cNvGraphicFramePr>
              <a:graphicFrameLocks noChangeAspect="1"/>
            </p:cNvGraphicFramePr>
            <p:nvPr/>
          </p:nvGraphicFramePr>
          <p:xfrm>
            <a:off x="6786578" y="1500174"/>
            <a:ext cx="357158" cy="431566"/>
          </p:xfrm>
          <a:graphic>
            <a:graphicData uri="http://schemas.openxmlformats.org/presentationml/2006/ole">
              <p:oleObj spid="_x0000_s106503" name="Формула" r:id="rId8" imgW="228600" imgH="279400" progId="Equation.3">
                <p:embed/>
              </p:oleObj>
            </a:graphicData>
          </a:graphic>
        </p:graphicFrame>
      </p:grp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7215206" y="2389800"/>
          <a:ext cx="1392120" cy="571502"/>
        </p:xfrm>
        <a:graphic>
          <a:graphicData uri="http://schemas.openxmlformats.org/presentationml/2006/ole">
            <p:oleObj spid="_x0000_s106504" name="Формула" r:id="rId9" imgW="1206360" imgH="495000" progId="Equation.3">
              <p:embed/>
            </p:oleObj>
          </a:graphicData>
        </a:graphic>
      </p:graphicFrame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9" y="3214686"/>
            <a:ext cx="731117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 txBox="1">
            <a:spLocks/>
          </p:cNvSpPr>
          <p:nvPr/>
        </p:nvSpPr>
        <p:spPr bwMode="auto">
          <a:xfrm>
            <a:off x="214282" y="68634"/>
            <a:ext cx="7358114" cy="78581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3.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Динамика  материальной 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точки</a:t>
            </a:r>
          </a:p>
          <a:p>
            <a:pPr lvl="0" algn="r" eaLnBrk="0" hangingPunct="0">
              <a:defRPr/>
            </a:pPr>
            <a:r>
              <a:rPr lang="ru-RU" sz="1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(и   </a:t>
            </a:r>
            <a:r>
              <a:rPr lang="ru-RU" sz="1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поступательного  движения)</a:t>
            </a:r>
            <a:endParaRPr lang="ru-RU" sz="1400" b="1" i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85720" y="928670"/>
          <a:ext cx="8572560" cy="1676400"/>
        </p:xfrm>
        <a:graphic>
          <a:graphicData uri="http://schemas.openxmlformats.org/drawingml/2006/table">
            <a:tbl>
              <a:tblPr/>
              <a:tblGrid>
                <a:gridCol w="4929222"/>
                <a:gridCol w="3643338"/>
              </a:tblGrid>
              <a:tr h="642942">
                <a:tc>
                  <a:txBody>
                    <a:bodyPr/>
                    <a:lstStyle/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0" i="1" kern="1600" dirty="0" smtClean="0">
                        <a:solidFill>
                          <a:srgbClr val="993366"/>
                        </a:solidFill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2000" b="1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Наука </a:t>
                      </a:r>
                      <a:r>
                        <a:rPr lang="ru-RU" sz="2000" b="1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 спустилась </a:t>
                      </a:r>
                      <a:r>
                        <a:rPr lang="ru-RU" sz="2000" b="1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с </a:t>
                      </a:r>
                      <a:r>
                        <a:rPr lang="ru-RU" sz="2000" b="1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 небес  на  Землю </a:t>
                      </a:r>
                      <a:r>
                        <a:rPr lang="ru-RU" sz="2000" b="1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 наклонной  плоскости  Галилея</a:t>
                      </a:r>
                      <a:r>
                        <a:rPr lang="ru-RU" sz="20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” </a:t>
                      </a:r>
                      <a:r>
                        <a:rPr lang="ru-RU" sz="2000" b="1" kern="1600" dirty="0">
                          <a:solidFill>
                            <a:srgbClr val="993366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 b="1" kern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0" i="1" kern="1600" dirty="0" smtClean="0">
                        <a:solidFill>
                          <a:srgbClr val="993366"/>
                        </a:solidFill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18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Door Meten tot Weden” –</a:t>
                      </a:r>
                      <a:endParaRPr lang="ru-RU" sz="1800" b="1" kern="1600" dirty="0"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«Знание через измерение!»</a:t>
                      </a:r>
                      <a:endParaRPr lang="ru-RU" sz="1800" b="1" kern="16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54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600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Анри </a:t>
                      </a: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Бергсон </a:t>
                      </a: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(философ ХХ века)</a:t>
                      </a:r>
                      <a:endParaRPr lang="ru-RU" sz="1800" b="1" kern="16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600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девиз </a:t>
                      </a: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лаборатории Каммерлинг-Оннеса. </a:t>
                      </a: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Лейден</a:t>
                      </a: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. Голландия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428596" y="2928934"/>
            <a:ext cx="3586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3.1. Движение  по  инерции. Сила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427073" y="3382789"/>
            <a:ext cx="8715404" cy="10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§"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Всякое тело находится в состоянии покоя или равномерного прямолинейного движения, пока 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воздействие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со  стороны  других  тел  не  заставит  его  изменить  это  состояние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“</a:t>
            </a:r>
            <a:r>
              <a:rPr lang="ru-RU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движется по инерции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”</a:t>
            </a:r>
            <a:r>
              <a:rPr lang="ru-RU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!!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-64" y="4286256"/>
            <a:ext cx="807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Сила является мерой действия тел друг на друга 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428596" y="4929198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3.2. Первый закон Ньютона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4"/>
          <p:cNvGrpSpPr/>
          <p:nvPr/>
        </p:nvGrpSpPr>
        <p:grpSpPr>
          <a:xfrm>
            <a:off x="214314" y="5143512"/>
            <a:ext cx="8643966" cy="1015566"/>
            <a:chOff x="214314" y="5143512"/>
            <a:chExt cx="8643966" cy="1015566"/>
          </a:xfrm>
        </p:grpSpPr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214314" y="5143512"/>
              <a:ext cx="8643966" cy="1015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1523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1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 </a:t>
              </a:r>
              <a:r>
                <a:rPr kumimoji="0" lang="ru-RU" sz="15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Первый закон Ньютона:</a:t>
              </a:r>
              <a:r>
                <a:rPr lang="ru-RU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Существуют такие системы отсчета, в которых тело движется равномерно и прямолинейно </a:t>
              </a:r>
              <a:r>
                <a:rPr lang="ru-RU" sz="1500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(</a:t>
              </a:r>
              <a:r>
                <a:rPr lang="ru-RU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   =  </a:t>
              </a:r>
              <a:r>
                <a:rPr lang="en-US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const</a:t>
              </a:r>
              <a:r>
                <a:rPr lang="ru-RU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), если на него не действуют другие тела или действие всех тел скомпенсировано. Такие системы называют инерциальными (ИСО)</a:t>
              </a:r>
            </a:p>
          </p:txBody>
        </p:sp>
        <p:graphicFrame>
          <p:nvGraphicFramePr>
            <p:cNvPr id="94219" name="Object 11"/>
            <p:cNvGraphicFramePr>
              <a:graphicFrameLocks noChangeAspect="1"/>
            </p:cNvGraphicFramePr>
            <p:nvPr/>
          </p:nvGraphicFramePr>
          <p:xfrm>
            <a:off x="2943499" y="5516483"/>
            <a:ext cx="180975" cy="238125"/>
          </p:xfrm>
          <a:graphic>
            <a:graphicData uri="http://schemas.openxmlformats.org/presentationml/2006/ole">
              <p:oleObj spid="_x0000_s112642" name="Формула" r:id="rId5" imgW="177646" imgH="241091" progId="Equation.3">
                <p:embed/>
              </p:oleObj>
            </a:graphicData>
          </a:graphic>
        </p:graphicFrame>
      </p:grpSp>
      <p:sp>
        <p:nvSpPr>
          <p:cNvPr id="12" name="Выгнутая влево стрелка 11"/>
          <p:cNvSpPr/>
          <p:nvPr/>
        </p:nvSpPr>
        <p:spPr>
          <a:xfrm rot="10800000">
            <a:off x="8572528" y="4572008"/>
            <a:ext cx="428628" cy="1928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500694" y="6072206"/>
            <a:ext cx="3143272" cy="684213"/>
            <a:chOff x="5815020" y="6072206"/>
            <a:chExt cx="2828944" cy="684213"/>
          </a:xfrm>
        </p:grpSpPr>
        <p:sp>
          <p:nvSpPr>
            <p:cNvPr id="13" name="Rectangle 3"/>
            <p:cNvSpPr txBox="1">
              <a:spLocks/>
            </p:cNvSpPr>
            <p:nvPr/>
          </p:nvSpPr>
          <p:spPr>
            <a:xfrm>
              <a:off x="6643700" y="6181830"/>
              <a:ext cx="2000264" cy="541337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00B0F0"/>
                  </a:solidFill>
                  <a:latin typeface="+mn-lt"/>
                </a:rPr>
                <a:t>“</a:t>
              </a:r>
              <a:r>
                <a:rPr lang="ru-RU" sz="3200" b="1" i="1" dirty="0" smtClean="0">
                  <a:solidFill>
                    <a:srgbClr val="00B0F0"/>
                  </a:solidFill>
                  <a:latin typeface="+mn-lt"/>
                </a:rPr>
                <a:t>демо 2</a:t>
              </a:r>
              <a:r>
                <a:rPr lang="en-US" sz="3200" b="1" i="1" dirty="0" smtClean="0">
                  <a:solidFill>
                    <a:srgbClr val="00B0F0"/>
                  </a:solidFill>
                  <a:latin typeface="+mn-lt"/>
                </a:rPr>
                <a:t>”</a:t>
              </a:r>
              <a:r>
                <a:rPr lang="ru-RU" sz="3200" b="1" i="1" dirty="0" smtClean="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ru-RU" sz="3200" b="1" dirty="0" smtClean="0">
                  <a:solidFill>
                    <a:srgbClr val="00B0F0"/>
                  </a:solidFill>
                  <a:latin typeface="+mn-lt"/>
                  <a:sym typeface="Symbol"/>
                </a:rPr>
                <a:t></a:t>
              </a:r>
              <a:endPara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" name="Rectangle 3"/>
            <p:cNvSpPr txBox="1">
              <a:spLocks/>
            </p:cNvSpPr>
            <p:nvPr/>
          </p:nvSpPr>
          <p:spPr>
            <a:xfrm>
              <a:off x="5815020" y="6072206"/>
              <a:ext cx="857256" cy="684213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</a:t>
              </a:r>
              <a:endParaRPr kumimoji="0" lang="ru-RU" sz="4400" b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6" name="Выгнутая влево стрелка 15"/>
          <p:cNvSpPr/>
          <p:nvPr/>
        </p:nvSpPr>
        <p:spPr>
          <a:xfrm>
            <a:off x="104658" y="3714752"/>
            <a:ext cx="285752" cy="2857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357158" y="6215082"/>
            <a:ext cx="278608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3200" b="1" i="1" dirty="0" smtClean="0">
                <a:solidFill>
                  <a:srgbClr val="00B0F0"/>
                </a:solidFill>
                <a:latin typeface="+mn-lt"/>
              </a:rPr>
              <a:t>“</a:t>
            </a:r>
            <a:r>
              <a:rPr lang="ru-RU" sz="3200" b="1" i="1" dirty="0" smtClean="0">
                <a:solidFill>
                  <a:srgbClr val="00B0F0"/>
                </a:solidFill>
                <a:latin typeface="+mn-lt"/>
              </a:rPr>
              <a:t>демо 1</a:t>
            </a:r>
            <a:r>
              <a:rPr lang="en-US" sz="3200" b="1" i="1" dirty="0" smtClean="0">
                <a:solidFill>
                  <a:srgbClr val="00B0F0"/>
                </a:solidFill>
                <a:latin typeface="+mn-lt"/>
              </a:rPr>
              <a:t>”</a:t>
            </a:r>
            <a:r>
              <a:rPr lang="ru-RU" sz="3200" b="1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+mn-lt"/>
                <a:sym typeface="Symbol"/>
              </a:rPr>
              <a:t>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94216" grpId="0" build="p"/>
      <p:bldP spid="60" grpId="0" build="p"/>
      <p:bldP spid="94218" grpId="0" build="p"/>
      <p:bldP spid="12" grpId="0" animBg="1"/>
      <p:bldP spid="16" grpId="0" animBg="1"/>
      <p:bldP spid="1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6689</TotalTime>
  <Words>930</Words>
  <Application>Microsoft Office PowerPoint</Application>
  <PresentationFormat>Экран (4:3)</PresentationFormat>
  <Paragraphs>249</Paragraphs>
  <Slides>23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Бумажная</vt:lpstr>
      <vt:lpstr>Точечный рисунок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§ 2. Кинематика  твёрдого тела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465</cp:revision>
  <dcterms:created xsi:type="dcterms:W3CDTF">2010-10-03T06:36:32Z</dcterms:created>
  <dcterms:modified xsi:type="dcterms:W3CDTF">2023-02-16T05:54:04Z</dcterms:modified>
</cp:coreProperties>
</file>