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1" r:id="rId2"/>
    <p:sldId id="430" r:id="rId3"/>
    <p:sldId id="426" r:id="rId4"/>
    <p:sldId id="427" r:id="rId5"/>
    <p:sldId id="428" r:id="rId6"/>
    <p:sldId id="429" r:id="rId7"/>
    <p:sldId id="407" r:id="rId8"/>
    <p:sldId id="411" r:id="rId9"/>
    <p:sldId id="408" r:id="rId10"/>
    <p:sldId id="409" r:id="rId11"/>
    <p:sldId id="425" r:id="rId12"/>
    <p:sldId id="414" r:id="rId13"/>
    <p:sldId id="412" r:id="rId14"/>
    <p:sldId id="413" r:id="rId15"/>
    <p:sldId id="418" r:id="rId16"/>
    <p:sldId id="415" r:id="rId17"/>
    <p:sldId id="417" r:id="rId18"/>
    <p:sldId id="419" r:id="rId19"/>
    <p:sldId id="416" r:id="rId20"/>
    <p:sldId id="421" r:id="rId21"/>
    <p:sldId id="420" r:id="rId22"/>
    <p:sldId id="42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>
        <p:scale>
          <a:sx n="115" d="100"/>
          <a:sy n="115" d="100"/>
        </p:scale>
        <p:origin x="-19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87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89.wmf"/><Relationship Id="rId10" Type="http://schemas.openxmlformats.org/officeDocument/2006/relationships/image" Target="../media/image51.wmf"/><Relationship Id="rId4" Type="http://schemas.openxmlformats.org/officeDocument/2006/relationships/image" Target="../media/image88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wmf"/><Relationship Id="rId1" Type="http://schemas.openxmlformats.org/officeDocument/2006/relationships/image" Target="../media/image6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4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2\&#1041;&#1091;&#1090;&#1099;&#1083;&#1082;&#1072;.mp4" TargetMode="Externa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5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2.gi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3\&#1054;&#1073;&#1077;&#1088;&#1073;&#1077;&#1082;%20&#1074;%20&#1087;&#1080;&#1076;&#1078;&#1072;&#1082;&#1077;_1.mp4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3\&#1054;&#1073;&#1077;&#1088;&#1073;&#1077;&#1082;%20&#1074;%20&#1087;&#1080;&#1076;&#1078;&#1072;&#1082;&#1077;_2.mp4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3\&#1057;&#1087;&#1083;&#1086;&#1096;&#1085;&#1086;&#1081;%20&#1080;%20&#1087;&#1086;&#1083;&#1099;&#1081;%20&#1094;&#1080;&#1083;&#1080;&#1085;&#1076;&#1088;&#1099;.mp4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42.gi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2\&#1042;&#1086;&#1079;&#1076;&#1091;&#1096;&#1085;&#1072;&#1103;%20&#1076;&#1086;&#1088;&#1086;&#1078;&#1082;&#1072;_&#1073;&#1077;&#1079;%20&#1079;&#1074;&#1091;&#1082;&#1072;_&#1092;&#1088;&#1072;&#1075;&#1084;&#1077;&#1085;&#1090;.mp4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42.gif"/><Relationship Id="rId9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oleObject" Target="../embeddings/oleObject8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2\&#1056;&#1077;&#1081;&#1082;&#1072;%20&#1074;%20&#1073;&#1091;&#1084;&#1072;&#1078;&#1085;&#1099;&#1093;%20%20&#1082;&#1086;&#1083;&#1100;&#1094;&#1072;&#1093;.mp4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2\&#1054;&#1087;&#1099;&#1090;%20&#1089;%20&#1074;&#1077;&#1089;&#1072;&#1084;&#1080;.mp4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0.bin"/><Relationship Id="rId10" Type="http://schemas.openxmlformats.org/officeDocument/2006/relationships/image" Target="http://forum.2108.kiev.ua/uploads/monthly_12_2011/post-33144-1324597639.jpg" TargetMode="External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2844" y="0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3: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Динамика твёрдого тела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00034" y="5363287"/>
            <a:ext cx="7715304" cy="9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</a:rPr>
              <a:t>Законы механики инвариантны по отношению к выбору инерциальной системы отсчёта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571472" y="357166"/>
            <a:ext cx="2611721" cy="1609725"/>
            <a:chOff x="1491" y="1570"/>
            <a:chExt cx="4114" cy="2534"/>
          </a:xfrm>
        </p:grpSpPr>
        <p:sp>
          <p:nvSpPr>
            <p:cNvPr id="99330" name="AutoShape 2"/>
            <p:cNvSpPr>
              <a:spLocks noChangeAspect="1" noChangeArrowheads="1"/>
            </p:cNvSpPr>
            <p:nvPr/>
          </p:nvSpPr>
          <p:spPr bwMode="auto">
            <a:xfrm>
              <a:off x="1491" y="1570"/>
              <a:ext cx="3906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1" name="Text Box 3"/>
            <p:cNvSpPr txBox="1">
              <a:spLocks noChangeArrowheads="1"/>
            </p:cNvSpPr>
            <p:nvPr/>
          </p:nvSpPr>
          <p:spPr bwMode="auto">
            <a:xfrm>
              <a:off x="1711" y="2355"/>
              <a:ext cx="930" cy="5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en-US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2" name="Text Box 4"/>
            <p:cNvSpPr txBox="1">
              <a:spLocks noChangeArrowheads="1"/>
            </p:cNvSpPr>
            <p:nvPr/>
          </p:nvSpPr>
          <p:spPr bwMode="auto">
            <a:xfrm>
              <a:off x="2119" y="3190"/>
              <a:ext cx="539" cy="5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1716" y="1610"/>
              <a:ext cx="900" cy="5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тр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 flipH="1">
              <a:off x="4920" y="3168"/>
              <a:ext cx="685" cy="7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 flipV="1">
              <a:off x="2479" y="1750"/>
              <a:ext cx="0" cy="16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 flipV="1">
              <a:off x="2479" y="2650"/>
              <a:ext cx="721" cy="7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3200" y="2650"/>
              <a:ext cx="898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2479" y="2650"/>
              <a:ext cx="72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2479" y="26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>
              <a:off x="3559" y="336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>
              <a:off x="2479" y="3369"/>
              <a:ext cx="25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4098" y="2650"/>
              <a:ext cx="720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2761" y="3576"/>
              <a:ext cx="188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Рис. 3.6</a:t>
              </a:r>
            </a:p>
          </p:txBody>
        </p:sp>
      </p:grp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4429124" y="857232"/>
          <a:ext cx="1394123" cy="500066"/>
        </p:xfrm>
        <a:graphic>
          <a:graphicData uri="http://schemas.openxmlformats.org/presentationml/2006/ole">
            <p:oleObj spid="_x0000_s111618" name="Формула" r:id="rId4" imgW="875920" imgH="317362" progId="Equation.3">
              <p:embed/>
            </p:oleObj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428596" y="2000240"/>
            <a:ext cx="7572428" cy="1000132"/>
            <a:chOff x="428596" y="2000240"/>
            <a:chExt cx="7572428" cy="1000132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5143504" y="2000240"/>
              <a:ext cx="2857520" cy="1000132"/>
            </a:xfrm>
            <a:prstGeom prst="cloudCallout">
              <a:avLst>
                <a:gd name="adj1" fmla="val -109736"/>
                <a:gd name="adj2" fmla="val 2378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28596" y="2357430"/>
              <a:ext cx="26525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+mn-lt"/>
                </a:rPr>
                <a:t>Сила вязкого трения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99347" name="Object 19"/>
            <p:cNvGraphicFramePr>
              <a:graphicFrameLocks noChangeAspect="1"/>
            </p:cNvGraphicFramePr>
            <p:nvPr/>
          </p:nvGraphicFramePr>
          <p:xfrm>
            <a:off x="5572132" y="2264432"/>
            <a:ext cx="1697194" cy="500066"/>
          </p:xfrm>
          <a:graphic>
            <a:graphicData uri="http://schemas.openxmlformats.org/presentationml/2006/ole">
              <p:oleObj spid="_x0000_s111619" name="Формула" r:id="rId5" imgW="1066337" imgH="317362" progId="Equation.3">
                <p:embed/>
              </p:oleObj>
            </a:graphicData>
          </a:graphic>
        </p:graphicFrame>
      </p:grpSp>
      <p:graphicFrame>
        <p:nvGraphicFramePr>
          <p:cNvPr id="99349" name="Object 21"/>
          <p:cNvGraphicFramePr>
            <a:graphicFrameLocks noChangeAspect="1"/>
          </p:cNvGraphicFramePr>
          <p:nvPr/>
        </p:nvGraphicFramePr>
        <p:xfrm>
          <a:off x="3500440" y="289883"/>
          <a:ext cx="1285874" cy="411480"/>
        </p:xfrm>
        <a:graphic>
          <a:graphicData uri="http://schemas.openxmlformats.org/presentationml/2006/ole">
            <p:oleObj spid="_x0000_s111620" name="Формула" r:id="rId6" imgW="927100" imgH="292100" progId="Equation.3">
              <p:embed/>
            </p:oleObj>
          </a:graphicData>
        </a:graphic>
      </p:graphicFrame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428596" y="3000372"/>
            <a:ext cx="6286544" cy="1500198"/>
            <a:chOff x="428596" y="3000372"/>
            <a:chExt cx="6286544" cy="1500198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28596" y="3000372"/>
              <a:ext cx="27860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8001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.5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Сила Лоренца  </a:t>
              </a:r>
            </a:p>
          </p:txBody>
        </p:sp>
        <p:sp>
          <p:nvSpPr>
            <p:cNvPr id="99346" name="AutoShape 18"/>
            <p:cNvSpPr>
              <a:spLocks noChangeArrowheads="1"/>
            </p:cNvSpPr>
            <p:nvPr/>
          </p:nvSpPr>
          <p:spPr bwMode="auto">
            <a:xfrm>
              <a:off x="2357422" y="3429000"/>
              <a:ext cx="4357718" cy="1071570"/>
            </a:xfrm>
            <a:prstGeom prst="cloudCallout">
              <a:avLst>
                <a:gd name="adj1" fmla="val -61418"/>
                <a:gd name="adj2" fmla="val -42365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9353" name="Object 25"/>
            <p:cNvGraphicFramePr>
              <a:graphicFrameLocks noChangeAspect="1"/>
            </p:cNvGraphicFramePr>
            <p:nvPr/>
          </p:nvGraphicFramePr>
          <p:xfrm>
            <a:off x="2928926" y="3681780"/>
            <a:ext cx="2786082" cy="500067"/>
          </p:xfrm>
          <a:graphic>
            <a:graphicData uri="http://schemas.openxmlformats.org/presentationml/2006/ole">
              <p:oleObj spid="_x0000_s111621" name="Формула" r:id="rId7" imgW="1485255" imgH="266584" progId="Equation.3">
                <p:embed/>
              </p:oleObj>
            </a:graphicData>
          </a:graphic>
        </p:graphicFrame>
      </p:grp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500034" y="4929198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3.6.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относительности Галилея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950001" y="357166"/>
            <a:ext cx="1422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+mn-lt"/>
              </a:rPr>
              <a:t>Обозначим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Бутыл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3116"/>
            <a:ext cx="4214810" cy="255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857224" y="1285860"/>
            <a:ext cx="7429552" cy="50006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latin typeface="+mn-lt"/>
              </a:rPr>
              <a:t>Изменение  импульса, масса, сила трения …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 txBox="1">
            <a:spLocks/>
          </p:cNvSpPr>
          <p:nvPr/>
        </p:nvSpPr>
        <p:spPr bwMode="auto">
          <a:xfrm>
            <a:off x="2786050" y="428604"/>
            <a:ext cx="2857520" cy="642942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Антракт</a:t>
            </a:r>
            <a:endParaRPr kumimoji="0" lang="ru-RU" sz="4800" b="1" i="1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85720" y="214290"/>
            <a:ext cx="5929353" cy="42862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§ 4.</a:t>
            </a:r>
            <a:r>
              <a:rPr lang="ru-RU" sz="2400" b="1" i="1" dirty="0" smtClean="0">
                <a:solidFill>
                  <a:srgbClr val="0000FF"/>
                </a:solidFill>
              </a:rPr>
              <a:t> Динамика  твёрдого  тела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00034" y="1590248"/>
            <a:ext cx="5987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4.1.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 масс. Теорема о движении центра масс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642918"/>
            <a:ext cx="51435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it-IT" i="1" kern="1600" dirty="0" smtClean="0">
                <a:solidFill>
                  <a:srgbClr val="993366"/>
                </a:solidFill>
                <a:latin typeface="Times New Roman"/>
              </a:rPr>
              <a:t>Sine experienentia nihil sufficienter sciri potest” –</a:t>
            </a:r>
            <a:endParaRPr lang="ru-RU" i="1" kern="1600" dirty="0" smtClean="0">
              <a:solidFill>
                <a:srgbClr val="993366"/>
              </a:solidFill>
              <a:latin typeface="Times New Roman"/>
            </a:endParaRPr>
          </a:p>
          <a:p>
            <a:pPr lvl="0" algn="just" eaLnBrk="0" hangingPunct="0">
              <a:tabLst>
                <a:tab pos="800100" algn="l"/>
              </a:tabLst>
            </a:pPr>
            <a:r>
              <a:rPr lang="ru-RU" dirty="0" smtClean="0">
                <a:solidFill>
                  <a:srgbClr val="993366"/>
                </a:solidFill>
                <a:latin typeface="+mj-lt"/>
                <a:cs typeface="Arial" pitchFamily="34" charset="0"/>
              </a:rPr>
              <a:t>«Без опыта  нет  достоверного  знания!»</a:t>
            </a:r>
            <a:endParaRPr lang="ru-RU" sz="2400" b="1" dirty="0" smtClean="0">
              <a:latin typeface="+mj-lt"/>
              <a:cs typeface="Arial" pitchFamily="34" charset="0"/>
            </a:endParaRPr>
          </a:p>
          <a:p>
            <a:pPr lvl="0" algn="r" eaLnBrk="0" hangingPunct="0">
              <a:tabLst>
                <a:tab pos="800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Роджер Бэкон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(1250)</a:t>
            </a:r>
            <a:endParaRPr lang="ru-RU" sz="1600" b="1" kern="1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71472" y="2071678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Центром масс системы материальных точек называется точка, положение которой в выбранной системе отсчёта определяет радиус-вектор      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214282" y="3096459"/>
            <a:ext cx="3050584" cy="2975747"/>
            <a:chOff x="664164" y="2285991"/>
            <a:chExt cx="3050584" cy="2975747"/>
          </a:xfrm>
        </p:grpSpPr>
        <p:grpSp>
          <p:nvGrpSpPr>
            <p:cNvPr id="115719" name="Group 7"/>
            <p:cNvGrpSpPr>
              <a:grpSpLocks noChangeAspect="1"/>
            </p:cNvGrpSpPr>
            <p:nvPr/>
          </p:nvGrpSpPr>
          <p:grpSpPr bwMode="auto">
            <a:xfrm>
              <a:off x="664164" y="2285991"/>
              <a:ext cx="3050584" cy="2975747"/>
              <a:chOff x="1343" y="11266"/>
              <a:chExt cx="3404" cy="3320"/>
            </a:xfrm>
          </p:grpSpPr>
          <p:sp>
            <p:nvSpPr>
              <p:cNvPr id="115720" name="AutoShape 8"/>
              <p:cNvSpPr>
                <a:spLocks noChangeAspect="1" noChangeArrowheads="1"/>
              </p:cNvSpPr>
              <p:nvPr/>
            </p:nvSpPr>
            <p:spPr bwMode="auto">
              <a:xfrm>
                <a:off x="1399" y="11266"/>
                <a:ext cx="3348" cy="3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1" name="Text Box 9"/>
              <p:cNvSpPr txBox="1">
                <a:spLocks noChangeArrowheads="1"/>
              </p:cNvSpPr>
              <p:nvPr/>
            </p:nvSpPr>
            <p:spPr bwMode="auto">
              <a:xfrm>
                <a:off x="4062" y="12723"/>
                <a:ext cx="49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2" name="Text Box 10"/>
              <p:cNvSpPr txBox="1">
                <a:spLocks noChangeArrowheads="1"/>
              </p:cNvSpPr>
              <p:nvPr/>
            </p:nvSpPr>
            <p:spPr bwMode="auto">
              <a:xfrm>
                <a:off x="1904" y="12831"/>
                <a:ext cx="423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3" name="Text Box 11"/>
              <p:cNvSpPr txBox="1">
                <a:spLocks noChangeArrowheads="1"/>
              </p:cNvSpPr>
              <p:nvPr/>
            </p:nvSpPr>
            <p:spPr bwMode="auto">
              <a:xfrm>
                <a:off x="2270" y="12290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4" name="Line 12"/>
              <p:cNvSpPr>
                <a:spLocks noChangeShapeType="1"/>
              </p:cNvSpPr>
              <p:nvPr/>
            </p:nvSpPr>
            <p:spPr bwMode="auto">
              <a:xfrm rot="-5400000">
                <a:off x="1313" y="12189"/>
                <a:ext cx="1848" cy="1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5" name="Text Box 13"/>
              <p:cNvSpPr txBox="1">
                <a:spLocks noChangeArrowheads="1"/>
              </p:cNvSpPr>
              <p:nvPr/>
            </p:nvSpPr>
            <p:spPr bwMode="auto">
              <a:xfrm>
                <a:off x="1798" y="11330"/>
                <a:ext cx="50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6" name="Line 14"/>
              <p:cNvSpPr>
                <a:spLocks noChangeShapeType="1"/>
              </p:cNvSpPr>
              <p:nvPr/>
            </p:nvSpPr>
            <p:spPr bwMode="auto">
              <a:xfrm rot="19200000" flipV="1">
                <a:off x="1926" y="12290"/>
                <a:ext cx="913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7" name="Line 15"/>
              <p:cNvSpPr>
                <a:spLocks noChangeShapeType="1"/>
              </p:cNvSpPr>
              <p:nvPr/>
            </p:nvSpPr>
            <p:spPr bwMode="auto">
              <a:xfrm rot="-2400000">
                <a:off x="2101" y="12552"/>
                <a:ext cx="1687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8" name="Line 16"/>
              <p:cNvSpPr>
                <a:spLocks noChangeShapeType="1"/>
              </p:cNvSpPr>
              <p:nvPr/>
            </p:nvSpPr>
            <p:spPr bwMode="auto">
              <a:xfrm>
                <a:off x="2242" y="13129"/>
                <a:ext cx="1940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9" name="Line 17"/>
              <p:cNvSpPr>
                <a:spLocks noChangeShapeType="1"/>
              </p:cNvSpPr>
              <p:nvPr/>
            </p:nvSpPr>
            <p:spPr bwMode="auto">
              <a:xfrm rot="10800000" flipV="1">
                <a:off x="1637" y="13129"/>
                <a:ext cx="595" cy="801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30" name="Text Box 18"/>
              <p:cNvSpPr txBox="1">
                <a:spLocks noChangeArrowheads="1"/>
              </p:cNvSpPr>
              <p:nvPr/>
            </p:nvSpPr>
            <p:spPr bwMode="auto">
              <a:xfrm>
                <a:off x="1343" y="13460"/>
                <a:ext cx="49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1" name="Text Box 19"/>
              <p:cNvSpPr txBox="1">
                <a:spLocks noChangeArrowheads="1"/>
              </p:cNvSpPr>
              <p:nvPr/>
            </p:nvSpPr>
            <p:spPr bwMode="auto">
              <a:xfrm>
                <a:off x="1611" y="13966"/>
                <a:ext cx="1316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4.1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2" name="Line 20"/>
              <p:cNvSpPr>
                <a:spLocks noChangeShapeType="1"/>
              </p:cNvSpPr>
              <p:nvPr/>
            </p:nvSpPr>
            <p:spPr bwMode="auto">
              <a:xfrm rot="-2400000">
                <a:off x="2528" y="12938"/>
                <a:ext cx="209" cy="9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33" name="Text Box 21"/>
              <p:cNvSpPr txBox="1">
                <a:spLocks noChangeArrowheads="1"/>
              </p:cNvSpPr>
              <p:nvPr/>
            </p:nvSpPr>
            <p:spPr bwMode="auto">
              <a:xfrm>
                <a:off x="3376" y="12630"/>
                <a:ext cx="57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C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4" name="Text Box 22"/>
              <p:cNvSpPr txBox="1">
                <a:spLocks noChangeArrowheads="1"/>
              </p:cNvSpPr>
              <p:nvPr/>
            </p:nvSpPr>
            <p:spPr bwMode="auto">
              <a:xfrm>
                <a:off x="2990" y="11940"/>
                <a:ext cx="50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5" name="Text Box 23"/>
              <p:cNvSpPr txBox="1">
                <a:spLocks noChangeArrowheads="1"/>
              </p:cNvSpPr>
              <p:nvPr/>
            </p:nvSpPr>
            <p:spPr bwMode="auto">
              <a:xfrm>
                <a:off x="2349" y="11651"/>
                <a:ext cx="83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6" name="Text Box 24"/>
              <p:cNvSpPr txBox="1">
                <a:spLocks noChangeArrowheads="1"/>
              </p:cNvSpPr>
              <p:nvPr/>
            </p:nvSpPr>
            <p:spPr bwMode="auto">
              <a:xfrm>
                <a:off x="3499" y="11718"/>
                <a:ext cx="79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7" name="Text Box 25"/>
              <p:cNvSpPr txBox="1">
                <a:spLocks noChangeArrowheads="1"/>
              </p:cNvSpPr>
              <p:nvPr/>
            </p:nvSpPr>
            <p:spPr bwMode="auto">
              <a:xfrm>
                <a:off x="2996" y="13558"/>
                <a:ext cx="83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8" name="Line 26"/>
              <p:cNvSpPr>
                <a:spLocks noChangeShapeType="1"/>
              </p:cNvSpPr>
              <p:nvPr/>
            </p:nvSpPr>
            <p:spPr bwMode="auto">
              <a:xfrm rot="-2400000">
                <a:off x="2322" y="12748"/>
                <a:ext cx="956" cy="52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39" name="Text Box 27"/>
              <p:cNvSpPr txBox="1">
                <a:spLocks noChangeArrowheads="1"/>
              </p:cNvSpPr>
              <p:nvPr/>
            </p:nvSpPr>
            <p:spPr bwMode="auto">
              <a:xfrm>
                <a:off x="2726" y="12540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40" name="Oval 28"/>
              <p:cNvSpPr>
                <a:spLocks noChangeArrowheads="1"/>
              </p:cNvSpPr>
              <p:nvPr/>
            </p:nvSpPr>
            <p:spPr bwMode="auto">
              <a:xfrm>
                <a:off x="1930" y="11450"/>
                <a:ext cx="2667" cy="2630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2609922" y="2874122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1609790" y="280268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9"/>
            <p:cNvSpPr txBox="1">
              <a:spLocks noChangeArrowheads="1"/>
            </p:cNvSpPr>
            <p:nvPr/>
          </p:nvSpPr>
          <p:spPr bwMode="auto">
            <a:xfrm>
              <a:off x="2071670" y="435769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9"/>
            <p:cNvSpPr txBox="1">
              <a:spLocks noChangeArrowheads="1"/>
            </p:cNvSpPr>
            <p:nvPr/>
          </p:nvSpPr>
          <p:spPr bwMode="auto">
            <a:xfrm>
              <a:off x="2335862" y="3618375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5741" name="Object 29"/>
          <p:cNvGraphicFramePr>
            <a:graphicFrameLocks noChangeAspect="1"/>
          </p:cNvGraphicFramePr>
          <p:nvPr/>
        </p:nvGraphicFramePr>
        <p:xfrm>
          <a:off x="5715008" y="3000372"/>
          <a:ext cx="1643074" cy="1580481"/>
        </p:xfrm>
        <a:graphic>
          <a:graphicData uri="http://schemas.openxmlformats.org/presentationml/2006/ole">
            <p:oleObj spid="_x0000_s115741" name="Формула" r:id="rId5" imgW="1003300" imgH="965200" progId="Equation.3">
              <p:embed/>
            </p:oleObj>
          </a:graphicData>
        </a:graphic>
      </p:graphicFrame>
      <p:sp>
        <p:nvSpPr>
          <p:cNvPr id="115743" name="AutoShape 31"/>
          <p:cNvSpPr>
            <a:spLocks noChangeArrowheads="1"/>
          </p:cNvSpPr>
          <p:nvPr/>
        </p:nvSpPr>
        <p:spPr bwMode="auto">
          <a:xfrm>
            <a:off x="5429256" y="3000372"/>
            <a:ext cx="2357454" cy="1714512"/>
          </a:xfrm>
          <a:prstGeom prst="foldedCorner">
            <a:avLst>
              <a:gd name="adj" fmla="val 15894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2" name="Группа 101"/>
          <p:cNvGrpSpPr/>
          <p:nvPr/>
        </p:nvGrpSpPr>
        <p:grpSpPr>
          <a:xfrm>
            <a:off x="3357554" y="4841139"/>
            <a:ext cx="4839686" cy="1373943"/>
            <a:chOff x="3644259" y="4643446"/>
            <a:chExt cx="4839686" cy="1373943"/>
          </a:xfrm>
        </p:grpSpPr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6072198" y="4643446"/>
              <a:ext cx="1071570" cy="52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i="1" dirty="0" smtClean="0">
                  <a:solidFill>
                    <a:srgbClr val="00B0F0"/>
                  </a:solidFill>
                  <a:latin typeface="+mj-lt"/>
                  <a:cs typeface="Arial" pitchFamily="34" charset="0"/>
                </a:rPr>
                <a:t>или</a:t>
              </a:r>
              <a:endPara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itchFamily="34" charset="0"/>
              </a:endParaRPr>
            </a:p>
          </p:txBody>
        </p:sp>
        <p:graphicFrame>
          <p:nvGraphicFramePr>
            <p:cNvPr id="115746" name="Object 34"/>
            <p:cNvGraphicFramePr>
              <a:graphicFrameLocks noChangeAspect="1"/>
            </p:cNvGraphicFramePr>
            <p:nvPr/>
          </p:nvGraphicFramePr>
          <p:xfrm>
            <a:off x="3644259" y="5143512"/>
            <a:ext cx="1280161" cy="857251"/>
          </p:xfrm>
          <a:graphic>
            <a:graphicData uri="http://schemas.openxmlformats.org/presentationml/2006/ole">
              <p:oleObj spid="_x0000_s115746" name="Формула" r:id="rId6" imgW="1066800" imgH="711200" progId="Equation.3">
                <p:embed/>
              </p:oleObj>
            </a:graphicData>
          </a:graphic>
        </p:graphicFrame>
        <p:graphicFrame>
          <p:nvGraphicFramePr>
            <p:cNvPr id="115745" name="Object 33"/>
            <p:cNvGraphicFramePr>
              <a:graphicFrameLocks noChangeAspect="1"/>
            </p:cNvGraphicFramePr>
            <p:nvPr/>
          </p:nvGraphicFramePr>
          <p:xfrm>
            <a:off x="5429256" y="5163244"/>
            <a:ext cx="1309689" cy="854145"/>
          </p:xfrm>
          <a:graphic>
            <a:graphicData uri="http://schemas.openxmlformats.org/presentationml/2006/ole">
              <p:oleObj spid="_x0000_s115745" name="Формула" r:id="rId7" imgW="1091726" imgH="710891" progId="Equation.3">
                <p:embed/>
              </p:oleObj>
            </a:graphicData>
          </a:graphic>
        </p:graphicFrame>
        <p:graphicFrame>
          <p:nvGraphicFramePr>
            <p:cNvPr id="115744" name="Object 32"/>
            <p:cNvGraphicFramePr>
              <a:graphicFrameLocks noChangeAspect="1"/>
            </p:cNvGraphicFramePr>
            <p:nvPr/>
          </p:nvGraphicFramePr>
          <p:xfrm>
            <a:off x="7215206" y="5143512"/>
            <a:ext cx="1268739" cy="857256"/>
          </p:xfrm>
          <a:graphic>
            <a:graphicData uri="http://schemas.openxmlformats.org/presentationml/2006/ole">
              <p:oleObj spid="_x0000_s115744" name="Формула" r:id="rId8" imgW="1054100" imgH="711200" progId="Equation.3">
                <p:embed/>
              </p:oleObj>
            </a:graphicData>
          </a:graphic>
        </p:graphicFrame>
        <p:sp>
          <p:nvSpPr>
            <p:cNvPr id="100" name="Rectangle 58"/>
            <p:cNvSpPr>
              <a:spLocks noChangeArrowheads="1"/>
            </p:cNvSpPr>
            <p:nvPr/>
          </p:nvSpPr>
          <p:spPr bwMode="auto">
            <a:xfrm>
              <a:off x="4857752" y="5357826"/>
              <a:ext cx="428628" cy="52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solidFill>
                    <a:srgbClr val="00B0F0"/>
                  </a:solidFill>
                  <a:latin typeface="+mj-lt"/>
                  <a:cs typeface="Arial" pitchFamily="34" charset="0"/>
                </a:rPr>
                <a:t>;</a:t>
              </a:r>
              <a:endPara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1" name="Rectangle 58"/>
            <p:cNvSpPr>
              <a:spLocks noChangeArrowheads="1"/>
            </p:cNvSpPr>
            <p:nvPr/>
          </p:nvSpPr>
          <p:spPr bwMode="auto">
            <a:xfrm>
              <a:off x="6643702" y="5357826"/>
              <a:ext cx="428628" cy="52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solidFill>
                    <a:srgbClr val="00B0F0"/>
                  </a:solidFill>
                  <a:latin typeface="+mj-lt"/>
                  <a:cs typeface="Arial" pitchFamily="34" charset="0"/>
                </a:rPr>
                <a:t>;</a:t>
              </a:r>
              <a:endPara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103" name="Rectangle 58"/>
          <p:cNvSpPr>
            <a:spLocks noChangeArrowheads="1"/>
          </p:cNvSpPr>
          <p:nvPr/>
        </p:nvSpPr>
        <p:spPr bwMode="auto">
          <a:xfrm>
            <a:off x="7858148" y="4286256"/>
            <a:ext cx="1071570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??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4" name="Штриховая стрелка вправо 103"/>
          <p:cNvSpPr/>
          <p:nvPr/>
        </p:nvSpPr>
        <p:spPr>
          <a:xfrm rot="16200000" flipH="1">
            <a:off x="7822421" y="5607867"/>
            <a:ext cx="1714528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Rectangle 58"/>
          <p:cNvSpPr>
            <a:spLocks noChangeArrowheads="1"/>
          </p:cNvSpPr>
          <p:nvPr/>
        </p:nvSpPr>
        <p:spPr bwMode="auto">
          <a:xfrm>
            <a:off x="5500694" y="6143644"/>
            <a:ext cx="2643206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Свойства ц.м.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25" grpId="0" build="p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142852"/>
            <a:ext cx="7215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Импульсом системы материальных точек называется  сумма  импульсов  отдельных  её  частей 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7358082" y="857232"/>
          <a:ext cx="1384756" cy="685784"/>
        </p:xfrm>
        <a:graphic>
          <a:graphicData uri="http://schemas.openxmlformats.org/presentationml/2006/ole">
            <p:oleObj spid="_x0000_s114690" name="Формула" r:id="rId5" imgW="1002865" imgH="495085" progId="Equation.3">
              <p:embed/>
            </p:oleObj>
          </a:graphicData>
        </a:graphic>
      </p:graphicFrame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215206" y="785794"/>
            <a:ext cx="1717668" cy="857256"/>
          </a:xfrm>
          <a:prstGeom prst="foldedCorner">
            <a:avLst>
              <a:gd name="adj" fmla="val 2330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929058" y="1357298"/>
            <a:ext cx="2214578" cy="1143008"/>
            <a:chOff x="2643174" y="1214422"/>
            <a:chExt cx="2214578" cy="1143008"/>
          </a:xfrm>
        </p:grpSpPr>
        <p:graphicFrame>
          <p:nvGraphicFramePr>
            <p:cNvPr id="114695" name="Object 7"/>
            <p:cNvGraphicFramePr>
              <a:graphicFrameLocks noChangeAspect="1"/>
            </p:cNvGraphicFramePr>
            <p:nvPr/>
          </p:nvGraphicFramePr>
          <p:xfrm>
            <a:off x="3143240" y="1500174"/>
            <a:ext cx="1154289" cy="471470"/>
          </p:xfrm>
          <a:graphic>
            <a:graphicData uri="http://schemas.openxmlformats.org/presentationml/2006/ole">
              <p:oleObj spid="_x0000_s114695" name="Формула" r:id="rId6" imgW="672808" imgH="279279" progId="Equation.3">
                <p:embed/>
              </p:oleObj>
            </a:graphicData>
          </a:graphic>
        </p:graphicFrame>
        <p:sp>
          <p:nvSpPr>
            <p:cNvPr id="114698" name="AutoShape 10"/>
            <p:cNvSpPr>
              <a:spLocks noChangeArrowheads="1"/>
            </p:cNvSpPr>
            <p:nvPr/>
          </p:nvSpPr>
          <p:spPr bwMode="auto">
            <a:xfrm>
              <a:off x="2643174" y="1214422"/>
              <a:ext cx="2214578" cy="1143008"/>
            </a:xfrm>
            <a:prstGeom prst="cloudCallout">
              <a:avLst>
                <a:gd name="adj1" fmla="val 69422"/>
                <a:gd name="adj2" fmla="val -86985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71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72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214541" y="857232"/>
            <a:ext cx="2857262" cy="1571636"/>
            <a:chOff x="214540" y="1500174"/>
            <a:chExt cx="3216005" cy="1857388"/>
          </a:xfrm>
        </p:grpSpPr>
        <p:grpSp>
          <p:nvGrpSpPr>
            <p:cNvPr id="114699" name="Group 11"/>
            <p:cNvGrpSpPr>
              <a:grpSpLocks noChangeAspect="1"/>
            </p:cNvGrpSpPr>
            <p:nvPr/>
          </p:nvGrpSpPr>
          <p:grpSpPr bwMode="auto">
            <a:xfrm>
              <a:off x="214540" y="1500174"/>
              <a:ext cx="3216005" cy="1857388"/>
              <a:chOff x="6531" y="5517"/>
              <a:chExt cx="3976" cy="2298"/>
            </a:xfrm>
          </p:grpSpPr>
          <p:sp>
            <p:nvSpPr>
              <p:cNvPr id="11470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6619" y="5517"/>
                <a:ext cx="3888" cy="2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3000"/>
                    </a:srgbClr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2" name="Text Box 14"/>
              <p:cNvSpPr txBox="1">
                <a:spLocks noChangeArrowheads="1"/>
              </p:cNvSpPr>
              <p:nvPr/>
            </p:nvSpPr>
            <p:spPr bwMode="auto">
              <a:xfrm>
                <a:off x="8099" y="600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3" name="Text Box 15"/>
              <p:cNvSpPr txBox="1">
                <a:spLocks noChangeArrowheads="1"/>
              </p:cNvSpPr>
              <p:nvPr/>
            </p:nvSpPr>
            <p:spPr bwMode="auto">
              <a:xfrm>
                <a:off x="6799" y="706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4" name="Text Box 16"/>
              <p:cNvSpPr txBox="1">
                <a:spLocks noChangeArrowheads="1"/>
              </p:cNvSpPr>
              <p:nvPr/>
            </p:nvSpPr>
            <p:spPr bwMode="auto">
              <a:xfrm>
                <a:off x="8029" y="6580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○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5" name="Text Box 17"/>
              <p:cNvSpPr txBox="1">
                <a:spLocks noChangeArrowheads="1"/>
              </p:cNvSpPr>
              <p:nvPr/>
            </p:nvSpPr>
            <p:spPr bwMode="auto">
              <a:xfrm>
                <a:off x="7940" y="5786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6" name="Text Box 18"/>
              <p:cNvSpPr txBox="1">
                <a:spLocks noChangeArrowheads="1"/>
              </p:cNvSpPr>
              <p:nvPr/>
            </p:nvSpPr>
            <p:spPr bwMode="auto">
              <a:xfrm>
                <a:off x="6709" y="682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7" name="Line 19"/>
              <p:cNvSpPr>
                <a:spLocks noChangeShapeType="1"/>
              </p:cNvSpPr>
              <p:nvPr/>
            </p:nvSpPr>
            <p:spPr bwMode="auto">
              <a:xfrm flipV="1">
                <a:off x="7010" y="6270"/>
                <a:ext cx="1260" cy="102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8" name="Line 20"/>
              <p:cNvSpPr>
                <a:spLocks noChangeShapeType="1"/>
              </p:cNvSpPr>
              <p:nvPr/>
            </p:nvSpPr>
            <p:spPr bwMode="auto">
              <a:xfrm flipV="1">
                <a:off x="7030" y="6880"/>
                <a:ext cx="117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9" name="Text Box 21"/>
              <p:cNvSpPr txBox="1">
                <a:spLocks noChangeArrowheads="1"/>
              </p:cNvSpPr>
              <p:nvPr/>
            </p:nvSpPr>
            <p:spPr bwMode="auto">
              <a:xfrm>
                <a:off x="7949" y="6346"/>
                <a:ext cx="75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10" name="Line 22"/>
              <p:cNvSpPr>
                <a:spLocks noChangeShapeType="1"/>
              </p:cNvSpPr>
              <p:nvPr/>
            </p:nvSpPr>
            <p:spPr bwMode="auto">
              <a:xfrm flipV="1">
                <a:off x="8340" y="6212"/>
                <a:ext cx="1150" cy="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11" name="Text Box 23"/>
              <p:cNvSpPr txBox="1">
                <a:spLocks noChangeArrowheads="1"/>
              </p:cNvSpPr>
              <p:nvPr/>
            </p:nvSpPr>
            <p:spPr bwMode="auto">
              <a:xfrm>
                <a:off x="7719" y="685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8449" y="564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14" name="Line 26"/>
              <p:cNvSpPr>
                <a:spLocks noChangeShapeType="1"/>
              </p:cNvSpPr>
              <p:nvPr/>
            </p:nvSpPr>
            <p:spPr bwMode="auto">
              <a:xfrm flipV="1">
                <a:off x="8297" y="6840"/>
                <a:ext cx="442" cy="2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15" name="Text Box 27"/>
              <p:cNvSpPr txBox="1">
                <a:spLocks noChangeArrowheads="1"/>
              </p:cNvSpPr>
              <p:nvPr/>
            </p:nvSpPr>
            <p:spPr bwMode="auto">
              <a:xfrm>
                <a:off x="6531" y="5605"/>
                <a:ext cx="1391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</a:t>
                </a:r>
                <a:r>
                  <a:rPr lang="en-US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2</a:t>
                </a:r>
                <a:endParaRPr lang="ru-RU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503883" y="1902537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459686" y="2779805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4717" name="Object 29"/>
            <p:cNvGraphicFramePr>
              <a:graphicFrameLocks noChangeAspect="1"/>
            </p:cNvGraphicFramePr>
            <p:nvPr/>
          </p:nvGraphicFramePr>
          <p:xfrm>
            <a:off x="2018354" y="2419502"/>
            <a:ext cx="668270" cy="414627"/>
          </p:xfrm>
          <a:graphic>
            <a:graphicData uri="http://schemas.openxmlformats.org/presentationml/2006/ole">
              <p:oleObj spid="_x0000_s114717" name="Формула" r:id="rId7" imgW="431640" imgH="266400" progId="Equation.3">
                <p:embed/>
              </p:oleObj>
            </a:graphicData>
          </a:graphic>
        </p:graphicFrame>
        <p:graphicFrame>
          <p:nvGraphicFramePr>
            <p:cNvPr id="114719" name="Object 31"/>
            <p:cNvGraphicFramePr>
              <a:graphicFrameLocks noChangeAspect="1"/>
            </p:cNvGraphicFramePr>
            <p:nvPr/>
          </p:nvGraphicFramePr>
          <p:xfrm>
            <a:off x="1769292" y="1618135"/>
            <a:ext cx="1113242" cy="453543"/>
          </p:xfrm>
          <a:graphic>
            <a:graphicData uri="http://schemas.openxmlformats.org/presentationml/2006/ole">
              <p:oleObj spid="_x0000_s114719" name="Формула" r:id="rId8" imgW="774364" imgH="317362" progId="Equation.3">
                <p:embed/>
              </p:oleObj>
            </a:graphicData>
          </a:graphic>
        </p:graphicFrame>
      </p:grpSp>
      <p:sp>
        <p:nvSpPr>
          <p:cNvPr id="114763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4762" name="Object 74"/>
          <p:cNvGraphicFramePr>
            <a:graphicFrameLocks noChangeAspect="1"/>
          </p:cNvGraphicFramePr>
          <p:nvPr/>
        </p:nvGraphicFramePr>
        <p:xfrm>
          <a:off x="4929190" y="2959580"/>
          <a:ext cx="4003536" cy="3541254"/>
        </p:xfrm>
        <a:graphic>
          <a:graphicData uri="http://schemas.openxmlformats.org/presentationml/2006/ole">
            <p:oleObj spid="_x0000_s114762" name="Формула" r:id="rId9" imgW="2336760" imgH="2070000" progId="Equation.3">
              <p:embed/>
            </p:oleObj>
          </a:graphicData>
        </a:graphic>
      </p:graphicFrame>
      <p:grpSp>
        <p:nvGrpSpPr>
          <p:cNvPr id="87" name="Группа 86"/>
          <p:cNvGrpSpPr/>
          <p:nvPr/>
        </p:nvGrpSpPr>
        <p:grpSpPr>
          <a:xfrm>
            <a:off x="214282" y="2272254"/>
            <a:ext cx="4357718" cy="4585748"/>
            <a:chOff x="500034" y="2272254"/>
            <a:chExt cx="4357718" cy="4585748"/>
          </a:xfrm>
        </p:grpSpPr>
        <p:grpSp>
          <p:nvGrpSpPr>
            <p:cNvPr id="114721" name="Group 33"/>
            <p:cNvGrpSpPr>
              <a:grpSpLocks noChangeAspect="1"/>
            </p:cNvGrpSpPr>
            <p:nvPr/>
          </p:nvGrpSpPr>
          <p:grpSpPr bwMode="auto">
            <a:xfrm>
              <a:off x="500261" y="2272254"/>
              <a:ext cx="4214615" cy="4585748"/>
              <a:chOff x="1160" y="10650"/>
              <a:chExt cx="3709" cy="4034"/>
            </a:xfrm>
          </p:grpSpPr>
          <p:sp>
            <p:nvSpPr>
              <p:cNvPr id="114722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551" y="10650"/>
                <a:ext cx="3318" cy="4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endParaRPr>
              </a:p>
            </p:txBody>
          </p:sp>
          <p:sp>
            <p:nvSpPr>
              <p:cNvPr id="114723" name="Text Box 35"/>
              <p:cNvSpPr txBox="1">
                <a:spLocks noChangeArrowheads="1"/>
              </p:cNvSpPr>
              <p:nvPr/>
            </p:nvSpPr>
            <p:spPr bwMode="auto">
              <a:xfrm>
                <a:off x="1690" y="1065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/>
            </p:nvSpPr>
            <p:spPr bwMode="auto">
              <a:xfrm rot="-5400000">
                <a:off x="3848" y="11264"/>
                <a:ext cx="658" cy="100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5" name="Line 37"/>
              <p:cNvSpPr>
                <a:spLocks noChangeShapeType="1"/>
              </p:cNvSpPr>
              <p:nvPr/>
            </p:nvSpPr>
            <p:spPr bwMode="auto">
              <a:xfrm rot="19200000" flipV="1">
                <a:off x="2730" y="12013"/>
                <a:ext cx="34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6" name="Line 38"/>
              <p:cNvSpPr>
                <a:spLocks noChangeShapeType="1"/>
              </p:cNvSpPr>
              <p:nvPr/>
            </p:nvSpPr>
            <p:spPr bwMode="auto">
              <a:xfrm rot="19200000" flipV="1">
                <a:off x="2907" y="12391"/>
                <a:ext cx="1083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7" name="Line 39"/>
              <p:cNvSpPr>
                <a:spLocks noChangeShapeType="1"/>
              </p:cNvSpPr>
              <p:nvPr/>
            </p:nvSpPr>
            <p:spPr bwMode="auto">
              <a:xfrm>
                <a:off x="3282" y="13419"/>
                <a:ext cx="1030" cy="7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8" name="Line 40"/>
              <p:cNvSpPr>
                <a:spLocks noChangeShapeType="1"/>
              </p:cNvSpPr>
              <p:nvPr/>
            </p:nvSpPr>
            <p:spPr bwMode="auto">
              <a:xfrm rot="-10800000">
                <a:off x="1677" y="11070"/>
                <a:ext cx="855" cy="92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9" name="Text Box 41"/>
              <p:cNvSpPr txBox="1">
                <a:spLocks noChangeArrowheads="1"/>
              </p:cNvSpPr>
              <p:nvPr/>
            </p:nvSpPr>
            <p:spPr bwMode="auto">
              <a:xfrm>
                <a:off x="1160" y="13867"/>
                <a:ext cx="131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400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</a:t>
                </a:r>
                <a:r>
                  <a:rPr lang="en-US" sz="2400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3</a:t>
                </a:r>
                <a:endParaRPr lang="ru-RU" sz="2400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4730" name="Line 42"/>
              <p:cNvSpPr>
                <a:spLocks noChangeShapeType="1"/>
              </p:cNvSpPr>
              <p:nvPr/>
            </p:nvSpPr>
            <p:spPr bwMode="auto">
              <a:xfrm rot="-2400000">
                <a:off x="2740" y="11728"/>
                <a:ext cx="721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1" name="Text Box 43"/>
              <p:cNvSpPr txBox="1">
                <a:spLocks noChangeArrowheads="1"/>
              </p:cNvSpPr>
              <p:nvPr/>
            </p:nvSpPr>
            <p:spPr bwMode="auto">
              <a:xfrm>
                <a:off x="2351" y="11790"/>
                <a:ext cx="57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2" name="Text Box 44"/>
              <p:cNvSpPr txBox="1">
                <a:spLocks noChangeArrowheads="1"/>
              </p:cNvSpPr>
              <p:nvPr/>
            </p:nvSpPr>
            <p:spPr bwMode="auto">
              <a:xfrm>
                <a:off x="2389" y="11600"/>
                <a:ext cx="594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3" name="Text Box 45"/>
              <p:cNvSpPr txBox="1">
                <a:spLocks noChangeArrowheads="1"/>
              </p:cNvSpPr>
              <p:nvPr/>
            </p:nvSpPr>
            <p:spPr bwMode="auto">
              <a:xfrm>
                <a:off x="3093" y="11660"/>
                <a:ext cx="644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1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4" name="Text Box 46"/>
              <p:cNvSpPr txBox="1">
                <a:spLocks noChangeArrowheads="1"/>
              </p:cNvSpPr>
              <p:nvPr/>
            </p:nvSpPr>
            <p:spPr bwMode="auto">
              <a:xfrm>
                <a:off x="3223" y="13160"/>
                <a:ext cx="766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auto">
              <a:xfrm>
                <a:off x="1710" y="11090"/>
                <a:ext cx="2837" cy="30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6" name="Line 48"/>
              <p:cNvSpPr>
                <a:spLocks noChangeShapeType="1"/>
              </p:cNvSpPr>
              <p:nvPr/>
            </p:nvSpPr>
            <p:spPr bwMode="auto">
              <a:xfrm rot="19200000" flipV="1">
                <a:off x="2837" y="1358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7" name="Line 49"/>
              <p:cNvSpPr>
                <a:spLocks noChangeShapeType="1"/>
              </p:cNvSpPr>
              <p:nvPr/>
            </p:nvSpPr>
            <p:spPr bwMode="auto">
              <a:xfrm rot="19200000" flipV="1">
                <a:off x="2620" y="1204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8" name="Line 50"/>
              <p:cNvSpPr>
                <a:spLocks noChangeShapeType="1"/>
              </p:cNvSpPr>
              <p:nvPr/>
            </p:nvSpPr>
            <p:spPr bwMode="auto">
              <a:xfrm rot="8400000" flipV="1">
                <a:off x="3060" y="1293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9" name="Text Box 51"/>
              <p:cNvSpPr txBox="1">
                <a:spLocks noChangeArrowheads="1"/>
              </p:cNvSpPr>
              <p:nvPr/>
            </p:nvSpPr>
            <p:spPr bwMode="auto">
              <a:xfrm>
                <a:off x="4060" y="1092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0" name="Line 52"/>
              <p:cNvSpPr>
                <a:spLocks noChangeShapeType="1"/>
              </p:cNvSpPr>
              <p:nvPr/>
            </p:nvSpPr>
            <p:spPr bwMode="auto">
              <a:xfrm rot="-2400000">
                <a:off x="2073" y="1181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41" name="Text Box 53"/>
              <p:cNvSpPr txBox="1">
                <a:spLocks noChangeArrowheads="1"/>
              </p:cNvSpPr>
              <p:nvPr/>
            </p:nvSpPr>
            <p:spPr bwMode="auto">
              <a:xfrm>
                <a:off x="3441" y="11870"/>
                <a:ext cx="424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2" name="Line 54"/>
              <p:cNvSpPr>
                <a:spLocks noChangeShapeType="1"/>
              </p:cNvSpPr>
              <p:nvPr/>
            </p:nvSpPr>
            <p:spPr bwMode="auto">
              <a:xfrm rot="8400000">
                <a:off x="3763" y="1195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43" name="Text Box 55"/>
              <p:cNvSpPr txBox="1">
                <a:spLocks noChangeArrowheads="1"/>
              </p:cNvSpPr>
              <p:nvPr/>
            </p:nvSpPr>
            <p:spPr bwMode="auto">
              <a:xfrm>
                <a:off x="1750" y="1194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5" name="Text Box 57"/>
              <p:cNvSpPr txBox="1">
                <a:spLocks noChangeArrowheads="1"/>
              </p:cNvSpPr>
              <p:nvPr/>
            </p:nvSpPr>
            <p:spPr bwMode="auto">
              <a:xfrm>
                <a:off x="3240" y="1113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6" name="Text Box 58"/>
              <p:cNvSpPr txBox="1">
                <a:spLocks noChangeArrowheads="1"/>
              </p:cNvSpPr>
              <p:nvPr/>
            </p:nvSpPr>
            <p:spPr bwMode="auto">
              <a:xfrm>
                <a:off x="2520" y="1354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7" name="Text Box 59"/>
              <p:cNvSpPr txBox="1">
                <a:spLocks noChangeArrowheads="1"/>
              </p:cNvSpPr>
              <p:nvPr/>
            </p:nvSpPr>
            <p:spPr bwMode="auto">
              <a:xfrm>
                <a:off x="2500" y="1280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8" name="Text Box 60"/>
              <p:cNvSpPr txBox="1">
                <a:spLocks noChangeArrowheads="1"/>
              </p:cNvSpPr>
              <p:nvPr/>
            </p:nvSpPr>
            <p:spPr bwMode="auto">
              <a:xfrm>
                <a:off x="2680" y="1207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9" name="Line 61"/>
              <p:cNvSpPr>
                <a:spLocks noChangeShapeType="1"/>
              </p:cNvSpPr>
              <p:nvPr/>
            </p:nvSpPr>
            <p:spPr bwMode="auto">
              <a:xfrm rot="8400000" flipV="1">
                <a:off x="3457" y="1154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50" name="Text Box 62"/>
              <p:cNvSpPr txBox="1">
                <a:spLocks noChangeArrowheads="1"/>
              </p:cNvSpPr>
              <p:nvPr/>
            </p:nvSpPr>
            <p:spPr bwMode="auto">
              <a:xfrm>
                <a:off x="4150" y="1398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1954195" y="3660248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600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1" name="Text Box 9"/>
            <p:cNvSpPr txBox="1">
              <a:spLocks noChangeArrowheads="1"/>
            </p:cNvSpPr>
            <p:nvPr/>
          </p:nvSpPr>
          <p:spPr bwMode="auto">
            <a:xfrm>
              <a:off x="3180810" y="3748620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2727844" y="5223417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graphicFrame>
          <p:nvGraphicFramePr>
            <p:cNvPr id="114751" name="Object 63"/>
            <p:cNvGraphicFramePr>
              <a:graphicFrameLocks noChangeAspect="1"/>
            </p:cNvGraphicFramePr>
            <p:nvPr/>
          </p:nvGraphicFramePr>
          <p:xfrm>
            <a:off x="2143108" y="4786322"/>
            <a:ext cx="428596" cy="474517"/>
          </p:xfrm>
          <a:graphic>
            <a:graphicData uri="http://schemas.openxmlformats.org/presentationml/2006/ole">
              <p:oleObj spid="_x0000_s114751" name="Формула" r:id="rId10" imgW="266469" imgH="291847" progId="Equation.3">
                <p:embed/>
              </p:oleObj>
            </a:graphicData>
          </a:graphic>
        </p:graphicFrame>
        <p:graphicFrame>
          <p:nvGraphicFramePr>
            <p:cNvPr id="114753" name="Object 65"/>
            <p:cNvGraphicFramePr>
              <a:graphicFrameLocks noChangeAspect="1"/>
            </p:cNvGraphicFramePr>
            <p:nvPr/>
          </p:nvGraphicFramePr>
          <p:xfrm>
            <a:off x="2387600" y="3938588"/>
            <a:ext cx="366713" cy="454025"/>
          </p:xfrm>
          <a:graphic>
            <a:graphicData uri="http://schemas.openxmlformats.org/presentationml/2006/ole">
              <p:oleObj spid="_x0000_s114753" name="Формула" r:id="rId11" imgW="228600" imgH="279360" progId="Equation.3">
                <p:embed/>
              </p:oleObj>
            </a:graphicData>
          </a:graphic>
        </p:graphicFrame>
        <p:graphicFrame>
          <p:nvGraphicFramePr>
            <p:cNvPr id="114754" name="Object 66"/>
            <p:cNvGraphicFramePr>
              <a:graphicFrameLocks noChangeAspect="1"/>
            </p:cNvGraphicFramePr>
            <p:nvPr/>
          </p:nvGraphicFramePr>
          <p:xfrm>
            <a:off x="2744788" y="5795963"/>
            <a:ext cx="366712" cy="454025"/>
          </p:xfrm>
          <a:graphic>
            <a:graphicData uri="http://schemas.openxmlformats.org/presentationml/2006/ole">
              <p:oleObj spid="_x0000_s114754" name="Формула" r:id="rId12" imgW="228600" imgH="279360" progId="Equation.3">
                <p:embed/>
              </p:oleObj>
            </a:graphicData>
          </a:graphic>
        </p:graphicFrame>
        <p:graphicFrame>
          <p:nvGraphicFramePr>
            <p:cNvPr id="114755" name="Object 67"/>
            <p:cNvGraphicFramePr>
              <a:graphicFrameLocks noChangeAspect="1"/>
            </p:cNvGraphicFramePr>
            <p:nvPr/>
          </p:nvGraphicFramePr>
          <p:xfrm>
            <a:off x="3101975" y="2938463"/>
            <a:ext cx="366713" cy="454025"/>
          </p:xfrm>
          <a:graphic>
            <a:graphicData uri="http://schemas.openxmlformats.org/presentationml/2006/ole">
              <p:oleObj spid="_x0000_s114755" name="Формула" r:id="rId13" imgW="228600" imgH="279360" progId="Equation.3">
                <p:embed/>
              </p:oleObj>
            </a:graphicData>
          </a:graphic>
        </p:graphicFrame>
        <p:graphicFrame>
          <p:nvGraphicFramePr>
            <p:cNvPr id="114756" name="Object 68"/>
            <p:cNvGraphicFramePr>
              <a:graphicFrameLocks noChangeAspect="1"/>
            </p:cNvGraphicFramePr>
            <p:nvPr/>
          </p:nvGraphicFramePr>
          <p:xfrm>
            <a:off x="1336675" y="3795713"/>
            <a:ext cx="327025" cy="454025"/>
          </p:xfrm>
          <a:graphic>
            <a:graphicData uri="http://schemas.openxmlformats.org/presentationml/2006/ole">
              <p:oleObj spid="_x0000_s114756" name="Формула" r:id="rId14" imgW="203040" imgH="279360" progId="Equation.3">
                <p:embed/>
              </p:oleObj>
            </a:graphicData>
          </a:graphic>
        </p:graphicFrame>
        <p:graphicFrame>
          <p:nvGraphicFramePr>
            <p:cNvPr id="114757" name="Object 69"/>
            <p:cNvGraphicFramePr>
              <a:graphicFrameLocks noChangeAspect="1"/>
            </p:cNvGraphicFramePr>
            <p:nvPr/>
          </p:nvGraphicFramePr>
          <p:xfrm>
            <a:off x="3694113" y="4010025"/>
            <a:ext cx="325437" cy="454025"/>
          </p:xfrm>
          <a:graphic>
            <a:graphicData uri="http://schemas.openxmlformats.org/presentationml/2006/ole">
              <p:oleObj spid="_x0000_s114757" name="Формула" r:id="rId15" imgW="203040" imgH="279360" progId="Equation.3">
                <p:embed/>
              </p:oleObj>
            </a:graphicData>
          </a:graphic>
        </p:graphicFrame>
        <p:graphicFrame>
          <p:nvGraphicFramePr>
            <p:cNvPr id="114758" name="Object 70"/>
            <p:cNvGraphicFramePr>
              <a:graphicFrameLocks noChangeAspect="1"/>
            </p:cNvGraphicFramePr>
            <p:nvPr/>
          </p:nvGraphicFramePr>
          <p:xfrm>
            <a:off x="857224" y="2845118"/>
            <a:ext cx="357158" cy="512444"/>
          </p:xfrm>
          <a:graphic>
            <a:graphicData uri="http://schemas.openxmlformats.org/presentationml/2006/ole">
              <p:oleObj spid="_x0000_s114758" name="Формула" r:id="rId16" imgW="215619" imgH="317087" progId="Equation.3">
                <p:embed/>
              </p:oleObj>
            </a:graphicData>
          </a:graphic>
        </p:graphicFrame>
        <p:graphicFrame>
          <p:nvGraphicFramePr>
            <p:cNvPr id="114760" name="Object 72"/>
            <p:cNvGraphicFramePr>
              <a:graphicFrameLocks noChangeAspect="1"/>
            </p:cNvGraphicFramePr>
            <p:nvPr/>
          </p:nvGraphicFramePr>
          <p:xfrm>
            <a:off x="4429124" y="3214686"/>
            <a:ext cx="357188" cy="512763"/>
          </p:xfrm>
          <a:graphic>
            <a:graphicData uri="http://schemas.openxmlformats.org/presentationml/2006/ole">
              <p:oleObj spid="_x0000_s114760" name="Формула" r:id="rId17" imgW="215640" imgH="317160" progId="Equation.3">
                <p:embed/>
              </p:oleObj>
            </a:graphicData>
          </a:graphic>
        </p:graphicFrame>
        <p:graphicFrame>
          <p:nvGraphicFramePr>
            <p:cNvPr id="114761" name="Object 73"/>
            <p:cNvGraphicFramePr>
              <a:graphicFrameLocks noChangeAspect="1"/>
            </p:cNvGraphicFramePr>
            <p:nvPr/>
          </p:nvGraphicFramePr>
          <p:xfrm>
            <a:off x="4062413" y="5715000"/>
            <a:ext cx="377825" cy="512763"/>
          </p:xfrm>
          <a:graphic>
            <a:graphicData uri="http://schemas.openxmlformats.org/presentationml/2006/ole">
              <p:oleObj spid="_x0000_s114761" name="Формула" r:id="rId18" imgW="228600" imgH="317160" progId="Equation.3">
                <p:embed/>
              </p:oleObj>
            </a:graphicData>
          </a:graphic>
        </p:graphicFrame>
        <p:sp>
          <p:nvSpPr>
            <p:cNvPr id="86" name="Text Box 41"/>
            <p:cNvSpPr txBox="1">
              <a:spLocks noChangeArrowheads="1"/>
            </p:cNvSpPr>
            <p:nvPr/>
          </p:nvSpPr>
          <p:spPr bwMode="auto">
            <a:xfrm>
              <a:off x="500034" y="6309141"/>
              <a:ext cx="435771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Очень важный рисунок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357158" y="285728"/>
          <a:ext cx="2763758" cy="2714644"/>
        </p:xfrm>
        <a:graphic>
          <a:graphicData uri="http://schemas.openxmlformats.org/presentationml/2006/ole">
            <p:oleObj spid="_x0000_s113665" name="Формула" r:id="rId4" imgW="1688760" imgH="1917360" progId="Equation.3">
              <p:embed/>
            </p:oleObj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3286116" y="357166"/>
            <a:ext cx="5214974" cy="1357322"/>
            <a:chOff x="3286116" y="357166"/>
            <a:chExt cx="5214974" cy="1357322"/>
          </a:xfrm>
        </p:grpSpPr>
        <p:graphicFrame>
          <p:nvGraphicFramePr>
            <p:cNvPr id="113666" name="Object 2"/>
            <p:cNvGraphicFramePr>
              <a:graphicFrameLocks noChangeAspect="1"/>
            </p:cNvGraphicFramePr>
            <p:nvPr/>
          </p:nvGraphicFramePr>
          <p:xfrm>
            <a:off x="3428992" y="357166"/>
            <a:ext cx="1881200" cy="785818"/>
          </p:xfrm>
          <a:graphic>
            <a:graphicData uri="http://schemas.openxmlformats.org/presentationml/2006/ole">
              <p:oleObj spid="_x0000_s113666" name="Формула" r:id="rId5" imgW="748975" imgH="317362" progId="Equation.3">
                <p:embed/>
              </p:oleObj>
            </a:graphicData>
          </a:graphic>
        </p:graphicFrame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5572132" y="357166"/>
              <a:ext cx="292895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Сумма  справа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</p:txBody>
        </p:sp>
        <p:graphicFrame>
          <p:nvGraphicFramePr>
            <p:cNvPr id="113673" name="Object 9"/>
            <p:cNvGraphicFramePr>
              <a:graphicFrameLocks noChangeAspect="1"/>
            </p:cNvGraphicFramePr>
            <p:nvPr/>
          </p:nvGraphicFramePr>
          <p:xfrm>
            <a:off x="6500825" y="853472"/>
            <a:ext cx="1258407" cy="861016"/>
          </p:xfrm>
          <a:graphic>
            <a:graphicData uri="http://schemas.openxmlformats.org/presentationml/2006/ole">
              <p:oleObj spid="_x0000_s113673" name="Формула" r:id="rId6" imgW="723586" imgH="495085" progId="Equation.3">
                <p:embed/>
              </p:oleObj>
            </a:graphicData>
          </a:graphic>
        </p:graphicFrame>
        <p:cxnSp>
          <p:nvCxnSpPr>
            <p:cNvPr id="17" name="Прямая со стрелкой 16"/>
            <p:cNvCxnSpPr/>
            <p:nvPr/>
          </p:nvCxnSpPr>
          <p:spPr>
            <a:xfrm>
              <a:off x="3286116" y="1285860"/>
              <a:ext cx="3000396" cy="1588"/>
            </a:xfrm>
            <a:prstGeom prst="straightConnector1">
              <a:avLst/>
            </a:prstGeom>
            <a:ln w="44450"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16200000">
            <a:off x="1886670" y="1636932"/>
            <a:ext cx="2556000" cy="1588"/>
          </a:xfrm>
          <a:prstGeom prst="straightConnector1">
            <a:avLst/>
          </a:prstGeom>
          <a:ln w="4445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4282" y="3643314"/>
            <a:ext cx="8929718" cy="3000396"/>
            <a:chOff x="214282" y="3643314"/>
            <a:chExt cx="8929718" cy="300039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14282" y="5014753"/>
              <a:ext cx="8929718" cy="1628957"/>
              <a:chOff x="214282" y="5014753"/>
              <a:chExt cx="8929718" cy="1628957"/>
            </a:xfrm>
          </p:grpSpPr>
          <p:sp>
            <p:nvSpPr>
              <p:cNvPr id="22" name="Rectangle 3"/>
              <p:cNvSpPr>
                <a:spLocks noChangeArrowheads="1"/>
              </p:cNvSpPr>
              <p:nvPr/>
            </p:nvSpPr>
            <p:spPr bwMode="auto">
              <a:xfrm>
                <a:off x="214282" y="5014753"/>
                <a:ext cx="265745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1600" b="1" dirty="0" smtClean="0">
                    <a:solidFill>
                      <a:srgbClr val="8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Теорема о центре масс: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681" name="Rectangle 17"/>
              <p:cNvSpPr>
                <a:spLocks noChangeArrowheads="1"/>
              </p:cNvSpPr>
              <p:nvPr/>
            </p:nvSpPr>
            <p:spPr bwMode="auto">
              <a:xfrm>
                <a:off x="428596" y="5443381"/>
                <a:ext cx="8715404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§"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 Центр  масс  системы  материальных  точек  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(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/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ТТ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)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  движется  так  же,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    как и материальная точка массой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 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под действием тех же внешних сил,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ru-RU" i="1" dirty="0" smtClean="0">
                    <a:solidFill>
                      <a:srgbClr val="0000FF"/>
                    </a:solidFill>
                    <a:latin typeface="+mn-lt"/>
                    <a:cs typeface="Arial" pitchFamily="34" charset="0"/>
                  </a:rPr>
                  <a:t>    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что действуют на систему. </a:t>
                </a: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714480" y="3643314"/>
              <a:ext cx="7000924" cy="1785950"/>
              <a:chOff x="1714480" y="3643314"/>
              <a:chExt cx="7000924" cy="1785950"/>
            </a:xfrm>
          </p:grpSpPr>
          <p:graphicFrame>
            <p:nvGraphicFramePr>
              <p:cNvPr id="113675" name="Object 11"/>
              <p:cNvGraphicFramePr>
                <a:graphicFrameLocks noChangeAspect="1"/>
              </p:cNvGraphicFramePr>
              <p:nvPr/>
            </p:nvGraphicFramePr>
            <p:xfrm>
              <a:off x="5929322" y="3786190"/>
              <a:ext cx="2057415" cy="1285884"/>
            </p:xfrm>
            <a:graphic>
              <a:graphicData uri="http://schemas.openxmlformats.org/presentationml/2006/ole">
                <p:oleObj spid="_x0000_s113675" name="Формула" r:id="rId7" imgW="1143000" imgH="711200" progId="Equation.3">
                  <p:embed/>
                </p:oleObj>
              </a:graphicData>
            </a:graphic>
          </p:graphicFrame>
          <p:sp>
            <p:nvSpPr>
              <p:cNvPr id="113682" name="AutoShape 18"/>
              <p:cNvSpPr>
                <a:spLocks noChangeArrowheads="1"/>
              </p:cNvSpPr>
              <p:nvPr/>
            </p:nvSpPr>
            <p:spPr bwMode="auto">
              <a:xfrm>
                <a:off x="5349894" y="3643314"/>
                <a:ext cx="3365510" cy="1785950"/>
              </a:xfrm>
              <a:prstGeom prst="cloudCallout">
                <a:avLst>
                  <a:gd name="adj1" fmla="val -126707"/>
                  <a:gd name="adj2" fmla="val -26906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1714480" y="4286256"/>
                <a:ext cx="150019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Итог</a:t>
                </a:r>
                <a:r>
                  <a:rPr lang="ru-RU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:</a:t>
                </a: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0" y="1643050"/>
            <a:ext cx="8737791" cy="2286016"/>
            <a:chOff x="0" y="1643050"/>
            <a:chExt cx="8737791" cy="2286016"/>
          </a:xfrm>
        </p:grpSpPr>
        <p:graphicFrame>
          <p:nvGraphicFramePr>
            <p:cNvPr id="113669" name="Object 5"/>
            <p:cNvGraphicFramePr>
              <a:graphicFrameLocks noChangeAspect="1"/>
            </p:cNvGraphicFramePr>
            <p:nvPr/>
          </p:nvGraphicFramePr>
          <p:xfrm>
            <a:off x="6357950" y="2143116"/>
            <a:ext cx="2379841" cy="757222"/>
          </p:xfrm>
          <a:graphic>
            <a:graphicData uri="http://schemas.openxmlformats.org/presentationml/2006/ole">
              <p:oleObj spid="_x0000_s113669" name="Формула" r:id="rId8" imgW="1675673" imgH="533169" progId="Equation.3">
                <p:embed/>
              </p:oleObj>
            </a:graphicData>
          </a:graphic>
        </p:graphicFrame>
        <p:graphicFrame>
          <p:nvGraphicFramePr>
            <p:cNvPr id="113668" name="Object 4"/>
            <p:cNvGraphicFramePr>
              <a:graphicFrameLocks noChangeAspect="1"/>
            </p:cNvGraphicFramePr>
            <p:nvPr/>
          </p:nvGraphicFramePr>
          <p:xfrm>
            <a:off x="3357554" y="3000372"/>
            <a:ext cx="2819053" cy="857256"/>
          </p:xfrm>
          <a:graphic>
            <a:graphicData uri="http://schemas.openxmlformats.org/presentationml/2006/ole">
              <p:oleObj spid="_x0000_s113668" name="Формула" r:id="rId9" imgW="1624895" imgH="495085" progId="Equation.3">
                <p:embed/>
              </p:oleObj>
            </a:graphicData>
          </a:graphic>
        </p:graphicFrame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3357554" y="1643050"/>
              <a:ext cx="435771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Сумма слева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 </a:t>
              </a:r>
              <a:r>
                <a:rPr lang="ru-RU" sz="28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  учётом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</p:txBody>
        </p:sp>
        <p:sp>
          <p:nvSpPr>
            <p:cNvPr id="12" name="Выгнутая влево стрелка 11"/>
            <p:cNvSpPr/>
            <p:nvPr/>
          </p:nvSpPr>
          <p:spPr>
            <a:xfrm rot="6116662" flipH="1" flipV="1">
              <a:off x="1874221" y="2107766"/>
              <a:ext cx="364240" cy="252029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0" y="3143248"/>
              <a:ext cx="1714480" cy="785818"/>
              <a:chOff x="0" y="3143248"/>
              <a:chExt cx="1714480" cy="785818"/>
            </a:xfrm>
          </p:grpSpPr>
          <p:graphicFrame>
            <p:nvGraphicFramePr>
              <p:cNvPr id="113676" name="Object 12"/>
              <p:cNvGraphicFramePr>
                <a:graphicFrameLocks noChangeAspect="1"/>
              </p:cNvGraphicFramePr>
              <p:nvPr/>
            </p:nvGraphicFramePr>
            <p:xfrm>
              <a:off x="443303" y="3214686"/>
              <a:ext cx="913987" cy="714380"/>
            </p:xfrm>
            <a:graphic>
              <a:graphicData uri="http://schemas.openxmlformats.org/presentationml/2006/ole">
                <p:oleObj spid="_x0000_s113676" name="Формула" r:id="rId10" imgW="469800" imgH="368280" progId="Equation.3">
                  <p:embed/>
                </p:oleObj>
              </a:graphicData>
            </a:graphic>
          </p:graphicFrame>
          <p:sp>
            <p:nvSpPr>
              <p:cNvPr id="20" name="Text Box 41"/>
              <p:cNvSpPr txBox="1">
                <a:spLocks noChangeArrowheads="1"/>
              </p:cNvSpPr>
              <p:nvPr/>
            </p:nvSpPr>
            <p:spPr bwMode="auto">
              <a:xfrm>
                <a:off x="0" y="3143248"/>
                <a:ext cx="1714480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*)</a:t>
                </a:r>
                <a:endPara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597" y="285728"/>
            <a:ext cx="735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4.2. Дополнительные понятия (момент силы, момент инерции,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момент импульса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)</a:t>
            </a:r>
          </a:p>
        </p:txBody>
      </p:sp>
      <p:pic>
        <p:nvPicPr>
          <p:cNvPr id="117762" name="Picture 2" descr="image5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6388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 descr="img-tUFD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3786214" cy="568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286248" y="1000108"/>
            <a:ext cx="364333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Крест  Обербека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”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Обербек в пиджаке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2" descr="image5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571612"/>
            <a:ext cx="46388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285728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  <a:ea typeface="Times New Roman" pitchFamily="18" charset="0"/>
                <a:cs typeface="Arial" pitchFamily="34" charset="0"/>
              </a:rPr>
              <a:t>Крест Обербека   (момент силы, момент инерции)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Обербек в пиджаке_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3" name="Picture 2" descr="image5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571612"/>
            <a:ext cx="46388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57224" y="285728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  <a:ea typeface="Times New Roman" pitchFamily="18" charset="0"/>
                <a:cs typeface="Arial" pitchFamily="34" charset="0"/>
              </a:rPr>
              <a:t>Крест Обербека   (момент силы, момент инерции)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Сплошной и полый цилиндр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003" y="1357298"/>
            <a:ext cx="7839494" cy="513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1214414" y="285728"/>
            <a:ext cx="614366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“</a:t>
            </a:r>
            <a:r>
              <a:rPr lang="ru-RU" sz="2800" b="1" i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Наклонная  плоскость  Галилея</a:t>
            </a:r>
            <a:r>
              <a:rPr lang="en-US" sz="2800" b="1" i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”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82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-32" y="285728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Моментом инерции твёрдого тела относительно оси </a:t>
            </a: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Z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называется сумма произведений масс всех элементов тела на квадраты  их  расстояний  до  оси</a:t>
            </a:r>
            <a:r>
              <a:rPr lang="ru-RU" b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grpSp>
        <p:nvGrpSpPr>
          <p:cNvPr id="162" name="Группа 161"/>
          <p:cNvGrpSpPr/>
          <p:nvPr/>
        </p:nvGrpSpPr>
        <p:grpSpPr>
          <a:xfrm>
            <a:off x="6914864" y="1428736"/>
            <a:ext cx="2157730" cy="2267897"/>
            <a:chOff x="2499982" y="1428736"/>
            <a:chExt cx="2157730" cy="2267897"/>
          </a:xfrm>
        </p:grpSpPr>
        <p:grpSp>
          <p:nvGrpSpPr>
            <p:cNvPr id="119910" name="Group 102"/>
            <p:cNvGrpSpPr>
              <a:grpSpLocks noChangeAspect="1"/>
            </p:cNvGrpSpPr>
            <p:nvPr/>
          </p:nvGrpSpPr>
          <p:grpSpPr bwMode="auto">
            <a:xfrm>
              <a:off x="2499982" y="1428736"/>
              <a:ext cx="2157730" cy="2267897"/>
              <a:chOff x="8743" y="5597"/>
              <a:chExt cx="3398" cy="3572"/>
            </a:xfrm>
          </p:grpSpPr>
          <p:sp>
            <p:nvSpPr>
              <p:cNvPr id="119911" name="AutoShape 103"/>
              <p:cNvSpPr>
                <a:spLocks noChangeAspect="1" noChangeArrowheads="1"/>
              </p:cNvSpPr>
              <p:nvPr/>
            </p:nvSpPr>
            <p:spPr bwMode="auto">
              <a:xfrm>
                <a:off x="9081" y="5597"/>
                <a:ext cx="3060" cy="3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12" name="Freeform 104"/>
              <p:cNvSpPr>
                <a:spLocks/>
              </p:cNvSpPr>
              <p:nvPr/>
            </p:nvSpPr>
            <p:spPr bwMode="auto">
              <a:xfrm rot="-24189338">
                <a:off x="9809" y="6731"/>
                <a:ext cx="2062" cy="1753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FFFF">
                      <a:alpha val="36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13" name="Text Box 105"/>
              <p:cNvSpPr txBox="1">
                <a:spLocks noChangeArrowheads="1"/>
              </p:cNvSpPr>
              <p:nvPr/>
            </p:nvSpPr>
            <p:spPr bwMode="auto">
              <a:xfrm>
                <a:off x="10619" y="7117"/>
                <a:ext cx="600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6" name="Text Box 108"/>
              <p:cNvSpPr txBox="1">
                <a:spLocks noChangeArrowheads="1"/>
              </p:cNvSpPr>
              <p:nvPr/>
            </p:nvSpPr>
            <p:spPr bwMode="auto">
              <a:xfrm>
                <a:off x="11117" y="6693"/>
                <a:ext cx="84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7" name="Text Box 109"/>
              <p:cNvSpPr txBox="1">
                <a:spLocks noChangeArrowheads="1"/>
              </p:cNvSpPr>
              <p:nvPr/>
            </p:nvSpPr>
            <p:spPr bwMode="auto">
              <a:xfrm>
                <a:off x="10049" y="732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8" name="Text Box 110"/>
              <p:cNvSpPr txBox="1">
                <a:spLocks noChangeArrowheads="1"/>
              </p:cNvSpPr>
              <p:nvPr/>
            </p:nvSpPr>
            <p:spPr bwMode="auto">
              <a:xfrm>
                <a:off x="9329" y="688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9" name="Text Box 111"/>
              <p:cNvSpPr txBox="1">
                <a:spLocks noChangeArrowheads="1"/>
              </p:cNvSpPr>
              <p:nvPr/>
            </p:nvSpPr>
            <p:spPr bwMode="auto">
              <a:xfrm>
                <a:off x="10469" y="609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0" name="Text Box 112"/>
              <p:cNvSpPr txBox="1">
                <a:spLocks noChangeArrowheads="1"/>
              </p:cNvSpPr>
              <p:nvPr/>
            </p:nvSpPr>
            <p:spPr bwMode="auto">
              <a:xfrm>
                <a:off x="8743" y="8384"/>
                <a:ext cx="2025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4.4</a:t>
                </a:r>
              </a:p>
            </p:txBody>
          </p:sp>
          <p:sp>
            <p:nvSpPr>
              <p:cNvPr id="119921" name="Text Box 113"/>
              <p:cNvSpPr txBox="1">
                <a:spLocks noChangeArrowheads="1"/>
              </p:cNvSpPr>
              <p:nvPr/>
            </p:nvSpPr>
            <p:spPr bwMode="auto">
              <a:xfrm>
                <a:off x="10159" y="5597"/>
                <a:ext cx="44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2" name="Text Box 114"/>
              <p:cNvSpPr txBox="1">
                <a:spLocks noChangeArrowheads="1"/>
              </p:cNvSpPr>
              <p:nvPr/>
            </p:nvSpPr>
            <p:spPr bwMode="auto">
              <a:xfrm>
                <a:off x="10969" y="714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3" name="Text Box 115"/>
              <p:cNvSpPr txBox="1">
                <a:spLocks noChangeArrowheads="1"/>
              </p:cNvSpPr>
              <p:nvPr/>
            </p:nvSpPr>
            <p:spPr bwMode="auto">
              <a:xfrm>
                <a:off x="10749" y="749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4" name="Line 116"/>
              <p:cNvSpPr>
                <a:spLocks noChangeShapeType="1"/>
              </p:cNvSpPr>
              <p:nvPr/>
            </p:nvSpPr>
            <p:spPr bwMode="auto">
              <a:xfrm flipV="1">
                <a:off x="10560" y="5710"/>
                <a:ext cx="1" cy="345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25" name="Text Box 117"/>
              <p:cNvSpPr txBox="1">
                <a:spLocks noChangeArrowheads="1"/>
              </p:cNvSpPr>
              <p:nvPr/>
            </p:nvSpPr>
            <p:spPr bwMode="auto">
              <a:xfrm>
                <a:off x="10949" y="691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9" name="Text Box 121"/>
              <p:cNvSpPr txBox="1">
                <a:spLocks noChangeArrowheads="1"/>
              </p:cNvSpPr>
              <p:nvPr/>
            </p:nvSpPr>
            <p:spPr bwMode="auto">
              <a:xfrm>
                <a:off x="10379" y="781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31" name="Line 123"/>
              <p:cNvSpPr>
                <a:spLocks noChangeShapeType="1"/>
              </p:cNvSpPr>
              <p:nvPr/>
            </p:nvSpPr>
            <p:spPr bwMode="auto">
              <a:xfrm>
                <a:off x="10570" y="7209"/>
                <a:ext cx="6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33" name="Text Box 125"/>
              <p:cNvSpPr txBox="1">
                <a:spLocks noChangeArrowheads="1"/>
              </p:cNvSpPr>
              <p:nvPr/>
            </p:nvSpPr>
            <p:spPr bwMode="auto">
              <a:xfrm>
                <a:off x="10379" y="769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9934" name="Group 126"/>
              <p:cNvGrpSpPr>
                <a:grpSpLocks/>
              </p:cNvGrpSpPr>
              <p:nvPr/>
            </p:nvGrpSpPr>
            <p:grpSpPr bwMode="auto">
              <a:xfrm>
                <a:off x="10330" y="8863"/>
                <a:ext cx="460" cy="70"/>
                <a:chOff x="10330" y="8863"/>
                <a:chExt cx="460" cy="70"/>
              </a:xfrm>
            </p:grpSpPr>
            <p:sp>
              <p:nvSpPr>
                <p:cNvPr id="119935" name="Rectangle 127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936" name="Rectangle 128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9937" name="Group 129"/>
              <p:cNvGrpSpPr>
                <a:grpSpLocks/>
              </p:cNvGrpSpPr>
              <p:nvPr/>
            </p:nvGrpSpPr>
            <p:grpSpPr bwMode="auto">
              <a:xfrm>
                <a:off x="10330" y="6103"/>
                <a:ext cx="460" cy="70"/>
                <a:chOff x="10330" y="8863"/>
                <a:chExt cx="460" cy="70"/>
              </a:xfrm>
            </p:grpSpPr>
            <p:sp>
              <p:nvSpPr>
                <p:cNvPr id="119938" name="Rectangle 130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939" name="Rectangle 131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61" name="Text Box 16"/>
            <p:cNvSpPr txBox="1">
              <a:spLocks noChangeArrowheads="1"/>
            </p:cNvSpPr>
            <p:nvPr/>
          </p:nvSpPr>
          <p:spPr bwMode="auto">
            <a:xfrm>
              <a:off x="3949694" y="2277525"/>
              <a:ext cx="296074" cy="327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941" name="Rectangle 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9940" name="Object 132"/>
          <p:cNvGraphicFramePr>
            <a:graphicFrameLocks noChangeAspect="1"/>
          </p:cNvGraphicFramePr>
          <p:nvPr/>
        </p:nvGraphicFramePr>
        <p:xfrm>
          <a:off x="1428728" y="2214554"/>
          <a:ext cx="1444554" cy="428604"/>
        </p:xfrm>
        <a:graphic>
          <a:graphicData uri="http://schemas.openxmlformats.org/presentationml/2006/ole">
            <p:oleObj spid="_x0000_s119940" name="Формула" r:id="rId5" imgW="863225" imgH="253890" progId="Equation.3">
              <p:embed/>
            </p:oleObj>
          </a:graphicData>
        </a:graphic>
      </p:graphicFrame>
      <p:sp>
        <p:nvSpPr>
          <p:cNvPr id="119943" name="Rectangle 1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70" name="Группа 169"/>
          <p:cNvGrpSpPr/>
          <p:nvPr/>
        </p:nvGrpSpPr>
        <p:grpSpPr>
          <a:xfrm>
            <a:off x="4143372" y="2500306"/>
            <a:ext cx="2143140" cy="857256"/>
            <a:chOff x="4143372" y="2500306"/>
            <a:chExt cx="2143140" cy="857256"/>
          </a:xfrm>
        </p:grpSpPr>
        <p:graphicFrame>
          <p:nvGraphicFramePr>
            <p:cNvPr id="119942" name="Object 134"/>
            <p:cNvGraphicFramePr>
              <a:graphicFrameLocks noChangeAspect="1"/>
            </p:cNvGraphicFramePr>
            <p:nvPr/>
          </p:nvGraphicFramePr>
          <p:xfrm>
            <a:off x="4286247" y="2643182"/>
            <a:ext cx="1768091" cy="571504"/>
          </p:xfrm>
          <a:graphic>
            <a:graphicData uri="http://schemas.openxmlformats.org/presentationml/2006/ole">
              <p:oleObj spid="_x0000_s119942" name="Формула" r:id="rId6" imgW="939392" imgH="304668" progId="Equation.3">
                <p:embed/>
              </p:oleObj>
            </a:graphicData>
          </a:graphic>
        </p:graphicFrame>
        <p:sp>
          <p:nvSpPr>
            <p:cNvPr id="119944" name="AutoShape 136"/>
            <p:cNvSpPr>
              <a:spLocks noChangeArrowheads="1"/>
            </p:cNvSpPr>
            <p:nvPr/>
          </p:nvSpPr>
          <p:spPr bwMode="auto">
            <a:xfrm>
              <a:off x="4143372" y="2500306"/>
              <a:ext cx="2143140" cy="857256"/>
            </a:xfrm>
            <a:prstGeom prst="foldedCorner">
              <a:avLst>
                <a:gd name="adj" fmla="val 27517"/>
              </a:avLst>
            </a:prstGeom>
            <a:noFill/>
            <a:ln w="25400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5000628" y="1071546"/>
            <a:ext cx="2571768" cy="1000132"/>
            <a:chOff x="5000628" y="1071546"/>
            <a:chExt cx="2571768" cy="1000132"/>
          </a:xfrm>
        </p:grpSpPr>
        <p:graphicFrame>
          <p:nvGraphicFramePr>
            <p:cNvPr id="119881" name="Object 73"/>
            <p:cNvGraphicFramePr>
              <a:graphicFrameLocks noChangeAspect="1"/>
            </p:cNvGraphicFramePr>
            <p:nvPr/>
          </p:nvGraphicFramePr>
          <p:xfrm>
            <a:off x="5214942" y="1071546"/>
            <a:ext cx="2093625" cy="857232"/>
          </p:xfrm>
          <a:graphic>
            <a:graphicData uri="http://schemas.openxmlformats.org/presentationml/2006/ole">
              <p:oleObj spid="_x0000_s119881" name="Формула" r:id="rId7" imgW="1205977" imgH="495085" progId="Equation.3">
                <p:embed/>
              </p:oleObj>
            </a:graphicData>
          </a:graphic>
        </p:graphicFrame>
        <p:sp>
          <p:nvSpPr>
            <p:cNvPr id="168" name="AutoShape 136"/>
            <p:cNvSpPr>
              <a:spLocks noChangeArrowheads="1"/>
            </p:cNvSpPr>
            <p:nvPr/>
          </p:nvSpPr>
          <p:spPr bwMode="auto">
            <a:xfrm>
              <a:off x="5000628" y="1071546"/>
              <a:ext cx="2571768" cy="1000132"/>
            </a:xfrm>
            <a:prstGeom prst="foldedCorner">
              <a:avLst>
                <a:gd name="adj" fmla="val 27517"/>
              </a:avLst>
            </a:pr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172" name="Прямая со стрелкой 171"/>
          <p:cNvCxnSpPr/>
          <p:nvPr/>
        </p:nvCxnSpPr>
        <p:spPr>
          <a:xfrm rot="10800000" flipV="1">
            <a:off x="2786050" y="1500174"/>
            <a:ext cx="2071702" cy="64294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2928926" y="2714620"/>
            <a:ext cx="928694" cy="21431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4214810" y="3571876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ru-RU" i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Как  масса  </a:t>
            </a:r>
            <a:r>
              <a:rPr lang="ru-RU" b="1" i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распределена</a:t>
            </a:r>
            <a:r>
              <a:rPr lang="ru-RU" i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относительно   оси</a:t>
            </a:r>
            <a:endParaRPr lang="ru-RU" dirty="0" smtClean="0">
              <a:solidFill>
                <a:srgbClr val="FF0000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0" y="3268663"/>
            <a:ext cx="9144000" cy="3375047"/>
            <a:chOff x="0" y="3268663"/>
            <a:chExt cx="9144000" cy="3375047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0" y="3268663"/>
              <a:ext cx="9144000" cy="3375047"/>
              <a:chOff x="0" y="3268663"/>
              <a:chExt cx="9144000" cy="3375047"/>
            </a:xfrm>
          </p:grpSpPr>
          <p:sp>
            <p:nvSpPr>
              <p:cNvPr id="113677" name="Rectangle 13"/>
              <p:cNvSpPr>
                <a:spLocks noChangeArrowheads="1"/>
              </p:cNvSpPr>
              <p:nvPr/>
            </p:nvSpPr>
            <p:spPr bwMode="auto">
              <a:xfrm>
                <a:off x="0" y="4297386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4" name="Группа 83"/>
              <p:cNvGrpSpPr/>
              <p:nvPr/>
            </p:nvGrpSpPr>
            <p:grpSpPr>
              <a:xfrm>
                <a:off x="142844" y="3268663"/>
                <a:ext cx="3628895" cy="2286016"/>
                <a:chOff x="571471" y="357166"/>
                <a:chExt cx="3628895" cy="2286016"/>
              </a:xfrm>
            </p:grpSpPr>
            <p:grpSp>
              <p:nvGrpSpPr>
                <p:cNvPr id="119844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571471" y="428604"/>
                  <a:ext cx="3628895" cy="2214578"/>
                  <a:chOff x="6099" y="5347"/>
                  <a:chExt cx="4094" cy="2498"/>
                </a:xfrm>
              </p:grpSpPr>
              <p:sp>
                <p:nvSpPr>
                  <p:cNvPr id="119845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99" y="5347"/>
                    <a:ext cx="4094" cy="2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6" name="Freeform 38"/>
                  <p:cNvSpPr>
                    <a:spLocks/>
                  </p:cNvSpPr>
                  <p:nvPr/>
                </p:nvSpPr>
                <p:spPr bwMode="auto">
                  <a:xfrm rot="4915674">
                    <a:off x="7435" y="6060"/>
                    <a:ext cx="1317" cy="1695"/>
                  </a:xfrm>
                  <a:custGeom>
                    <a:avLst/>
                    <a:gdLst/>
                    <a:ahLst/>
                    <a:cxnLst>
                      <a:cxn ang="0">
                        <a:pos x="235" y="700"/>
                      </a:cxn>
                      <a:cxn ang="0">
                        <a:pos x="235" y="510"/>
                      </a:cxn>
                      <a:cxn ang="0">
                        <a:pos x="295" y="270"/>
                      </a:cxn>
                      <a:cxn ang="0">
                        <a:pos x="445" y="80"/>
                      </a:cxn>
                      <a:cxn ang="0">
                        <a:pos x="665" y="10"/>
                      </a:cxn>
                      <a:cxn ang="0">
                        <a:pos x="875" y="20"/>
                      </a:cxn>
                      <a:cxn ang="0">
                        <a:pos x="1145" y="130"/>
                      </a:cxn>
                      <a:cxn ang="0">
                        <a:pos x="1245" y="270"/>
                      </a:cxn>
                      <a:cxn ang="0">
                        <a:pos x="1295" y="420"/>
                      </a:cxn>
                      <a:cxn ang="0">
                        <a:pos x="1315" y="720"/>
                      </a:cxn>
                      <a:cxn ang="0">
                        <a:pos x="1285" y="940"/>
                      </a:cxn>
                      <a:cxn ang="0">
                        <a:pos x="1165" y="1170"/>
                      </a:cxn>
                      <a:cxn ang="0">
                        <a:pos x="995" y="1380"/>
                      </a:cxn>
                      <a:cxn ang="0">
                        <a:pos x="955" y="1540"/>
                      </a:cxn>
                      <a:cxn ang="0">
                        <a:pos x="925" y="1760"/>
                      </a:cxn>
                      <a:cxn ang="0">
                        <a:pos x="815" y="1970"/>
                      </a:cxn>
                      <a:cxn ang="0">
                        <a:pos x="605" y="2090"/>
                      </a:cxn>
                      <a:cxn ang="0">
                        <a:pos x="435" y="2120"/>
                      </a:cxn>
                      <a:cxn ang="0">
                        <a:pos x="195" y="2060"/>
                      </a:cxn>
                      <a:cxn ang="0">
                        <a:pos x="55" y="1890"/>
                      </a:cxn>
                      <a:cxn ang="0">
                        <a:pos x="5" y="1660"/>
                      </a:cxn>
                      <a:cxn ang="0">
                        <a:pos x="25" y="1420"/>
                      </a:cxn>
                      <a:cxn ang="0">
                        <a:pos x="75" y="1200"/>
                      </a:cxn>
                      <a:cxn ang="0">
                        <a:pos x="135" y="1060"/>
                      </a:cxn>
                      <a:cxn ang="0">
                        <a:pos x="185" y="950"/>
                      </a:cxn>
                      <a:cxn ang="0">
                        <a:pos x="225" y="830"/>
                      </a:cxn>
                      <a:cxn ang="0">
                        <a:pos x="235" y="700"/>
                      </a:cxn>
                    </a:cxnLst>
                    <a:rect l="0" t="0" r="r" b="b"/>
                    <a:pathLst>
                      <a:path w="1317" h="2125">
                        <a:moveTo>
                          <a:pt x="235" y="700"/>
                        </a:moveTo>
                        <a:cubicBezTo>
                          <a:pt x="237" y="647"/>
                          <a:pt x="225" y="582"/>
                          <a:pt x="235" y="510"/>
                        </a:cubicBezTo>
                        <a:cubicBezTo>
                          <a:pt x="245" y="438"/>
                          <a:pt x="260" y="342"/>
                          <a:pt x="295" y="270"/>
                        </a:cubicBezTo>
                        <a:cubicBezTo>
                          <a:pt x="330" y="198"/>
                          <a:pt x="383" y="123"/>
                          <a:pt x="445" y="80"/>
                        </a:cubicBezTo>
                        <a:cubicBezTo>
                          <a:pt x="507" y="37"/>
                          <a:pt x="593" y="20"/>
                          <a:pt x="665" y="10"/>
                        </a:cubicBezTo>
                        <a:cubicBezTo>
                          <a:pt x="737" y="0"/>
                          <a:pt x="795" y="0"/>
                          <a:pt x="875" y="20"/>
                        </a:cubicBezTo>
                        <a:cubicBezTo>
                          <a:pt x="955" y="40"/>
                          <a:pt x="1083" y="88"/>
                          <a:pt x="1145" y="130"/>
                        </a:cubicBezTo>
                        <a:cubicBezTo>
                          <a:pt x="1207" y="172"/>
                          <a:pt x="1220" y="222"/>
                          <a:pt x="1245" y="270"/>
                        </a:cubicBezTo>
                        <a:cubicBezTo>
                          <a:pt x="1270" y="318"/>
                          <a:pt x="1283" y="345"/>
                          <a:pt x="1295" y="420"/>
                        </a:cubicBezTo>
                        <a:cubicBezTo>
                          <a:pt x="1307" y="495"/>
                          <a:pt x="1317" y="633"/>
                          <a:pt x="1315" y="720"/>
                        </a:cubicBezTo>
                        <a:cubicBezTo>
                          <a:pt x="1313" y="807"/>
                          <a:pt x="1310" y="865"/>
                          <a:pt x="1285" y="940"/>
                        </a:cubicBezTo>
                        <a:cubicBezTo>
                          <a:pt x="1260" y="1015"/>
                          <a:pt x="1213" y="1097"/>
                          <a:pt x="1165" y="1170"/>
                        </a:cubicBezTo>
                        <a:cubicBezTo>
                          <a:pt x="1117" y="1243"/>
                          <a:pt x="1030" y="1318"/>
                          <a:pt x="995" y="1380"/>
                        </a:cubicBezTo>
                        <a:cubicBezTo>
                          <a:pt x="960" y="1442"/>
                          <a:pt x="967" y="1477"/>
                          <a:pt x="955" y="1540"/>
                        </a:cubicBezTo>
                        <a:cubicBezTo>
                          <a:pt x="943" y="1603"/>
                          <a:pt x="948" y="1688"/>
                          <a:pt x="925" y="1760"/>
                        </a:cubicBezTo>
                        <a:cubicBezTo>
                          <a:pt x="902" y="1832"/>
                          <a:pt x="868" y="1915"/>
                          <a:pt x="815" y="1970"/>
                        </a:cubicBezTo>
                        <a:cubicBezTo>
                          <a:pt x="762" y="2025"/>
                          <a:pt x="668" y="2065"/>
                          <a:pt x="605" y="2090"/>
                        </a:cubicBezTo>
                        <a:cubicBezTo>
                          <a:pt x="542" y="2115"/>
                          <a:pt x="503" y="2125"/>
                          <a:pt x="435" y="2120"/>
                        </a:cubicBezTo>
                        <a:cubicBezTo>
                          <a:pt x="367" y="2115"/>
                          <a:pt x="258" y="2098"/>
                          <a:pt x="195" y="2060"/>
                        </a:cubicBezTo>
                        <a:cubicBezTo>
                          <a:pt x="132" y="2022"/>
                          <a:pt x="87" y="1957"/>
                          <a:pt x="55" y="1890"/>
                        </a:cubicBezTo>
                        <a:cubicBezTo>
                          <a:pt x="23" y="1823"/>
                          <a:pt x="10" y="1738"/>
                          <a:pt x="5" y="1660"/>
                        </a:cubicBezTo>
                        <a:cubicBezTo>
                          <a:pt x="0" y="1582"/>
                          <a:pt x="13" y="1497"/>
                          <a:pt x="25" y="1420"/>
                        </a:cubicBezTo>
                        <a:cubicBezTo>
                          <a:pt x="37" y="1343"/>
                          <a:pt x="57" y="1260"/>
                          <a:pt x="75" y="1200"/>
                        </a:cubicBezTo>
                        <a:cubicBezTo>
                          <a:pt x="93" y="1140"/>
                          <a:pt x="117" y="1102"/>
                          <a:pt x="135" y="1060"/>
                        </a:cubicBezTo>
                        <a:cubicBezTo>
                          <a:pt x="153" y="1018"/>
                          <a:pt x="170" y="988"/>
                          <a:pt x="185" y="950"/>
                        </a:cubicBezTo>
                        <a:cubicBezTo>
                          <a:pt x="200" y="912"/>
                          <a:pt x="218" y="875"/>
                          <a:pt x="225" y="830"/>
                        </a:cubicBezTo>
                        <a:cubicBezTo>
                          <a:pt x="232" y="785"/>
                          <a:pt x="233" y="753"/>
                          <a:pt x="235" y="7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9" y="605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9" y="6657"/>
                    <a:ext cx="442" cy="4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9" y="6057"/>
                    <a:ext cx="452" cy="5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O</a:t>
                    </a: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50" y="5900"/>
                    <a:ext cx="2730" cy="15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70" y="6160"/>
                    <a:ext cx="1050" cy="60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FF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3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9" y="655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9" y="534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49" y="570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940" cy="82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1" y="7414"/>
                    <a:ext cx="1236" cy="4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latinLnBrk="0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tabLst/>
                    </a:pPr>
                    <a:r>
                      <a:rPr lang="ru-RU" b="1" dirty="0" smtClean="0">
                        <a:solidFill>
                          <a:srgbClr val="FF00FF"/>
                        </a:solidFill>
                        <a:latin typeface="Times New Roman" pitchFamily="18" charset="0"/>
                        <a:cs typeface="Arial" pitchFamily="34" charset="0"/>
                      </a:rPr>
                      <a:t>Рис. 4.5</a:t>
                    </a:r>
                  </a:p>
                </p:txBody>
              </p:sp>
              <p:sp>
                <p:nvSpPr>
                  <p:cNvPr id="119858" name="AutoShape 50"/>
                  <p:cNvSpPr>
                    <a:spLocks noChangeArrowheads="1"/>
                  </p:cNvSpPr>
                  <p:nvPr/>
                </p:nvSpPr>
                <p:spPr bwMode="auto">
                  <a:xfrm rot="2685130">
                    <a:off x="7478" y="7016"/>
                    <a:ext cx="174" cy="117"/>
                  </a:xfrm>
                  <a:prstGeom prst="parallelogram">
                    <a:avLst>
                      <a:gd name="adj" fmla="val 27802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9" y="678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39" y="653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2260" cy="6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1560" cy="4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3" name="Arc 55"/>
                  <p:cNvSpPr>
                    <a:spLocks/>
                  </p:cNvSpPr>
                  <p:nvPr/>
                </p:nvSpPr>
                <p:spPr bwMode="auto">
                  <a:xfrm rot="14468657">
                    <a:off x="8369" y="6661"/>
                    <a:ext cx="180" cy="209"/>
                  </a:xfrm>
                  <a:custGeom>
                    <a:avLst/>
                    <a:gdLst>
                      <a:gd name="G0" fmla="+- 19420 0 0"/>
                      <a:gd name="G1" fmla="+- 0 0 0"/>
                      <a:gd name="G2" fmla="+- 21600 0 0"/>
                      <a:gd name="T0" fmla="*/ 27149 w 27149"/>
                      <a:gd name="T1" fmla="*/ 20170 h 21600"/>
                      <a:gd name="T2" fmla="*/ 0 w 27149"/>
                      <a:gd name="T3" fmla="*/ 9457 h 21600"/>
                      <a:gd name="T4" fmla="*/ 19420 w 2714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149" h="21600" fill="none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</a:path>
                      <a:path w="27149" h="21600" stroke="0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  <a:lnTo>
                          <a:pt x="19420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64" y="6464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5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00" y="5449"/>
                    <a:ext cx="1" cy="85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23554" y="1520810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600" dirty="0" smtClean="0">
                      <a:solidFill>
                        <a:srgbClr val="800000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600" dirty="0" smtClean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9866" name="Object 58"/>
                <p:cNvGraphicFramePr>
                  <a:graphicFrameLocks noChangeAspect="1"/>
                </p:cNvGraphicFramePr>
                <p:nvPr/>
              </p:nvGraphicFramePr>
              <p:xfrm>
                <a:off x="3000364" y="708144"/>
                <a:ext cx="357190" cy="434840"/>
              </p:xfrm>
              <a:graphic>
                <a:graphicData uri="http://schemas.openxmlformats.org/presentationml/2006/ole">
                  <p:oleObj spid="_x0000_s119866" name="Формула" r:id="rId8" imgW="215619" imgH="266353" progId="Equation.3">
                    <p:embed/>
                  </p:oleObj>
                </a:graphicData>
              </a:graphic>
            </p:graphicFrame>
            <p:graphicFrame>
              <p:nvGraphicFramePr>
                <p:cNvPr id="119868" name="Object 60"/>
                <p:cNvGraphicFramePr>
                  <a:graphicFrameLocks noChangeAspect="1"/>
                </p:cNvGraphicFramePr>
                <p:nvPr/>
              </p:nvGraphicFramePr>
              <p:xfrm>
                <a:off x="571472" y="357166"/>
                <a:ext cx="357158" cy="431566"/>
              </p:xfrm>
              <a:graphic>
                <a:graphicData uri="http://schemas.openxmlformats.org/presentationml/2006/ole">
                  <p:oleObj spid="_x0000_s119868" name="Формула" r:id="rId9" imgW="228600" imgH="279400" progId="Equation.3">
                    <p:embed/>
                  </p:oleObj>
                </a:graphicData>
              </a:graphic>
            </p:graphicFrame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91092" y="1146686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200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7" name="Группа 96"/>
              <p:cNvGrpSpPr/>
              <p:nvPr/>
            </p:nvGrpSpPr>
            <p:grpSpPr>
              <a:xfrm>
                <a:off x="6572264" y="5840431"/>
                <a:ext cx="2214578" cy="803279"/>
                <a:chOff x="6572264" y="2714620"/>
                <a:chExt cx="2214578" cy="803279"/>
              </a:xfrm>
            </p:grpSpPr>
            <p:graphicFrame>
              <p:nvGraphicFramePr>
                <p:cNvPr id="119870" name="Object 62"/>
                <p:cNvGraphicFramePr>
                  <a:graphicFrameLocks noChangeAspect="1"/>
                </p:cNvGraphicFramePr>
                <p:nvPr/>
              </p:nvGraphicFramePr>
              <p:xfrm>
                <a:off x="6643702" y="2786058"/>
                <a:ext cx="1884485" cy="642942"/>
              </p:xfrm>
              <a:graphic>
                <a:graphicData uri="http://schemas.openxmlformats.org/presentationml/2006/ole">
                  <p:oleObj spid="_x0000_s119870" name="Формула" r:id="rId10" imgW="812447" imgH="279279" progId="Equation.3">
                    <p:embed/>
                  </p:oleObj>
                </a:graphicData>
              </a:graphic>
            </p:graphicFrame>
            <p:sp>
              <p:nvSpPr>
                <p:cNvPr id="119871" name="AutoShape 63"/>
                <p:cNvSpPr>
                  <a:spLocks noChangeArrowheads="1"/>
                </p:cNvSpPr>
                <p:nvPr/>
              </p:nvSpPr>
              <p:spPr bwMode="auto">
                <a:xfrm>
                  <a:off x="6572264" y="2714620"/>
                  <a:ext cx="2214578" cy="803279"/>
                </a:xfrm>
                <a:prstGeom prst="foldedCorner">
                  <a:avLst>
                    <a:gd name="adj" fmla="val 23511"/>
                  </a:avLst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99" name="Группа 98"/>
              <p:cNvGrpSpPr/>
              <p:nvPr/>
            </p:nvGrpSpPr>
            <p:grpSpPr>
              <a:xfrm>
                <a:off x="2261646" y="4330040"/>
                <a:ext cx="6715140" cy="1292662"/>
                <a:chOff x="2428860" y="357166"/>
                <a:chExt cx="6715140" cy="1292662"/>
              </a:xfrm>
            </p:grpSpPr>
            <p:graphicFrame>
              <p:nvGraphicFramePr>
                <p:cNvPr id="119877" name="Object 69"/>
                <p:cNvGraphicFramePr>
                  <a:graphicFrameLocks noChangeAspect="1"/>
                </p:cNvGraphicFramePr>
                <p:nvPr/>
              </p:nvGraphicFramePr>
              <p:xfrm>
                <a:off x="6017694" y="449240"/>
                <a:ext cx="240032" cy="285752"/>
              </p:xfrm>
              <a:graphic>
                <a:graphicData uri="http://schemas.openxmlformats.org/presentationml/2006/ole">
                  <p:oleObj spid="_x0000_s119877" name="Формула" r:id="rId11" imgW="203112" imgH="241195" progId="Equation.3">
                    <p:embed/>
                  </p:oleObj>
                </a:graphicData>
              </a:graphic>
            </p:graphicFrame>
            <p:graphicFrame>
              <p:nvGraphicFramePr>
                <p:cNvPr id="119876" name="Object 68"/>
                <p:cNvGraphicFramePr>
                  <a:graphicFrameLocks noChangeAspect="1"/>
                </p:cNvGraphicFramePr>
                <p:nvPr/>
              </p:nvGraphicFramePr>
              <p:xfrm>
                <a:off x="6097599" y="983174"/>
                <a:ext cx="247651" cy="330201"/>
              </p:xfrm>
              <a:graphic>
                <a:graphicData uri="http://schemas.openxmlformats.org/presentationml/2006/ole">
                  <p:oleObj spid="_x0000_s119876" name="Формула" r:id="rId12" imgW="139639" imgH="190417" progId="Equation.3">
                    <p:embed/>
                  </p:oleObj>
                </a:graphicData>
              </a:graphic>
            </p:graphicFrame>
            <p:graphicFrame>
              <p:nvGraphicFramePr>
                <p:cNvPr id="119875" name="Object 67"/>
                <p:cNvGraphicFramePr>
                  <a:graphicFrameLocks noChangeAspect="1"/>
                </p:cNvGraphicFramePr>
                <p:nvPr/>
              </p:nvGraphicFramePr>
              <p:xfrm>
                <a:off x="8143900" y="1226591"/>
                <a:ext cx="285751" cy="342902"/>
              </p:xfrm>
              <a:graphic>
                <a:graphicData uri="http://schemas.openxmlformats.org/presentationml/2006/ole">
                  <p:oleObj spid="_x0000_s119875" name="Формула" r:id="rId13" imgW="190500" imgH="228600" progId="Equation.3">
                    <p:embed/>
                  </p:oleObj>
                </a:graphicData>
              </a:graphic>
            </p:graphicFrame>
            <p:sp>
              <p:nvSpPr>
                <p:cNvPr id="96" name="Rectangle 1"/>
                <p:cNvSpPr>
                  <a:spLocks noChangeArrowheads="1"/>
                </p:cNvSpPr>
                <p:nvPr/>
              </p:nvSpPr>
              <p:spPr bwMode="auto">
                <a:xfrm>
                  <a:off x="2428860" y="357166"/>
                  <a:ext cx="6715140" cy="1292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1" algn="just">
                    <a:buClr>
                      <a:schemeClr val="tx1"/>
                    </a:buClr>
                    <a:buBlip>
                      <a:blip r:embed="rId4"/>
                    </a:buBlip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+mn-lt"/>
                      <a:ea typeface="Times New Roman" pitchFamily="18" charset="0"/>
                      <a:cs typeface="Arial" pitchFamily="34" charset="0"/>
                    </a:rPr>
                    <a:t>(</a:t>
                  </a:r>
                  <a:r>
                    <a:rPr kumimoji="0" lang="ru-RU" b="1" i="1" u="dbl" strike="noStrike" cap="none" normalizeH="0" dirty="0" smtClean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uFill>
                        <a:solidFill>
                          <a:schemeClr val="accent2">
                            <a:lumMod val="75000"/>
                          </a:schemeClr>
                        </a:solidFill>
                      </a:uFill>
                      <a:latin typeface="+mn-lt"/>
                      <a:ea typeface="Times New Roman" pitchFamily="18" charset="0"/>
                      <a:cs typeface="Arial" pitchFamily="34" charset="0"/>
                    </a:rPr>
                    <a:t>Опр</a:t>
                  </a: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+mn-lt"/>
                      <a:ea typeface="Times New Roman" pitchFamily="18" charset="0"/>
                      <a:cs typeface="Arial" pitchFamily="34" charset="0"/>
                    </a:rPr>
                    <a:t>.)</a:t>
                  </a: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b="1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Моментом силы </a:t>
                  </a:r>
                  <a:r>
                    <a:rPr lang="en-US" b="1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lang="ru-RU" b="1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  </a:t>
                  </a:r>
                  <a:r>
                    <a:rPr lang="ru-RU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относительно некоторой точки пространства О называется векторное произведение радиус-вектора </a:t>
                  </a:r>
                  <a:r>
                    <a:rPr lang="ru-RU" sz="1400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 </a:t>
                  </a:r>
                  <a:r>
                    <a:rPr lang="ru-RU" sz="1600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lang="ru-RU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, проведённого из точки О в точку приложения силы, на вектор этой силы </a:t>
                  </a:r>
                  <a:r>
                    <a:rPr lang="en-US" i="1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       </a:t>
                  </a:r>
                  <a:r>
                    <a:rPr lang="en-US" dirty="0" smtClean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:</a:t>
                  </a:r>
                  <a:endParaRPr lang="ru-RU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endParaRPr>
                </a:p>
              </p:txBody>
            </p:sp>
          </p:grpSp>
        </p:grpSp>
        <p:graphicFrame>
          <p:nvGraphicFramePr>
            <p:cNvPr id="79" name="Object 58"/>
            <p:cNvGraphicFramePr>
              <a:graphicFrameLocks noChangeAspect="1"/>
            </p:cNvGraphicFramePr>
            <p:nvPr/>
          </p:nvGraphicFramePr>
          <p:xfrm>
            <a:off x="1571604" y="4556135"/>
            <a:ext cx="252413" cy="373063"/>
          </p:xfrm>
          <a:graphic>
            <a:graphicData uri="http://schemas.openxmlformats.org/presentationml/2006/ole">
              <p:oleObj spid="_x0000_s119943" name="Формула" r:id="rId14" imgW="152280" imgH="228600" progId="Equation.3">
                <p:embed/>
              </p:oleObj>
            </a:graphicData>
          </a:graphic>
        </p:graphicFrame>
      </p:grpSp>
      <p:grpSp>
        <p:nvGrpSpPr>
          <p:cNvPr id="88" name="Группа 87"/>
          <p:cNvGrpSpPr/>
          <p:nvPr/>
        </p:nvGrpSpPr>
        <p:grpSpPr>
          <a:xfrm>
            <a:off x="428596" y="6000768"/>
            <a:ext cx="5929354" cy="461665"/>
            <a:chOff x="571472" y="6143644"/>
            <a:chExt cx="5929354" cy="461665"/>
          </a:xfrm>
        </p:grpSpPr>
        <p:sp>
          <p:nvSpPr>
            <p:cNvPr id="80" name="Rectangle 1"/>
            <p:cNvSpPr>
              <a:spLocks noChangeArrowheads="1"/>
            </p:cNvSpPr>
            <p:nvPr/>
          </p:nvSpPr>
          <p:spPr bwMode="auto">
            <a:xfrm>
              <a:off x="571472" y="6143644"/>
              <a:ext cx="44291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en-US" sz="2400" i="1" dirty="0" smtClean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N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sz="2400" i="1" dirty="0" smtClean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</a:t>
              </a:r>
              <a:r>
                <a:rPr lang="en-US" sz="2400" i="1" dirty="0" smtClean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d – “</a:t>
              </a:r>
              <a:r>
                <a:rPr lang="ru-RU" sz="2400" i="1" dirty="0" smtClean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сила на плечо</a:t>
              </a:r>
              <a:r>
                <a:rPr lang="en-US" sz="2400" i="1" dirty="0" smtClean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”</a:t>
              </a:r>
              <a:endParaRPr lang="ru-RU" sz="2400" i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82" name="Прямая со стрелкой 81"/>
            <p:cNvCxnSpPr/>
            <p:nvPr/>
          </p:nvCxnSpPr>
          <p:spPr>
            <a:xfrm rot="10800000">
              <a:off x="4643438" y="6357958"/>
              <a:ext cx="1857388" cy="1588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оздушная дорожка_без звука_фрагмен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9143999" cy="68580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357430"/>
            <a:ext cx="5994561" cy="266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285720" y="214290"/>
            <a:ext cx="8643998" cy="1500198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 smtClean="0">
                <a:latin typeface="+mn-lt"/>
              </a:rPr>
              <a:t>Галилей: </a:t>
            </a:r>
            <a:endParaRPr lang="en-US" sz="3200" b="1" i="1" dirty="0" smtClean="0"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3200" b="1" i="1" dirty="0" smtClean="0">
                <a:latin typeface="+mn-lt"/>
              </a:rPr>
              <a:t>Нет </a:t>
            </a:r>
            <a:r>
              <a:rPr lang="en-US" sz="3200" b="1" i="1" dirty="0" smtClean="0">
                <a:latin typeface="+mn-lt"/>
              </a:rPr>
              <a:t>“</a:t>
            </a:r>
            <a:r>
              <a:rPr lang="ru-RU" sz="3200" b="1" i="1" dirty="0" smtClean="0">
                <a:latin typeface="+mn-lt"/>
              </a:rPr>
              <a:t>действия</a:t>
            </a:r>
            <a:r>
              <a:rPr lang="en-US" sz="3200" b="1" i="1" dirty="0" smtClean="0">
                <a:latin typeface="+mn-lt"/>
              </a:rPr>
              <a:t>”</a:t>
            </a:r>
            <a:r>
              <a:rPr lang="ru-RU" sz="3200" b="1" i="1" dirty="0" smtClean="0">
                <a:latin typeface="+mn-lt"/>
              </a:rPr>
              <a:t>  -  движение  по  инерции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-285784" y="0"/>
            <a:ext cx="9429784" cy="3357562"/>
            <a:chOff x="-285784" y="0"/>
            <a:chExt cx="9429784" cy="3357562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-285784" y="71414"/>
              <a:ext cx="9215502" cy="1015663"/>
              <a:chOff x="-285784" y="285728"/>
              <a:chExt cx="9215502" cy="1015663"/>
            </a:xfrm>
          </p:grpSpPr>
          <p:sp>
            <p:nvSpPr>
              <p:cNvPr id="102" name="Rectangle 1"/>
              <p:cNvSpPr>
                <a:spLocks noChangeArrowheads="1"/>
              </p:cNvSpPr>
              <p:nvPr/>
            </p:nvSpPr>
            <p:spPr bwMode="auto">
              <a:xfrm>
                <a:off x="-285784" y="285728"/>
                <a:ext cx="9215502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4"/>
                  </a:buBlip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ru-RU" b="1" i="1" u="dbl" strike="noStrike" cap="none" normalizeH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.)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Моментом импульса    </a:t>
                </a:r>
                <a:r>
                  <a:rPr lang="ru-RU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материальной точки </a:t>
                </a:r>
                <a:r>
                  <a:rPr lang="ru-RU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m</a:t>
                </a:r>
                <a:r>
                  <a:rPr lang="en-US" i="1" baseline="-25000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i</a:t>
                </a:r>
                <a:r>
                  <a:rPr lang="en-US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ru-RU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относительно точки пространства О называется векторное произведение радиус-вектора   </a:t>
                </a:r>
                <a:r>
                  <a:rPr lang="ru-RU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, проведённого из точки О к материальной точке, на импульс этой частицы </a:t>
                </a:r>
              </a:p>
            </p:txBody>
          </p:sp>
          <p:graphicFrame>
            <p:nvGraphicFramePr>
              <p:cNvPr id="122899" name="Object 19"/>
              <p:cNvGraphicFramePr>
                <a:graphicFrameLocks noChangeAspect="1"/>
              </p:cNvGraphicFramePr>
              <p:nvPr/>
            </p:nvGraphicFramePr>
            <p:xfrm>
              <a:off x="3929058" y="391034"/>
              <a:ext cx="317263" cy="328594"/>
            </p:xfrm>
            <a:graphic>
              <a:graphicData uri="http://schemas.openxmlformats.org/presentationml/2006/ole">
                <p:oleObj spid="_x0000_s122899" name="Формула" r:id="rId5" imgW="266584" imgH="279279" progId="Equation.3">
                  <p:embed/>
                </p:oleObj>
              </a:graphicData>
            </a:graphic>
          </p:graphicFrame>
          <p:graphicFrame>
            <p:nvGraphicFramePr>
              <p:cNvPr id="122898" name="Object 18"/>
              <p:cNvGraphicFramePr>
                <a:graphicFrameLocks noChangeAspect="1"/>
              </p:cNvGraphicFramePr>
              <p:nvPr/>
            </p:nvGraphicFramePr>
            <p:xfrm>
              <a:off x="8572527" y="661434"/>
              <a:ext cx="197559" cy="355607"/>
            </p:xfrm>
            <a:graphic>
              <a:graphicData uri="http://schemas.openxmlformats.org/presentationml/2006/ole">
                <p:oleObj spid="_x0000_s122898" name="Формула" r:id="rId6" imgW="139639" imgH="253890" progId="Equation.3">
                  <p:embed/>
                </p:oleObj>
              </a:graphicData>
            </a:graphic>
          </p:graphicFrame>
          <p:graphicFrame>
            <p:nvGraphicFramePr>
              <p:cNvPr id="122897" name="Object 17"/>
              <p:cNvGraphicFramePr>
                <a:graphicFrameLocks noChangeAspect="1"/>
              </p:cNvGraphicFramePr>
              <p:nvPr/>
            </p:nvGraphicFramePr>
            <p:xfrm>
              <a:off x="8269532" y="966240"/>
              <a:ext cx="539480" cy="306763"/>
            </p:xfrm>
            <a:graphic>
              <a:graphicData uri="http://schemas.openxmlformats.org/presentationml/2006/ole">
                <p:oleObj spid="_x0000_s122897" name="Формула" r:id="rId7" imgW="482391" imgH="279279" progId="Equation.3">
                  <p:embed/>
                </p:oleObj>
              </a:graphicData>
            </a:graphic>
          </p:graphicFrame>
        </p:grpSp>
        <p:sp>
          <p:nvSpPr>
            <p:cNvPr id="122905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4071934" y="1500174"/>
              <a:ext cx="2214578" cy="803279"/>
              <a:chOff x="4572000" y="1500174"/>
              <a:chExt cx="2214578" cy="803279"/>
            </a:xfrm>
          </p:grpSpPr>
          <p:sp>
            <p:nvSpPr>
              <p:cNvPr id="119871" name="AutoShape 63"/>
              <p:cNvSpPr>
                <a:spLocks noChangeArrowheads="1"/>
              </p:cNvSpPr>
              <p:nvPr/>
            </p:nvSpPr>
            <p:spPr bwMode="auto">
              <a:xfrm>
                <a:off x="4572000" y="1500174"/>
                <a:ext cx="2214578" cy="803279"/>
              </a:xfrm>
              <a:prstGeom prst="foldedCorner">
                <a:avLst>
                  <a:gd name="adj" fmla="val 235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aphicFrame>
            <p:nvGraphicFramePr>
              <p:cNvPr id="122904" name="Object 24"/>
              <p:cNvGraphicFramePr>
                <a:graphicFrameLocks noChangeAspect="1"/>
              </p:cNvGraphicFramePr>
              <p:nvPr/>
            </p:nvGraphicFramePr>
            <p:xfrm>
              <a:off x="4748744" y="1679768"/>
              <a:ext cx="1752082" cy="408819"/>
            </p:xfrm>
            <a:graphic>
              <a:graphicData uri="http://schemas.openxmlformats.org/presentationml/2006/ole">
                <p:oleObj spid="_x0000_s122904" name="Формула" r:id="rId8" imgW="1143000" imgH="266700" progId="Equation.3">
                  <p:embed/>
                </p:oleObj>
              </a:graphicData>
            </a:graphic>
          </p:graphicFrame>
        </p:grpSp>
        <p:sp>
          <p:nvSpPr>
            <p:cNvPr id="122910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295244" y="1142984"/>
              <a:ext cx="3628895" cy="2214578"/>
              <a:chOff x="295244" y="1544623"/>
              <a:chExt cx="3628895" cy="2214578"/>
            </a:xfrm>
          </p:grpSpPr>
          <p:grpSp>
            <p:nvGrpSpPr>
              <p:cNvPr id="47" name="Group 36"/>
              <p:cNvGrpSpPr>
                <a:grpSpLocks noChangeAspect="1"/>
              </p:cNvGrpSpPr>
              <p:nvPr/>
            </p:nvGrpSpPr>
            <p:grpSpPr bwMode="auto">
              <a:xfrm>
                <a:off x="295244" y="1544623"/>
                <a:ext cx="3628895" cy="2214578"/>
                <a:chOff x="6099" y="5347"/>
                <a:chExt cx="4094" cy="2498"/>
              </a:xfrm>
            </p:grpSpPr>
            <p:sp>
              <p:nvSpPr>
                <p:cNvPr id="50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099" y="5347"/>
                  <a:ext cx="4094" cy="2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419" y="605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739" y="6657"/>
                  <a:ext cx="44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179" y="6057"/>
                  <a:ext cx="452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050" y="5900"/>
                  <a:ext cx="2730" cy="1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820" y="6329"/>
                  <a:ext cx="75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∆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b="0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8270" y="6160"/>
                  <a:ext cx="1050" cy="60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529" y="6557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529" y="5347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8749" y="5707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auto">
                <a:xfrm>
                  <a:off x="6630" y="6330"/>
                  <a:ext cx="940" cy="82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prstDash val="dash"/>
                  <a:round/>
                  <a:headEnd/>
                  <a:tailEnd type="none" w="sm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09" y="6989"/>
                  <a:ext cx="1236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ru-RU" b="1" dirty="0" smtClean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4.6</a:t>
                  </a:r>
                </a:p>
              </p:txBody>
            </p:sp>
            <p:sp>
              <p:nvSpPr>
                <p:cNvPr id="63" name="AutoShape 50"/>
                <p:cNvSpPr>
                  <a:spLocks noChangeArrowheads="1"/>
                </p:cNvSpPr>
                <p:nvPr/>
              </p:nvSpPr>
              <p:spPr bwMode="auto">
                <a:xfrm rot="2685130">
                  <a:off x="7478" y="7016"/>
                  <a:ext cx="174" cy="117"/>
                </a:xfrm>
                <a:prstGeom prst="parallelogram">
                  <a:avLst>
                    <a:gd name="adj" fmla="val 27802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399" y="678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039" y="653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auto">
                <a:xfrm>
                  <a:off x="6630" y="6330"/>
                  <a:ext cx="2260" cy="6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auto">
                <a:xfrm>
                  <a:off x="6630" y="6330"/>
                  <a:ext cx="1560" cy="4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Arc 55"/>
                <p:cNvSpPr>
                  <a:spLocks/>
                </p:cNvSpPr>
                <p:nvPr/>
              </p:nvSpPr>
              <p:spPr bwMode="auto">
                <a:xfrm rot="14468657">
                  <a:off x="8369" y="6661"/>
                  <a:ext cx="180" cy="209"/>
                </a:xfrm>
                <a:custGeom>
                  <a:avLst/>
                  <a:gdLst>
                    <a:gd name="G0" fmla="+- 19420 0 0"/>
                    <a:gd name="G1" fmla="+- 0 0 0"/>
                    <a:gd name="G2" fmla="+- 21600 0 0"/>
                    <a:gd name="T0" fmla="*/ 27149 w 27149"/>
                    <a:gd name="T1" fmla="*/ 20170 h 21600"/>
                    <a:gd name="T2" fmla="*/ 0 w 27149"/>
                    <a:gd name="T3" fmla="*/ 9457 h 21600"/>
                    <a:gd name="T4" fmla="*/ 19420 w 2714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149" h="21600" fill="none" extrusionOk="0">
                      <a:moveTo>
                        <a:pt x="27148" y="20169"/>
                      </a:moveTo>
                      <a:cubicBezTo>
                        <a:pt x="24681" y="21115"/>
                        <a:pt x="22062" y="21599"/>
                        <a:pt x="19420" y="21600"/>
                      </a:cubicBezTo>
                      <a:cubicBezTo>
                        <a:pt x="11156" y="21600"/>
                        <a:pt x="3617" y="16885"/>
                        <a:pt x="0" y="9456"/>
                      </a:cubicBezTo>
                    </a:path>
                    <a:path w="27149" h="21600" stroke="0" extrusionOk="0">
                      <a:moveTo>
                        <a:pt x="27148" y="20169"/>
                      </a:moveTo>
                      <a:cubicBezTo>
                        <a:pt x="24681" y="21115"/>
                        <a:pt x="22062" y="21599"/>
                        <a:pt x="19420" y="21600"/>
                      </a:cubicBezTo>
                      <a:cubicBezTo>
                        <a:pt x="11156" y="21600"/>
                        <a:pt x="3617" y="16885"/>
                        <a:pt x="0" y="9456"/>
                      </a:cubicBezTo>
                      <a:lnTo>
                        <a:pt x="1942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464" y="6464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6600" y="5449"/>
                  <a:ext cx="1" cy="8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2047327" y="2636829"/>
                <a:ext cx="357190" cy="273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dirty="0" smtClean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lang="ru-RU" sz="16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614865" y="2262705"/>
                <a:ext cx="357190" cy="273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aphicFrame>
            <p:nvGraphicFramePr>
              <p:cNvPr id="45" name="Object 11"/>
              <p:cNvGraphicFramePr>
                <a:graphicFrameLocks noChangeAspect="1"/>
              </p:cNvGraphicFramePr>
              <p:nvPr/>
            </p:nvGraphicFramePr>
            <p:xfrm>
              <a:off x="2496919" y="1866996"/>
              <a:ext cx="693735" cy="421634"/>
            </p:xfrm>
            <a:graphic>
              <a:graphicData uri="http://schemas.openxmlformats.org/presentationml/2006/ole">
                <p:oleObj spid="_x0000_s122910" name="Формула" r:id="rId9" imgW="431640" imgH="266400" progId="Equation.3">
                  <p:embed/>
                </p:oleObj>
              </a:graphicData>
            </a:graphic>
          </p:graphicFrame>
          <p:graphicFrame>
            <p:nvGraphicFramePr>
              <p:cNvPr id="46" name="Object 15"/>
              <p:cNvGraphicFramePr>
                <a:graphicFrameLocks noChangeAspect="1"/>
              </p:cNvGraphicFramePr>
              <p:nvPr/>
            </p:nvGraphicFramePr>
            <p:xfrm>
              <a:off x="857224" y="1643050"/>
              <a:ext cx="346114" cy="357190"/>
            </p:xfrm>
            <a:graphic>
              <a:graphicData uri="http://schemas.openxmlformats.org/presentationml/2006/ole">
                <p:oleObj spid="_x0000_s122911" name="Формула" r:id="rId10" imgW="253800" imgH="266400" progId="Equation.3">
                  <p:embed/>
                </p:oleObj>
              </a:graphicData>
            </a:graphic>
          </p:graphicFrame>
        </p:grpSp>
        <p:sp>
          <p:nvSpPr>
            <p:cNvPr id="72" name="Text Box 49"/>
            <p:cNvSpPr txBox="1">
              <a:spLocks noChangeArrowheads="1"/>
            </p:cNvSpPr>
            <p:nvPr/>
          </p:nvSpPr>
          <p:spPr bwMode="auto">
            <a:xfrm>
              <a:off x="4643438" y="2342359"/>
              <a:ext cx="2071702" cy="38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i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“</a:t>
              </a:r>
              <a:r>
                <a:rPr lang="ru-RU" i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Одна   частица</a:t>
              </a:r>
              <a:r>
                <a:rPr lang="en-US" i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”</a:t>
              </a:r>
              <a:endParaRPr lang="ru-RU" i="1" dirty="0" smtClean="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-142908" y="3332149"/>
            <a:ext cx="9215502" cy="3311561"/>
            <a:chOff x="-142908" y="3332149"/>
            <a:chExt cx="9215502" cy="3311561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142843" y="4429132"/>
              <a:ext cx="3857584" cy="2214578"/>
              <a:chOff x="142843" y="3340101"/>
              <a:chExt cx="3857584" cy="2214578"/>
            </a:xfrm>
          </p:grpSpPr>
          <p:grpSp>
            <p:nvGrpSpPr>
              <p:cNvPr id="2" name="Группа 83"/>
              <p:cNvGrpSpPr/>
              <p:nvPr/>
            </p:nvGrpSpPr>
            <p:grpSpPr>
              <a:xfrm>
                <a:off x="142843" y="3340101"/>
                <a:ext cx="3857584" cy="2214578"/>
                <a:chOff x="571470" y="428604"/>
                <a:chExt cx="3857584" cy="2214578"/>
              </a:xfrm>
            </p:grpSpPr>
            <p:grpSp>
              <p:nvGrpSpPr>
                <p:cNvPr id="3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571470" y="428604"/>
                  <a:ext cx="3857584" cy="2214578"/>
                  <a:chOff x="6099" y="5347"/>
                  <a:chExt cx="4352" cy="2498"/>
                </a:xfrm>
              </p:grpSpPr>
              <p:sp>
                <p:nvSpPr>
                  <p:cNvPr id="119845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99" y="5347"/>
                    <a:ext cx="4094" cy="2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6" name="Freeform 38"/>
                  <p:cNvSpPr>
                    <a:spLocks/>
                  </p:cNvSpPr>
                  <p:nvPr/>
                </p:nvSpPr>
                <p:spPr bwMode="auto">
                  <a:xfrm rot="4915674">
                    <a:off x="7435" y="6060"/>
                    <a:ext cx="1317" cy="1695"/>
                  </a:xfrm>
                  <a:custGeom>
                    <a:avLst/>
                    <a:gdLst/>
                    <a:ahLst/>
                    <a:cxnLst>
                      <a:cxn ang="0">
                        <a:pos x="235" y="700"/>
                      </a:cxn>
                      <a:cxn ang="0">
                        <a:pos x="235" y="510"/>
                      </a:cxn>
                      <a:cxn ang="0">
                        <a:pos x="295" y="270"/>
                      </a:cxn>
                      <a:cxn ang="0">
                        <a:pos x="445" y="80"/>
                      </a:cxn>
                      <a:cxn ang="0">
                        <a:pos x="665" y="10"/>
                      </a:cxn>
                      <a:cxn ang="0">
                        <a:pos x="875" y="20"/>
                      </a:cxn>
                      <a:cxn ang="0">
                        <a:pos x="1145" y="130"/>
                      </a:cxn>
                      <a:cxn ang="0">
                        <a:pos x="1245" y="270"/>
                      </a:cxn>
                      <a:cxn ang="0">
                        <a:pos x="1295" y="420"/>
                      </a:cxn>
                      <a:cxn ang="0">
                        <a:pos x="1315" y="720"/>
                      </a:cxn>
                      <a:cxn ang="0">
                        <a:pos x="1285" y="940"/>
                      </a:cxn>
                      <a:cxn ang="0">
                        <a:pos x="1165" y="1170"/>
                      </a:cxn>
                      <a:cxn ang="0">
                        <a:pos x="995" y="1380"/>
                      </a:cxn>
                      <a:cxn ang="0">
                        <a:pos x="955" y="1540"/>
                      </a:cxn>
                      <a:cxn ang="0">
                        <a:pos x="925" y="1760"/>
                      </a:cxn>
                      <a:cxn ang="0">
                        <a:pos x="815" y="1970"/>
                      </a:cxn>
                      <a:cxn ang="0">
                        <a:pos x="605" y="2090"/>
                      </a:cxn>
                      <a:cxn ang="0">
                        <a:pos x="435" y="2120"/>
                      </a:cxn>
                      <a:cxn ang="0">
                        <a:pos x="195" y="2060"/>
                      </a:cxn>
                      <a:cxn ang="0">
                        <a:pos x="55" y="1890"/>
                      </a:cxn>
                      <a:cxn ang="0">
                        <a:pos x="5" y="1660"/>
                      </a:cxn>
                      <a:cxn ang="0">
                        <a:pos x="25" y="1420"/>
                      </a:cxn>
                      <a:cxn ang="0">
                        <a:pos x="75" y="1200"/>
                      </a:cxn>
                      <a:cxn ang="0">
                        <a:pos x="135" y="1060"/>
                      </a:cxn>
                      <a:cxn ang="0">
                        <a:pos x="185" y="950"/>
                      </a:cxn>
                      <a:cxn ang="0">
                        <a:pos x="225" y="830"/>
                      </a:cxn>
                      <a:cxn ang="0">
                        <a:pos x="235" y="700"/>
                      </a:cxn>
                    </a:cxnLst>
                    <a:rect l="0" t="0" r="r" b="b"/>
                    <a:pathLst>
                      <a:path w="1317" h="2125">
                        <a:moveTo>
                          <a:pt x="235" y="700"/>
                        </a:moveTo>
                        <a:cubicBezTo>
                          <a:pt x="237" y="647"/>
                          <a:pt x="225" y="582"/>
                          <a:pt x="235" y="510"/>
                        </a:cubicBezTo>
                        <a:cubicBezTo>
                          <a:pt x="245" y="438"/>
                          <a:pt x="260" y="342"/>
                          <a:pt x="295" y="270"/>
                        </a:cubicBezTo>
                        <a:cubicBezTo>
                          <a:pt x="330" y="198"/>
                          <a:pt x="383" y="123"/>
                          <a:pt x="445" y="80"/>
                        </a:cubicBezTo>
                        <a:cubicBezTo>
                          <a:pt x="507" y="37"/>
                          <a:pt x="593" y="20"/>
                          <a:pt x="665" y="10"/>
                        </a:cubicBezTo>
                        <a:cubicBezTo>
                          <a:pt x="737" y="0"/>
                          <a:pt x="795" y="0"/>
                          <a:pt x="875" y="20"/>
                        </a:cubicBezTo>
                        <a:cubicBezTo>
                          <a:pt x="955" y="40"/>
                          <a:pt x="1083" y="88"/>
                          <a:pt x="1145" y="130"/>
                        </a:cubicBezTo>
                        <a:cubicBezTo>
                          <a:pt x="1207" y="172"/>
                          <a:pt x="1220" y="222"/>
                          <a:pt x="1245" y="270"/>
                        </a:cubicBezTo>
                        <a:cubicBezTo>
                          <a:pt x="1270" y="318"/>
                          <a:pt x="1283" y="345"/>
                          <a:pt x="1295" y="420"/>
                        </a:cubicBezTo>
                        <a:cubicBezTo>
                          <a:pt x="1307" y="495"/>
                          <a:pt x="1317" y="633"/>
                          <a:pt x="1315" y="720"/>
                        </a:cubicBezTo>
                        <a:cubicBezTo>
                          <a:pt x="1313" y="807"/>
                          <a:pt x="1310" y="865"/>
                          <a:pt x="1285" y="940"/>
                        </a:cubicBezTo>
                        <a:cubicBezTo>
                          <a:pt x="1260" y="1015"/>
                          <a:pt x="1213" y="1097"/>
                          <a:pt x="1165" y="1170"/>
                        </a:cubicBezTo>
                        <a:cubicBezTo>
                          <a:pt x="1117" y="1243"/>
                          <a:pt x="1030" y="1318"/>
                          <a:pt x="995" y="1380"/>
                        </a:cubicBezTo>
                        <a:cubicBezTo>
                          <a:pt x="960" y="1442"/>
                          <a:pt x="967" y="1477"/>
                          <a:pt x="955" y="1540"/>
                        </a:cubicBezTo>
                        <a:cubicBezTo>
                          <a:pt x="943" y="1603"/>
                          <a:pt x="948" y="1688"/>
                          <a:pt x="925" y="1760"/>
                        </a:cubicBezTo>
                        <a:cubicBezTo>
                          <a:pt x="902" y="1832"/>
                          <a:pt x="868" y="1915"/>
                          <a:pt x="815" y="1970"/>
                        </a:cubicBezTo>
                        <a:cubicBezTo>
                          <a:pt x="762" y="2025"/>
                          <a:pt x="668" y="2065"/>
                          <a:pt x="605" y="2090"/>
                        </a:cubicBezTo>
                        <a:cubicBezTo>
                          <a:pt x="542" y="2115"/>
                          <a:pt x="503" y="2125"/>
                          <a:pt x="435" y="2120"/>
                        </a:cubicBezTo>
                        <a:cubicBezTo>
                          <a:pt x="367" y="2115"/>
                          <a:pt x="258" y="2098"/>
                          <a:pt x="195" y="2060"/>
                        </a:cubicBezTo>
                        <a:cubicBezTo>
                          <a:pt x="132" y="2022"/>
                          <a:pt x="87" y="1957"/>
                          <a:pt x="55" y="1890"/>
                        </a:cubicBezTo>
                        <a:cubicBezTo>
                          <a:pt x="23" y="1823"/>
                          <a:pt x="10" y="1738"/>
                          <a:pt x="5" y="1660"/>
                        </a:cubicBezTo>
                        <a:cubicBezTo>
                          <a:pt x="0" y="1582"/>
                          <a:pt x="13" y="1497"/>
                          <a:pt x="25" y="1420"/>
                        </a:cubicBezTo>
                        <a:cubicBezTo>
                          <a:pt x="37" y="1343"/>
                          <a:pt x="57" y="1260"/>
                          <a:pt x="75" y="1200"/>
                        </a:cubicBezTo>
                        <a:cubicBezTo>
                          <a:pt x="93" y="1140"/>
                          <a:pt x="117" y="1102"/>
                          <a:pt x="135" y="1060"/>
                        </a:cubicBezTo>
                        <a:cubicBezTo>
                          <a:pt x="153" y="1018"/>
                          <a:pt x="170" y="988"/>
                          <a:pt x="185" y="950"/>
                        </a:cubicBezTo>
                        <a:cubicBezTo>
                          <a:pt x="200" y="912"/>
                          <a:pt x="218" y="875"/>
                          <a:pt x="225" y="830"/>
                        </a:cubicBezTo>
                        <a:cubicBezTo>
                          <a:pt x="232" y="785"/>
                          <a:pt x="233" y="753"/>
                          <a:pt x="235" y="7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9" y="605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9" y="6657"/>
                    <a:ext cx="442" cy="4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9" y="6057"/>
                    <a:ext cx="452" cy="5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O</a:t>
                    </a: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50" y="5900"/>
                    <a:ext cx="2730" cy="15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1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0" y="6329"/>
                    <a:ext cx="752" cy="5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∆</a:t>
                    </a: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</a:t>
                    </a:r>
                    <a:r>
                      <a:rPr kumimoji="0" lang="en-US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70" y="6160"/>
                    <a:ext cx="1050" cy="60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FF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3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9" y="655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9" y="534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49" y="570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940" cy="82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15" y="6717"/>
                    <a:ext cx="1236" cy="4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latinLnBrk="0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tabLst/>
                    </a:pPr>
                    <a:r>
                      <a:rPr lang="ru-RU" b="1" dirty="0" smtClean="0">
                        <a:solidFill>
                          <a:srgbClr val="FF00FF"/>
                        </a:solidFill>
                        <a:latin typeface="Times New Roman" pitchFamily="18" charset="0"/>
                        <a:cs typeface="Arial" pitchFamily="34" charset="0"/>
                      </a:rPr>
                      <a:t>Рис. 4.7</a:t>
                    </a:r>
                  </a:p>
                </p:txBody>
              </p:sp>
              <p:sp>
                <p:nvSpPr>
                  <p:cNvPr id="119858" name="AutoShape 50"/>
                  <p:cNvSpPr>
                    <a:spLocks noChangeArrowheads="1"/>
                  </p:cNvSpPr>
                  <p:nvPr/>
                </p:nvSpPr>
                <p:spPr bwMode="auto">
                  <a:xfrm rot="2685130">
                    <a:off x="7478" y="7016"/>
                    <a:ext cx="174" cy="117"/>
                  </a:xfrm>
                  <a:prstGeom prst="parallelogram">
                    <a:avLst>
                      <a:gd name="adj" fmla="val 27802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9" y="678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39" y="653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2260" cy="6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1560" cy="4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3" name="Arc 55"/>
                  <p:cNvSpPr>
                    <a:spLocks/>
                  </p:cNvSpPr>
                  <p:nvPr/>
                </p:nvSpPr>
                <p:spPr bwMode="auto">
                  <a:xfrm rot="14468657">
                    <a:off x="8369" y="6661"/>
                    <a:ext cx="180" cy="209"/>
                  </a:xfrm>
                  <a:custGeom>
                    <a:avLst/>
                    <a:gdLst>
                      <a:gd name="G0" fmla="+- 19420 0 0"/>
                      <a:gd name="G1" fmla="+- 0 0 0"/>
                      <a:gd name="G2" fmla="+- 21600 0 0"/>
                      <a:gd name="T0" fmla="*/ 27149 w 27149"/>
                      <a:gd name="T1" fmla="*/ 20170 h 21600"/>
                      <a:gd name="T2" fmla="*/ 0 w 27149"/>
                      <a:gd name="T3" fmla="*/ 9457 h 21600"/>
                      <a:gd name="T4" fmla="*/ 19420 w 2714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149" h="21600" fill="none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</a:path>
                      <a:path w="27149" h="21600" stroke="0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  <a:lnTo>
                          <a:pt x="19420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64" y="6464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5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00" y="5449"/>
                    <a:ext cx="1" cy="85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23554" y="1520810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600" dirty="0" smtClean="0">
                      <a:solidFill>
                        <a:srgbClr val="800000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600" dirty="0" smtClean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91092" y="1146686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200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22891" name="Object 11"/>
              <p:cNvGraphicFramePr>
                <a:graphicFrameLocks noChangeAspect="1"/>
              </p:cNvGraphicFramePr>
              <p:nvPr/>
            </p:nvGraphicFramePr>
            <p:xfrm>
              <a:off x="2378982" y="3668262"/>
              <a:ext cx="684211" cy="415846"/>
            </p:xfrm>
            <a:graphic>
              <a:graphicData uri="http://schemas.openxmlformats.org/presentationml/2006/ole">
                <p:oleObj spid="_x0000_s122891" name="Формула" r:id="rId11" imgW="431640" imgH="266400" progId="Equation.3">
                  <p:embed/>
                </p:oleObj>
              </a:graphicData>
            </a:graphic>
          </p:graphicFrame>
          <p:graphicFrame>
            <p:nvGraphicFramePr>
              <p:cNvPr id="122895" name="Object 15"/>
              <p:cNvGraphicFramePr>
                <a:graphicFrameLocks noChangeAspect="1"/>
              </p:cNvGraphicFramePr>
              <p:nvPr/>
            </p:nvGraphicFramePr>
            <p:xfrm>
              <a:off x="672783" y="3440279"/>
              <a:ext cx="353042" cy="404822"/>
            </p:xfrm>
            <a:graphic>
              <a:graphicData uri="http://schemas.openxmlformats.org/presentationml/2006/ole">
                <p:oleObj spid="_x0000_s122895" name="Формула" r:id="rId12" imgW="152280" imgH="177480" progId="Equation.3">
                  <p:embed/>
                </p:oleObj>
              </a:graphicData>
            </a:graphic>
          </p:graphicFrame>
        </p:grpSp>
        <p:sp>
          <p:nvSpPr>
            <p:cNvPr id="97" name="Rectangle 1"/>
            <p:cNvSpPr>
              <a:spLocks noChangeArrowheads="1"/>
            </p:cNvSpPr>
            <p:nvPr/>
          </p:nvSpPr>
          <p:spPr bwMode="auto">
            <a:xfrm>
              <a:off x="-142908" y="3332149"/>
              <a:ext cx="92155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4"/>
                </a:buBlip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Моментом импульса твёрдого тела (системы МТ) относительно точки пространства О называется сумма моментов импульса отдельных элементов твёрдого тела относительно этой же точки:</a:t>
              </a:r>
              <a:endParaRPr lang="ru-RU" sz="1600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endParaRPr>
            </a:p>
          </p:txBody>
        </p:sp>
        <p:graphicFrame>
          <p:nvGraphicFramePr>
            <p:cNvPr id="122909" name="Object 29"/>
            <p:cNvGraphicFramePr>
              <a:graphicFrameLocks noChangeAspect="1"/>
            </p:cNvGraphicFramePr>
            <p:nvPr/>
          </p:nvGraphicFramePr>
          <p:xfrm>
            <a:off x="4018289" y="4643446"/>
            <a:ext cx="2161001" cy="785818"/>
          </p:xfrm>
          <a:graphic>
            <a:graphicData uri="http://schemas.openxmlformats.org/presentationml/2006/ole">
              <p:oleObj spid="_x0000_s122909" name="Формула" r:id="rId13" imgW="1358310" imgH="495085" progId="Equation.3">
                <p:embed/>
              </p:oleObj>
            </a:graphicData>
          </a:graphic>
        </p:graphicFrame>
        <p:sp>
          <p:nvSpPr>
            <p:cNvPr id="122911" name="AutoShape 31"/>
            <p:cNvSpPr>
              <a:spLocks noChangeArrowheads="1"/>
            </p:cNvSpPr>
            <p:nvPr/>
          </p:nvSpPr>
          <p:spPr bwMode="auto">
            <a:xfrm>
              <a:off x="3786182" y="4572008"/>
              <a:ext cx="2786082" cy="1000132"/>
            </a:xfrm>
            <a:prstGeom prst="foldedCorner">
              <a:avLst>
                <a:gd name="adj" fmla="val 26079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Text Box 49"/>
            <p:cNvSpPr txBox="1">
              <a:spLocks noChangeArrowheads="1"/>
            </p:cNvSpPr>
            <p:nvPr/>
          </p:nvSpPr>
          <p:spPr bwMode="auto">
            <a:xfrm>
              <a:off x="4643438" y="5643578"/>
              <a:ext cx="2357454" cy="38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i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“</a:t>
              </a:r>
              <a:r>
                <a:rPr lang="ru-RU" i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Система   частиц</a:t>
              </a:r>
              <a:r>
                <a:rPr lang="en-US" i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”</a:t>
              </a:r>
              <a:endParaRPr lang="ru-RU" i="1" dirty="0" smtClean="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571472" y="142852"/>
            <a:ext cx="3071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4.3. Уравнение моментов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285720" y="500042"/>
            <a:ext cx="4857784" cy="30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а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)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Для одной частицы (материальной </a:t>
            </a:r>
            <a:r>
              <a:rPr kumimoji="0" lang="en-US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точки)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428596" y="1000108"/>
            <a:ext cx="3214710" cy="1857388"/>
            <a:chOff x="428596" y="1000108"/>
            <a:chExt cx="3214710" cy="1857388"/>
          </a:xfrm>
        </p:grpSpPr>
        <p:graphicFrame>
          <p:nvGraphicFramePr>
            <p:cNvPr id="121866" name="Object 10"/>
            <p:cNvGraphicFramePr>
              <a:graphicFrameLocks noChangeAspect="1"/>
            </p:cNvGraphicFramePr>
            <p:nvPr/>
          </p:nvGraphicFramePr>
          <p:xfrm>
            <a:off x="428596" y="1000108"/>
            <a:ext cx="2947829" cy="642942"/>
          </p:xfrm>
          <a:graphic>
            <a:graphicData uri="http://schemas.openxmlformats.org/presentationml/2006/ole">
              <p:oleObj spid="_x0000_s121866" name="Формула" r:id="rId4" imgW="2311400" imgH="508000" progId="Equation.3">
                <p:embed/>
              </p:oleObj>
            </a:graphicData>
          </a:graphic>
        </p:graphicFrame>
        <p:graphicFrame>
          <p:nvGraphicFramePr>
            <p:cNvPr id="121871" name="Object 15"/>
            <p:cNvGraphicFramePr>
              <a:graphicFrameLocks noChangeAspect="1"/>
            </p:cNvGraphicFramePr>
            <p:nvPr/>
          </p:nvGraphicFramePr>
          <p:xfrm>
            <a:off x="2031454" y="1797050"/>
            <a:ext cx="1133475" cy="500063"/>
          </p:xfrm>
          <a:graphic>
            <a:graphicData uri="http://schemas.openxmlformats.org/presentationml/2006/ole">
              <p:oleObj spid="_x0000_s121871" name="Формула" r:id="rId5" imgW="571320" imgH="253800" progId="Equation.3">
                <p:embed/>
              </p:oleObj>
            </a:graphicData>
          </a:graphic>
        </p:graphicFrame>
        <p:graphicFrame>
          <p:nvGraphicFramePr>
            <p:cNvPr id="121873" name="Object 17"/>
            <p:cNvGraphicFramePr>
              <a:graphicFrameLocks noChangeAspect="1"/>
            </p:cNvGraphicFramePr>
            <p:nvPr/>
          </p:nvGraphicFramePr>
          <p:xfrm>
            <a:off x="2024944" y="2370662"/>
            <a:ext cx="1404048" cy="428604"/>
          </p:xfrm>
          <a:graphic>
            <a:graphicData uri="http://schemas.openxmlformats.org/presentationml/2006/ole">
              <p:oleObj spid="_x0000_s121873" name="Формула" r:id="rId6" imgW="901309" imgH="279279" progId="Equation.3">
                <p:embed/>
              </p:oleObj>
            </a:graphicData>
          </a:graphic>
        </p:graphicFrame>
        <p:sp>
          <p:nvSpPr>
            <p:cNvPr id="64" name="Правая фигурная скобка 63"/>
            <p:cNvSpPr/>
            <p:nvPr/>
          </p:nvSpPr>
          <p:spPr>
            <a:xfrm>
              <a:off x="3428992" y="1000108"/>
              <a:ext cx="214314" cy="1857388"/>
            </a:xfrm>
            <a:prstGeom prst="rightBrace">
              <a:avLst>
                <a:gd name="adj1" fmla="val 55740"/>
                <a:gd name="adj2" fmla="val 50409"/>
              </a:avLst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214810" y="214290"/>
            <a:ext cx="4572000" cy="2780718"/>
            <a:chOff x="4214810" y="214290"/>
            <a:chExt cx="4572000" cy="2780718"/>
          </a:xfrm>
        </p:grpSpPr>
        <p:graphicFrame>
          <p:nvGraphicFramePr>
            <p:cNvPr id="121868" name="Object 12"/>
            <p:cNvGraphicFramePr>
              <a:graphicFrameLocks noChangeAspect="1"/>
            </p:cNvGraphicFramePr>
            <p:nvPr/>
          </p:nvGraphicFramePr>
          <p:xfrm>
            <a:off x="6126917" y="428604"/>
            <a:ext cx="1245447" cy="785818"/>
          </p:xfrm>
          <a:graphic>
            <a:graphicData uri="http://schemas.openxmlformats.org/presentationml/2006/ole">
              <p:oleObj spid="_x0000_s121868" name="Формула" r:id="rId7" imgW="800100" imgH="508000" progId="Equation.3">
                <p:embed/>
              </p:oleObj>
            </a:graphicData>
          </a:graphic>
        </p:graphicFrame>
        <p:sp>
          <p:nvSpPr>
            <p:cNvPr id="121870" name="AutoShape 14"/>
            <p:cNvSpPr>
              <a:spLocks noChangeArrowheads="1"/>
            </p:cNvSpPr>
            <p:nvPr/>
          </p:nvSpPr>
          <p:spPr bwMode="auto">
            <a:xfrm>
              <a:off x="5357818" y="214290"/>
              <a:ext cx="2786082" cy="1285884"/>
            </a:xfrm>
            <a:prstGeom prst="cloudCallout">
              <a:avLst>
                <a:gd name="adj1" fmla="val -105076"/>
                <a:gd name="adj2" fmla="val 80646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214810" y="2071678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Скорость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изменения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момента импульса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частицы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равна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моменту силы,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действующей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на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эту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частицу</a:t>
              </a:r>
              <a:r>
                <a:rPr lang="ru-RU" b="1" dirty="0" smtClean="0"/>
                <a:t> </a:t>
              </a:r>
              <a:endParaRPr lang="ru-RU" b="1" dirty="0"/>
            </a:p>
          </p:txBody>
        </p:sp>
        <p:sp>
          <p:nvSpPr>
            <p:cNvPr id="66" name="Двойная стрелка вверх/вниз 65"/>
            <p:cNvSpPr/>
            <p:nvPr/>
          </p:nvSpPr>
          <p:spPr>
            <a:xfrm>
              <a:off x="6715140" y="1580079"/>
              <a:ext cx="285752" cy="42862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59256" y="2928934"/>
            <a:ext cx="7956082" cy="3674694"/>
            <a:chOff x="259256" y="2928934"/>
            <a:chExt cx="7956082" cy="3674694"/>
          </a:xfrm>
        </p:grpSpPr>
        <p:sp>
          <p:nvSpPr>
            <p:cNvPr id="121875" name="Rectangle 19"/>
            <p:cNvSpPr>
              <a:spLocks noChangeArrowheads="1"/>
            </p:cNvSpPr>
            <p:nvPr/>
          </p:nvSpPr>
          <p:spPr bwMode="auto">
            <a:xfrm>
              <a:off x="259256" y="2928934"/>
              <a:ext cx="7215238" cy="43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б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)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Для системы материальных точек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и твёрдого тела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1876" name="Object 20"/>
            <p:cNvGraphicFramePr>
              <a:graphicFrameLocks noChangeAspect="1"/>
            </p:cNvGraphicFramePr>
            <p:nvPr/>
          </p:nvGraphicFramePr>
          <p:xfrm>
            <a:off x="5000628" y="3431863"/>
            <a:ext cx="3214710" cy="3171765"/>
          </p:xfrm>
          <a:graphic>
            <a:graphicData uri="http://schemas.openxmlformats.org/presentationml/2006/ole">
              <p:oleObj spid="_x0000_s121876" name="Формула" r:id="rId8" imgW="1904760" imgH="2145960" progId="Equation.3">
                <p:embed/>
              </p:oleObj>
            </a:graphicData>
          </a:graphic>
        </p:graphicFrame>
        <p:grpSp>
          <p:nvGrpSpPr>
            <p:cNvPr id="70" name="Группа 69"/>
            <p:cNvGrpSpPr/>
            <p:nvPr/>
          </p:nvGrpSpPr>
          <p:grpSpPr>
            <a:xfrm>
              <a:off x="500183" y="3429000"/>
              <a:ext cx="2810525" cy="3143272"/>
              <a:chOff x="500261" y="2272254"/>
              <a:chExt cx="4286051" cy="4585748"/>
            </a:xfrm>
          </p:grpSpPr>
          <p:grpSp>
            <p:nvGrpSpPr>
              <p:cNvPr id="71" name="Group 33"/>
              <p:cNvGrpSpPr>
                <a:grpSpLocks noChangeAspect="1"/>
              </p:cNvGrpSpPr>
              <p:nvPr/>
            </p:nvGrpSpPr>
            <p:grpSpPr bwMode="auto">
              <a:xfrm>
                <a:off x="500261" y="2272254"/>
                <a:ext cx="4214615" cy="4585748"/>
                <a:chOff x="1160" y="10650"/>
                <a:chExt cx="3709" cy="4034"/>
              </a:xfrm>
            </p:grpSpPr>
            <p:sp>
              <p:nvSpPr>
                <p:cNvPr id="85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551" y="10650"/>
                  <a:ext cx="3318" cy="40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 smtClean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endParaRPr>
                </a:p>
              </p:txBody>
            </p:sp>
            <p:sp>
              <p:nvSpPr>
                <p:cNvPr id="8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690" y="1065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3848" y="11264"/>
                  <a:ext cx="658" cy="100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88" name="Line 37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730" y="12013"/>
                  <a:ext cx="340" cy="1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89" name="Line 38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907" y="12391"/>
                  <a:ext cx="1083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0" name="Line 39"/>
                <p:cNvSpPr>
                  <a:spLocks noChangeShapeType="1"/>
                </p:cNvSpPr>
                <p:nvPr/>
              </p:nvSpPr>
              <p:spPr bwMode="auto">
                <a:xfrm>
                  <a:off x="3282" y="13419"/>
                  <a:ext cx="1030" cy="76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1" name="Line 40"/>
                <p:cNvSpPr>
                  <a:spLocks noChangeShapeType="1"/>
                </p:cNvSpPr>
                <p:nvPr/>
              </p:nvSpPr>
              <p:spPr bwMode="auto">
                <a:xfrm rot="-10800000">
                  <a:off x="1677" y="11070"/>
                  <a:ext cx="855" cy="929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160" y="14134"/>
                  <a:ext cx="1821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Rem</a:t>
                  </a:r>
                  <a:r>
                    <a:rPr lang="en-US" sz="1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: </a:t>
                  </a:r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Рис. 4.</a:t>
                  </a:r>
                  <a:r>
                    <a:rPr lang="en-US" sz="1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3</a:t>
                  </a:r>
                  <a:endPara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3" name="Line 42"/>
                <p:cNvSpPr>
                  <a:spLocks noChangeShapeType="1"/>
                </p:cNvSpPr>
                <p:nvPr/>
              </p:nvSpPr>
              <p:spPr bwMode="auto">
                <a:xfrm rot="-2400000">
                  <a:off x="2740" y="11728"/>
                  <a:ext cx="721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351" y="11790"/>
                  <a:ext cx="57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389" y="11600"/>
                  <a:ext cx="594" cy="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∆</a:t>
                  </a:r>
                  <a:r>
                    <a:rPr kumimoji="0" lang="en-US" sz="1400" b="0" i="1" u="none" strike="noStrike" cap="none" normalizeH="0" baseline="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sz="14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093" y="11660"/>
                  <a:ext cx="644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∆</a:t>
                  </a:r>
                  <a:r>
                    <a:rPr kumimoji="0" lang="en-US" sz="1400" b="0" i="1" u="none" strike="noStrike" cap="none" normalizeH="0" baseline="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sz="1400" b="0" i="1" u="none" strike="noStrike" cap="none" normalizeH="0" baseline="-2500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23" y="13160"/>
                  <a:ext cx="766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 </a:t>
                  </a: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∆</a:t>
                  </a:r>
                  <a:r>
                    <a:rPr kumimoji="0" lang="en-US" sz="1400" b="0" i="1" u="none" strike="noStrike" cap="none" normalizeH="0" baseline="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sz="14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Oval 47"/>
                <p:cNvSpPr>
                  <a:spLocks noChangeArrowheads="1"/>
                </p:cNvSpPr>
                <p:nvPr/>
              </p:nvSpPr>
              <p:spPr bwMode="auto">
                <a:xfrm>
                  <a:off x="1710" y="11090"/>
                  <a:ext cx="2837" cy="308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9" name="Line 48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837" y="13582"/>
                  <a:ext cx="587" cy="389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0" name="Line 49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620" y="12042"/>
                  <a:ext cx="118" cy="4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1" name="Line 50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3060" y="12932"/>
                  <a:ext cx="118" cy="4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060" y="1092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Line 52"/>
                <p:cNvSpPr>
                  <a:spLocks noChangeShapeType="1"/>
                </p:cNvSpPr>
                <p:nvPr/>
              </p:nvSpPr>
              <p:spPr bwMode="auto">
                <a:xfrm rot="-2400000">
                  <a:off x="2073" y="11817"/>
                  <a:ext cx="360" cy="367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41" y="11870"/>
                  <a:ext cx="424" cy="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Line 54"/>
                <p:cNvSpPr>
                  <a:spLocks noChangeShapeType="1"/>
                </p:cNvSpPr>
                <p:nvPr/>
              </p:nvSpPr>
              <p:spPr bwMode="auto">
                <a:xfrm rot="8400000">
                  <a:off x="3763" y="11957"/>
                  <a:ext cx="360" cy="367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750" y="1194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240" y="1113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520" y="1354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500" y="1280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680" y="1207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Line 61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3457" y="11542"/>
                  <a:ext cx="587" cy="389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1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150" y="1398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1889634" y="3598485"/>
                <a:ext cx="357190" cy="383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dirty="0" smtClean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lang="ru-RU" sz="14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" name="Text Box 9"/>
              <p:cNvSpPr txBox="1">
                <a:spLocks noChangeArrowheads="1"/>
              </p:cNvSpPr>
              <p:nvPr/>
            </p:nvSpPr>
            <p:spPr bwMode="auto">
              <a:xfrm>
                <a:off x="3116249" y="3699210"/>
                <a:ext cx="357190" cy="399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400" dirty="0" smtClean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</a:p>
            </p:txBody>
          </p:sp>
          <p:sp>
            <p:nvSpPr>
              <p:cNvPr id="74" name="Text Box 9"/>
              <p:cNvSpPr txBox="1">
                <a:spLocks noChangeArrowheads="1"/>
              </p:cNvSpPr>
              <p:nvPr/>
            </p:nvSpPr>
            <p:spPr bwMode="auto">
              <a:xfrm>
                <a:off x="2676195" y="5174007"/>
                <a:ext cx="357190" cy="38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400" dirty="0" smtClean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</a:p>
            </p:txBody>
          </p:sp>
          <p:graphicFrame>
            <p:nvGraphicFramePr>
              <p:cNvPr id="75" name="Object 63"/>
              <p:cNvGraphicFramePr>
                <a:graphicFrameLocks noChangeAspect="1"/>
              </p:cNvGraphicFramePr>
              <p:nvPr/>
            </p:nvGraphicFramePr>
            <p:xfrm>
              <a:off x="2143108" y="4786322"/>
              <a:ext cx="428596" cy="474517"/>
            </p:xfrm>
            <a:graphic>
              <a:graphicData uri="http://schemas.openxmlformats.org/presentationml/2006/ole">
                <p:oleObj spid="_x0000_s121877" name="Формула" r:id="rId9" imgW="266469" imgH="291847" progId="Equation.3">
                  <p:embed/>
                </p:oleObj>
              </a:graphicData>
            </a:graphic>
          </p:graphicFrame>
          <p:graphicFrame>
            <p:nvGraphicFramePr>
              <p:cNvPr id="76" name="Object 65"/>
              <p:cNvGraphicFramePr>
                <a:graphicFrameLocks noChangeAspect="1"/>
              </p:cNvGraphicFramePr>
              <p:nvPr/>
            </p:nvGraphicFramePr>
            <p:xfrm>
              <a:off x="2387600" y="3938588"/>
              <a:ext cx="366713" cy="454025"/>
            </p:xfrm>
            <a:graphic>
              <a:graphicData uri="http://schemas.openxmlformats.org/presentationml/2006/ole">
                <p:oleObj spid="_x0000_s121878" name="Формула" r:id="rId10" imgW="228600" imgH="279360" progId="Equation.3">
                  <p:embed/>
                </p:oleObj>
              </a:graphicData>
            </a:graphic>
          </p:graphicFrame>
          <p:graphicFrame>
            <p:nvGraphicFramePr>
              <p:cNvPr id="77" name="Object 66"/>
              <p:cNvGraphicFramePr>
                <a:graphicFrameLocks noChangeAspect="1"/>
              </p:cNvGraphicFramePr>
              <p:nvPr/>
            </p:nvGraphicFramePr>
            <p:xfrm>
              <a:off x="2744788" y="5795963"/>
              <a:ext cx="366712" cy="454025"/>
            </p:xfrm>
            <a:graphic>
              <a:graphicData uri="http://schemas.openxmlformats.org/presentationml/2006/ole">
                <p:oleObj spid="_x0000_s121879" name="Формула" r:id="rId11" imgW="228600" imgH="279360" progId="Equation.3">
                  <p:embed/>
                </p:oleObj>
              </a:graphicData>
            </a:graphic>
          </p:graphicFrame>
          <p:graphicFrame>
            <p:nvGraphicFramePr>
              <p:cNvPr id="78" name="Object 67"/>
              <p:cNvGraphicFramePr>
                <a:graphicFrameLocks noChangeAspect="1"/>
              </p:cNvGraphicFramePr>
              <p:nvPr/>
            </p:nvGraphicFramePr>
            <p:xfrm>
              <a:off x="3101975" y="2938463"/>
              <a:ext cx="366713" cy="454025"/>
            </p:xfrm>
            <a:graphic>
              <a:graphicData uri="http://schemas.openxmlformats.org/presentationml/2006/ole">
                <p:oleObj spid="_x0000_s121880" name="Формула" r:id="rId12" imgW="228600" imgH="279360" progId="Equation.3">
                  <p:embed/>
                </p:oleObj>
              </a:graphicData>
            </a:graphic>
          </p:graphicFrame>
          <p:graphicFrame>
            <p:nvGraphicFramePr>
              <p:cNvPr id="79" name="Object 68"/>
              <p:cNvGraphicFramePr>
                <a:graphicFrameLocks noChangeAspect="1"/>
              </p:cNvGraphicFramePr>
              <p:nvPr/>
            </p:nvGraphicFramePr>
            <p:xfrm>
              <a:off x="1336675" y="3795713"/>
              <a:ext cx="327025" cy="454025"/>
            </p:xfrm>
            <a:graphic>
              <a:graphicData uri="http://schemas.openxmlformats.org/presentationml/2006/ole">
                <p:oleObj spid="_x0000_s121881" name="Формула" r:id="rId13" imgW="203040" imgH="279360" progId="Equation.3">
                  <p:embed/>
                </p:oleObj>
              </a:graphicData>
            </a:graphic>
          </p:graphicFrame>
          <p:graphicFrame>
            <p:nvGraphicFramePr>
              <p:cNvPr id="80" name="Object 69"/>
              <p:cNvGraphicFramePr>
                <a:graphicFrameLocks noChangeAspect="1"/>
              </p:cNvGraphicFramePr>
              <p:nvPr/>
            </p:nvGraphicFramePr>
            <p:xfrm>
              <a:off x="3694113" y="4010025"/>
              <a:ext cx="325437" cy="454025"/>
            </p:xfrm>
            <a:graphic>
              <a:graphicData uri="http://schemas.openxmlformats.org/presentationml/2006/ole">
                <p:oleObj spid="_x0000_s121882" name="Формула" r:id="rId14" imgW="203040" imgH="279360" progId="Equation.3">
                  <p:embed/>
                </p:oleObj>
              </a:graphicData>
            </a:graphic>
          </p:graphicFrame>
          <p:graphicFrame>
            <p:nvGraphicFramePr>
              <p:cNvPr id="81" name="Object 70"/>
              <p:cNvGraphicFramePr>
                <a:graphicFrameLocks noChangeAspect="1"/>
              </p:cNvGraphicFramePr>
              <p:nvPr/>
            </p:nvGraphicFramePr>
            <p:xfrm>
              <a:off x="857224" y="2845118"/>
              <a:ext cx="357158" cy="512444"/>
            </p:xfrm>
            <a:graphic>
              <a:graphicData uri="http://schemas.openxmlformats.org/presentationml/2006/ole">
                <p:oleObj spid="_x0000_s121883" name="Формула" r:id="rId15" imgW="215619" imgH="317087" progId="Equation.3">
                  <p:embed/>
                </p:oleObj>
              </a:graphicData>
            </a:graphic>
          </p:graphicFrame>
          <p:graphicFrame>
            <p:nvGraphicFramePr>
              <p:cNvPr id="82" name="Object 72"/>
              <p:cNvGraphicFramePr>
                <a:graphicFrameLocks noChangeAspect="1"/>
              </p:cNvGraphicFramePr>
              <p:nvPr/>
            </p:nvGraphicFramePr>
            <p:xfrm>
              <a:off x="4429124" y="3214686"/>
              <a:ext cx="357188" cy="512763"/>
            </p:xfrm>
            <a:graphic>
              <a:graphicData uri="http://schemas.openxmlformats.org/presentationml/2006/ole">
                <p:oleObj spid="_x0000_s121884" name="Формула" r:id="rId16" imgW="215640" imgH="317160" progId="Equation.3">
                  <p:embed/>
                </p:oleObj>
              </a:graphicData>
            </a:graphic>
          </p:graphicFrame>
          <p:graphicFrame>
            <p:nvGraphicFramePr>
              <p:cNvPr id="83" name="Object 73"/>
              <p:cNvGraphicFramePr>
                <a:graphicFrameLocks noChangeAspect="1"/>
              </p:cNvGraphicFramePr>
              <p:nvPr/>
            </p:nvGraphicFramePr>
            <p:xfrm>
              <a:off x="4062413" y="5715000"/>
              <a:ext cx="377825" cy="512763"/>
            </p:xfrm>
            <a:graphic>
              <a:graphicData uri="http://schemas.openxmlformats.org/presentationml/2006/ole">
                <p:oleObj spid="_x0000_s121885" name="Формула" r:id="rId17" imgW="228600" imgH="317160" progId="Equation.3">
                  <p:embed/>
                </p:oleObj>
              </a:graphicData>
            </a:graphic>
          </p:graphicFrame>
        </p:grpSp>
        <p:sp>
          <p:nvSpPr>
            <p:cNvPr id="113" name="Стрелка вправо 112"/>
            <p:cNvSpPr/>
            <p:nvPr/>
          </p:nvSpPr>
          <p:spPr>
            <a:xfrm>
              <a:off x="3500430" y="4857760"/>
              <a:ext cx="135732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5720" y="1571612"/>
            <a:ext cx="1857388" cy="1000132"/>
            <a:chOff x="285720" y="1571612"/>
            <a:chExt cx="1857388" cy="1000132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1142976" y="1571612"/>
              <a:ext cx="1000132" cy="1588"/>
            </a:xfrm>
            <a:prstGeom prst="line">
              <a:avLst/>
            </a:prstGeom>
            <a:ln w="4445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41"/>
            <p:cNvSpPr txBox="1">
              <a:spLocks noChangeArrowheads="1"/>
            </p:cNvSpPr>
            <p:nvPr/>
          </p:nvSpPr>
          <p:spPr bwMode="auto">
            <a:xfrm>
              <a:off x="285720" y="2000240"/>
              <a:ext cx="42862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00B0F0"/>
                  </a:solidFill>
                  <a:latin typeface="Times New Roman" pitchFamily="18" charset="0"/>
                  <a:cs typeface="Arial" pitchFamily="34" charset="0"/>
                </a:rPr>
                <a:t>?</a:t>
              </a:r>
              <a:endParaRPr lang="ru-RU" sz="2800" b="1" dirty="0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 flipV="1">
              <a:off x="714348" y="1714488"/>
              <a:ext cx="642942" cy="428628"/>
            </a:xfrm>
            <a:prstGeom prst="straightConnector1">
              <a:avLst/>
            </a:prstGeom>
            <a:ln w="25400">
              <a:solidFill>
                <a:srgbClr val="00B0F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>
            <a:off x="2357422" y="1541739"/>
            <a:ext cx="1000132" cy="339353"/>
            <a:chOff x="2357422" y="1541739"/>
            <a:chExt cx="1000132" cy="339353"/>
          </a:xfrm>
        </p:grpSpPr>
        <p:cxnSp>
          <p:nvCxnSpPr>
            <p:cNvPr id="118" name="Прямая со стрелкой 117"/>
            <p:cNvCxnSpPr/>
            <p:nvPr/>
          </p:nvCxnSpPr>
          <p:spPr>
            <a:xfrm flipV="1">
              <a:off x="2463667" y="1604864"/>
              <a:ext cx="438152" cy="276228"/>
            </a:xfrm>
            <a:prstGeom prst="straightConnector1">
              <a:avLst/>
            </a:prstGeom>
            <a:ln w="25400">
              <a:solidFill>
                <a:srgbClr val="00B0F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357422" y="1541739"/>
              <a:ext cx="1000132" cy="1588"/>
            </a:xfrm>
            <a:prstGeom prst="line">
              <a:avLst/>
            </a:prstGeom>
            <a:ln w="44450" cmpd="dbl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 Box 41"/>
          <p:cNvSpPr txBox="1">
            <a:spLocks noChangeArrowheads="1"/>
          </p:cNvSpPr>
          <p:nvPr/>
        </p:nvSpPr>
        <p:spPr bwMode="auto">
          <a:xfrm>
            <a:off x="3428992" y="3714752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в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 ИСО!: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54"/>
          <p:cNvGrpSpPr/>
          <p:nvPr/>
        </p:nvGrpSpPr>
        <p:grpSpPr>
          <a:xfrm>
            <a:off x="357159" y="285728"/>
            <a:ext cx="4071966" cy="2809898"/>
            <a:chOff x="357158" y="285727"/>
            <a:chExt cx="4398877" cy="2809898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357158" y="285727"/>
              <a:ext cx="4398877" cy="2786560"/>
              <a:chOff x="6099" y="5347"/>
              <a:chExt cx="4094" cy="2593"/>
            </a:xfrm>
          </p:grpSpPr>
          <p:sp>
            <p:nvSpPr>
              <p:cNvPr id="119811" name="AutoShape 3"/>
              <p:cNvSpPr>
                <a:spLocks noChangeAspect="1" noChangeArrowheads="1"/>
              </p:cNvSpPr>
              <p:nvPr/>
            </p:nvSpPr>
            <p:spPr bwMode="auto">
              <a:xfrm>
                <a:off x="6099" y="5347"/>
                <a:ext cx="4094" cy="2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2" name="Freeform 4"/>
              <p:cNvSpPr>
                <a:spLocks/>
              </p:cNvSpPr>
              <p:nvPr/>
            </p:nvSpPr>
            <p:spPr bwMode="auto">
              <a:xfrm rot="3330790">
                <a:off x="7243" y="6253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CCFFFF"/>
                  </a:gs>
                </a:gsLst>
                <a:path path="rect">
                  <a:fillToRect l="50000" t="50000" r="50000" b="50000"/>
                </a:path>
              </a:gradFill>
              <a:ln w="127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3" name="Text Box 5"/>
              <p:cNvSpPr txBox="1">
                <a:spLocks noChangeArrowheads="1"/>
              </p:cNvSpPr>
              <p:nvPr/>
            </p:nvSpPr>
            <p:spPr bwMode="auto">
              <a:xfrm>
                <a:off x="6419" y="605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4" name="Text Box 6"/>
              <p:cNvSpPr txBox="1">
                <a:spLocks noChangeArrowheads="1"/>
              </p:cNvSpPr>
              <p:nvPr/>
            </p:nvSpPr>
            <p:spPr bwMode="auto">
              <a:xfrm>
                <a:off x="7120" y="6544"/>
                <a:ext cx="442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5" name="Text Box 7"/>
              <p:cNvSpPr txBox="1">
                <a:spLocks noChangeArrowheads="1"/>
              </p:cNvSpPr>
              <p:nvPr/>
            </p:nvSpPr>
            <p:spPr bwMode="auto">
              <a:xfrm>
                <a:off x="6179" y="605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6" name="Line 8"/>
              <p:cNvSpPr>
                <a:spLocks noChangeShapeType="1"/>
              </p:cNvSpPr>
              <p:nvPr/>
            </p:nvSpPr>
            <p:spPr bwMode="auto">
              <a:xfrm flipV="1">
                <a:off x="7050" y="5900"/>
                <a:ext cx="2730" cy="1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7" name="Text Box 9"/>
              <p:cNvSpPr txBox="1">
                <a:spLocks noChangeArrowheads="1"/>
              </p:cNvSpPr>
              <p:nvPr/>
            </p:nvSpPr>
            <p:spPr bwMode="auto">
              <a:xfrm>
                <a:off x="7849" y="6363"/>
                <a:ext cx="710" cy="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0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8" name="Line 10"/>
              <p:cNvSpPr>
                <a:spLocks noChangeShapeType="1"/>
              </p:cNvSpPr>
              <p:nvPr/>
            </p:nvSpPr>
            <p:spPr bwMode="auto">
              <a:xfrm flipV="1">
                <a:off x="8246" y="6184"/>
                <a:ext cx="1050" cy="60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9" name="Text Box 11"/>
              <p:cNvSpPr txBox="1">
                <a:spLocks noChangeArrowheads="1"/>
              </p:cNvSpPr>
              <p:nvPr/>
            </p:nvSpPr>
            <p:spPr bwMode="auto">
              <a:xfrm>
                <a:off x="7529" y="6557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0" name="Text Box 12"/>
              <p:cNvSpPr txBox="1">
                <a:spLocks noChangeArrowheads="1"/>
              </p:cNvSpPr>
              <p:nvPr/>
            </p:nvSpPr>
            <p:spPr bwMode="auto">
              <a:xfrm>
                <a:off x="6529" y="5347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1" name="Text Box 13"/>
              <p:cNvSpPr txBox="1">
                <a:spLocks noChangeArrowheads="1"/>
              </p:cNvSpPr>
              <p:nvPr/>
            </p:nvSpPr>
            <p:spPr bwMode="auto">
              <a:xfrm>
                <a:off x="8749" y="5707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2" name="Line 14"/>
              <p:cNvSpPr>
                <a:spLocks noChangeShapeType="1"/>
              </p:cNvSpPr>
              <p:nvPr/>
            </p:nvSpPr>
            <p:spPr bwMode="auto">
              <a:xfrm>
                <a:off x="6630" y="6330"/>
                <a:ext cx="940" cy="82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prstDash val="dash"/>
                <a:round/>
                <a:headEnd/>
                <a:tailEnd type="non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3" name="Text Box 15"/>
              <p:cNvSpPr txBox="1">
                <a:spLocks noChangeArrowheads="1"/>
              </p:cNvSpPr>
              <p:nvPr/>
            </p:nvSpPr>
            <p:spPr bwMode="auto">
              <a:xfrm>
                <a:off x="8625" y="7547"/>
                <a:ext cx="1101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2000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4.8</a:t>
                </a:r>
              </a:p>
            </p:txBody>
          </p:sp>
          <p:sp>
            <p:nvSpPr>
              <p:cNvPr id="119824" name="AutoShape 16"/>
              <p:cNvSpPr>
                <a:spLocks noChangeArrowheads="1"/>
              </p:cNvSpPr>
              <p:nvPr/>
            </p:nvSpPr>
            <p:spPr bwMode="auto">
              <a:xfrm rot="2685130">
                <a:off x="7478" y="7016"/>
                <a:ext cx="174" cy="117"/>
              </a:xfrm>
              <a:prstGeom prst="parallelogram">
                <a:avLst>
                  <a:gd name="adj" fmla="val 2780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5" name="Text Box 17"/>
              <p:cNvSpPr txBox="1">
                <a:spLocks noChangeArrowheads="1"/>
              </p:cNvSpPr>
              <p:nvPr/>
            </p:nvSpPr>
            <p:spPr bwMode="auto">
              <a:xfrm>
                <a:off x="7399" y="67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6" name="Text Box 18"/>
              <p:cNvSpPr txBox="1">
                <a:spLocks noChangeArrowheads="1"/>
              </p:cNvSpPr>
              <p:nvPr/>
            </p:nvSpPr>
            <p:spPr bwMode="auto">
              <a:xfrm>
                <a:off x="8039" y="653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7" name="Line 19"/>
              <p:cNvSpPr>
                <a:spLocks noChangeShapeType="1"/>
              </p:cNvSpPr>
              <p:nvPr/>
            </p:nvSpPr>
            <p:spPr bwMode="auto">
              <a:xfrm>
                <a:off x="6630" y="6330"/>
                <a:ext cx="2260" cy="6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6630" y="6330"/>
                <a:ext cx="1560" cy="4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9" name="Arc 21"/>
              <p:cNvSpPr>
                <a:spLocks/>
              </p:cNvSpPr>
              <p:nvPr/>
            </p:nvSpPr>
            <p:spPr bwMode="auto">
              <a:xfrm rot="14468657">
                <a:off x="8369" y="6661"/>
                <a:ext cx="180" cy="209"/>
              </a:xfrm>
              <a:custGeom>
                <a:avLst/>
                <a:gdLst>
                  <a:gd name="G0" fmla="+- 19420 0 0"/>
                  <a:gd name="G1" fmla="+- 0 0 0"/>
                  <a:gd name="G2" fmla="+- 21600 0 0"/>
                  <a:gd name="T0" fmla="*/ 27149 w 27149"/>
                  <a:gd name="T1" fmla="*/ 20170 h 21600"/>
                  <a:gd name="T2" fmla="*/ 0 w 27149"/>
                  <a:gd name="T3" fmla="*/ 9457 h 21600"/>
                  <a:gd name="T4" fmla="*/ 19420 w 27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149" h="21600" fill="none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</a:path>
                  <a:path w="27149" h="21600" stroke="0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  <a:lnTo>
                      <a:pt x="1942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30" name="Text Box 22"/>
              <p:cNvSpPr txBox="1">
                <a:spLocks noChangeArrowheads="1"/>
              </p:cNvSpPr>
              <p:nvPr/>
            </p:nvSpPr>
            <p:spPr bwMode="auto">
              <a:xfrm>
                <a:off x="8464" y="6464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31" name="Line 23"/>
              <p:cNvSpPr>
                <a:spLocks noChangeShapeType="1"/>
              </p:cNvSpPr>
              <p:nvPr/>
            </p:nvSpPr>
            <p:spPr bwMode="auto">
              <a:xfrm flipV="1">
                <a:off x="6632" y="5446"/>
                <a:ext cx="1" cy="8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119832" name="Object 24"/>
            <p:cNvGraphicFramePr>
              <a:graphicFrameLocks noChangeAspect="1"/>
            </p:cNvGraphicFramePr>
            <p:nvPr/>
          </p:nvGraphicFramePr>
          <p:xfrm>
            <a:off x="1000100" y="285728"/>
            <a:ext cx="428596" cy="497724"/>
          </p:xfrm>
          <a:graphic>
            <a:graphicData uri="http://schemas.openxmlformats.org/presentationml/2006/ole">
              <p:oleObj spid="_x0000_s123906" name="Формула" r:id="rId4" imgW="291973" imgH="342751" progId="Equation.3">
                <p:embed/>
              </p:oleObj>
            </a:graphicData>
          </a:graphic>
        </p:graphicFrame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928662" y="1381009"/>
              <a:ext cx="1074" cy="91345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dash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9835" name="Object 27"/>
            <p:cNvGraphicFramePr>
              <a:graphicFrameLocks noChangeAspect="1"/>
            </p:cNvGraphicFramePr>
            <p:nvPr/>
          </p:nvGraphicFramePr>
          <p:xfrm>
            <a:off x="483658" y="2000250"/>
            <a:ext cx="446088" cy="498475"/>
          </p:xfrm>
          <a:graphic>
            <a:graphicData uri="http://schemas.openxmlformats.org/presentationml/2006/ole">
              <p:oleObj spid="_x0000_s123907" name="Формула" r:id="rId5" imgW="304560" imgH="342720" progId="Equation.3">
                <p:embed/>
              </p:oleObj>
            </a:graphicData>
          </a:graphic>
        </p:graphicFrame>
        <p:graphicFrame>
          <p:nvGraphicFramePr>
            <p:cNvPr id="119838" name="Object 30"/>
            <p:cNvGraphicFramePr>
              <a:graphicFrameLocks noChangeAspect="1"/>
            </p:cNvGraphicFramePr>
            <p:nvPr/>
          </p:nvGraphicFramePr>
          <p:xfrm>
            <a:off x="1214414" y="2562225"/>
            <a:ext cx="376237" cy="533400"/>
          </p:xfrm>
          <a:graphic>
            <a:graphicData uri="http://schemas.openxmlformats.org/presentationml/2006/ole">
              <p:oleObj spid="_x0000_s123909" name="Формула" r:id="rId6" imgW="253800" imgH="355320" progId="Equation.3">
                <p:embed/>
              </p:oleObj>
            </a:graphicData>
          </a:graphic>
        </p:graphicFrame>
        <p:sp>
          <p:nvSpPr>
            <p:cNvPr id="46" name="Line 10"/>
            <p:cNvSpPr>
              <a:spLocks noChangeShapeType="1"/>
            </p:cNvSpPr>
            <p:nvPr/>
          </p:nvSpPr>
          <p:spPr bwMode="auto">
            <a:xfrm rot="10800000" flipV="1">
              <a:off x="525436" y="2393154"/>
              <a:ext cx="1128193" cy="64478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9839" name="Object 31"/>
            <p:cNvGraphicFramePr>
              <a:graphicFrameLocks noChangeAspect="1"/>
            </p:cNvGraphicFramePr>
            <p:nvPr/>
          </p:nvGraphicFramePr>
          <p:xfrm>
            <a:off x="1197480" y="2005005"/>
            <a:ext cx="285720" cy="442866"/>
          </p:xfrm>
          <a:graphic>
            <a:graphicData uri="http://schemas.openxmlformats.org/presentationml/2006/ole">
              <p:oleObj spid="_x0000_s123910" name="Формула" r:id="rId7" imgW="190417" imgH="291973" progId="Equation.3">
                <p:embed/>
              </p:oleObj>
            </a:graphicData>
          </a:graphic>
        </p:graphicFrame>
        <p:sp>
          <p:nvSpPr>
            <p:cNvPr id="119841" name="Line 33"/>
            <p:cNvSpPr>
              <a:spLocks noChangeShapeType="1"/>
            </p:cNvSpPr>
            <p:nvPr/>
          </p:nvSpPr>
          <p:spPr bwMode="auto">
            <a:xfrm>
              <a:off x="937129" y="1374232"/>
              <a:ext cx="714380" cy="1000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1517100" y="2209789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600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2496596" y="165998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600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aphicFrame>
          <p:nvGraphicFramePr>
            <p:cNvPr id="119843" name="Object 35"/>
            <p:cNvGraphicFramePr>
              <a:graphicFrameLocks noChangeAspect="1"/>
            </p:cNvGraphicFramePr>
            <p:nvPr/>
          </p:nvGraphicFramePr>
          <p:xfrm>
            <a:off x="1876425" y="1233488"/>
            <a:ext cx="247650" cy="404812"/>
          </p:xfrm>
          <a:graphic>
            <a:graphicData uri="http://schemas.openxmlformats.org/presentationml/2006/ole">
              <p:oleObj spid="_x0000_s123911" name="Формула" r:id="rId8" imgW="164880" imgH="266400" progId="Equation.3">
                <p:embed/>
              </p:oleObj>
            </a:graphicData>
          </a:graphic>
        </p:graphicFrame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1630873" y="2231488"/>
              <a:ext cx="762885" cy="550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∆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en-US" sz="2000" i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0" name="AutoShape 14"/>
          <p:cNvSpPr>
            <a:spLocks noChangeArrowheads="1"/>
          </p:cNvSpPr>
          <p:nvPr/>
        </p:nvSpPr>
        <p:spPr bwMode="auto">
          <a:xfrm>
            <a:off x="6000760" y="3420533"/>
            <a:ext cx="2786082" cy="1285884"/>
          </a:xfrm>
          <a:prstGeom prst="cloudCallout">
            <a:avLst>
              <a:gd name="adj1" fmla="val -62835"/>
              <a:gd name="adj2" fmla="val -108324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" name="Двойная стрелка вверх/вниз 65"/>
          <p:cNvSpPr/>
          <p:nvPr/>
        </p:nvSpPr>
        <p:spPr>
          <a:xfrm rot="5400000">
            <a:off x="5357818" y="3857628"/>
            <a:ext cx="285752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-142908" y="3357562"/>
            <a:ext cx="5929322" cy="1508105"/>
            <a:chOff x="-142908" y="3357562"/>
            <a:chExt cx="5929322" cy="150810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-142908" y="3357562"/>
              <a:ext cx="5929322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+mj-lt"/>
                  <a:cs typeface="Arial" pitchFamily="34" charset="0"/>
                  <a:sym typeface="Symbol"/>
                </a:rPr>
                <a:t>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  <a:sym typeface="Symbol"/>
                </a:rPr>
                <a:t> 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Скорость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изменения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момента </a:t>
              </a:r>
              <a:r>
                <a:rPr lang="en-US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импульса системы материальных точек </a:t>
              </a:r>
              <a:endParaRPr lang="en-US" b="1" i="1" dirty="0" smtClean="0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  <a:p>
              <a:pPr algn="ctr"/>
              <a:endParaRPr lang="en-US" b="1" i="1" dirty="0" smtClean="0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  <a:p>
              <a:pPr algn="ctr"/>
              <a:r>
                <a:rPr lang="ru-RU" b="1" i="1" dirty="0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равна сумме моментов внешних сил, действующих на все частицы этой системы</a:t>
              </a:r>
            </a:p>
          </p:txBody>
        </p:sp>
        <p:sp>
          <p:nvSpPr>
            <p:cNvPr id="121875" name="Rectangle 19"/>
            <p:cNvSpPr>
              <a:spLocks noChangeArrowheads="1"/>
            </p:cNvSpPr>
            <p:nvPr/>
          </p:nvSpPr>
          <p:spPr bwMode="auto">
            <a:xfrm>
              <a:off x="1492762" y="3785127"/>
              <a:ext cx="2714644" cy="43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и твёрдого тела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3917" name="Object 13"/>
          <p:cNvGraphicFramePr>
            <a:graphicFrameLocks noChangeAspect="1"/>
          </p:cNvGraphicFramePr>
          <p:nvPr/>
        </p:nvGraphicFramePr>
        <p:xfrm>
          <a:off x="1714480" y="357166"/>
          <a:ext cx="1611312" cy="512762"/>
        </p:xfrm>
        <a:graphic>
          <a:graphicData uri="http://schemas.openxmlformats.org/presentationml/2006/ole">
            <p:oleObj spid="_x0000_s123917" name="Формула" r:id="rId9" imgW="914400" imgH="291960" progId="Equation.3">
              <p:embed/>
            </p:oleObj>
          </a:graphicData>
        </a:graphic>
      </p:graphicFrame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5143504" y="1928802"/>
            <a:ext cx="2857520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Сумма слева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4857752" y="571480"/>
            <a:ext cx="292895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Сумма  справа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graphicFrame>
        <p:nvGraphicFramePr>
          <p:cNvPr id="61" name="Object 9"/>
          <p:cNvGraphicFramePr>
            <a:graphicFrameLocks noChangeAspect="1"/>
          </p:cNvGraphicFramePr>
          <p:nvPr/>
        </p:nvGraphicFramePr>
        <p:xfrm>
          <a:off x="6715140" y="928670"/>
          <a:ext cx="1147763" cy="817562"/>
        </p:xfrm>
        <a:graphic>
          <a:graphicData uri="http://schemas.openxmlformats.org/presentationml/2006/ole">
            <p:oleObj spid="_x0000_s123921" name="Формула" r:id="rId10" imgW="660240" imgH="469800" progId="Equation.3">
              <p:embed/>
            </p:oleObj>
          </a:graphicData>
        </a:graphic>
      </p:graphicFrame>
      <p:graphicFrame>
        <p:nvGraphicFramePr>
          <p:cNvPr id="123922" name="Object 12"/>
          <p:cNvGraphicFramePr>
            <a:graphicFrameLocks noChangeAspect="1"/>
          </p:cNvGraphicFramePr>
          <p:nvPr/>
        </p:nvGraphicFramePr>
        <p:xfrm>
          <a:off x="7786710" y="1746496"/>
          <a:ext cx="642942" cy="896686"/>
        </p:xfrm>
        <a:graphic>
          <a:graphicData uri="http://schemas.openxmlformats.org/presentationml/2006/ole">
            <p:oleObj spid="_x0000_s123922" name="Формула" r:id="rId11" imgW="342720" imgH="482400" progId="Equation.3">
              <p:embed/>
            </p:oleObj>
          </a:graphicData>
        </a:graphic>
      </p:graphicFrame>
      <p:sp>
        <p:nvSpPr>
          <p:cNvPr id="68" name="Выгнутая влево стрелка 67"/>
          <p:cNvSpPr/>
          <p:nvPr/>
        </p:nvSpPr>
        <p:spPr>
          <a:xfrm rot="6499226" flipH="1" flipV="1">
            <a:off x="5171466" y="303211"/>
            <a:ext cx="364240" cy="22632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3923" name="Object 19"/>
          <p:cNvGraphicFramePr>
            <a:graphicFrameLocks noChangeAspect="1"/>
          </p:cNvGraphicFramePr>
          <p:nvPr/>
        </p:nvGraphicFramePr>
        <p:xfrm>
          <a:off x="6708799" y="3643314"/>
          <a:ext cx="1701523" cy="714380"/>
        </p:xfrm>
        <a:graphic>
          <a:graphicData uri="http://schemas.openxmlformats.org/presentationml/2006/ole">
            <p:oleObj spid="_x0000_s123923" name="Формула" r:id="rId12" imgW="1244600" imgH="520700" progId="Equation.3">
              <p:embed/>
            </p:oleObj>
          </a:graphicData>
        </a:graphic>
      </p:graphicFrame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6000760" y="5214950"/>
            <a:ext cx="2857520" cy="1285884"/>
            <a:chOff x="6000760" y="5214950"/>
            <a:chExt cx="2857520" cy="1285884"/>
          </a:xfrm>
        </p:grpSpPr>
        <p:graphicFrame>
          <p:nvGraphicFramePr>
            <p:cNvPr id="123925" name="Object 21"/>
            <p:cNvGraphicFramePr>
              <a:graphicFrameLocks noChangeAspect="1"/>
            </p:cNvGraphicFramePr>
            <p:nvPr/>
          </p:nvGraphicFramePr>
          <p:xfrm>
            <a:off x="6500826" y="5429264"/>
            <a:ext cx="2040104" cy="785818"/>
          </p:xfrm>
          <a:graphic>
            <a:graphicData uri="http://schemas.openxmlformats.org/presentationml/2006/ole">
              <p:oleObj spid="_x0000_s123925" name="Формула" r:id="rId13" imgW="1282700" imgH="495300" progId="Equation.3">
                <p:embed/>
              </p:oleObj>
            </a:graphicData>
          </a:graphic>
        </p:graphicFrame>
        <p:sp>
          <p:nvSpPr>
            <p:cNvPr id="72" name="AutoShape 14"/>
            <p:cNvSpPr>
              <a:spLocks noChangeArrowheads="1"/>
            </p:cNvSpPr>
            <p:nvPr/>
          </p:nvSpPr>
          <p:spPr bwMode="auto">
            <a:xfrm>
              <a:off x="6000760" y="5214950"/>
              <a:ext cx="2857520" cy="1285884"/>
            </a:xfrm>
            <a:prstGeom prst="cloudCallout">
              <a:avLst>
                <a:gd name="adj1" fmla="val -102834"/>
                <a:gd name="adj2" fmla="val 22704"/>
              </a:avLst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Rectangle 3"/>
          <p:cNvSpPr txBox="1">
            <a:spLocks/>
          </p:cNvSpPr>
          <p:nvPr/>
        </p:nvSpPr>
        <p:spPr bwMode="auto">
          <a:xfrm>
            <a:off x="142844" y="4959365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8" name="Rectangle 3"/>
          <p:cNvSpPr txBox="1">
            <a:spLocks/>
          </p:cNvSpPr>
          <p:nvPr/>
        </p:nvSpPr>
        <p:spPr>
          <a:xfrm>
            <a:off x="142844" y="5888059"/>
            <a:ext cx="600079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можно и для проекций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81" name="Rectangle 3"/>
          <p:cNvSpPr txBox="1">
            <a:spLocks/>
          </p:cNvSpPr>
          <p:nvPr/>
        </p:nvSpPr>
        <p:spPr>
          <a:xfrm>
            <a:off x="142844" y="5530869"/>
            <a:ext cx="4357718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ИСО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(а ещё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«система центра масс»)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62" name="Object 30"/>
          <p:cNvGraphicFramePr>
            <a:graphicFrameLocks noChangeAspect="1"/>
          </p:cNvGraphicFramePr>
          <p:nvPr/>
        </p:nvGraphicFramePr>
        <p:xfrm>
          <a:off x="2967038" y="866775"/>
          <a:ext cx="312737" cy="514350"/>
        </p:xfrm>
        <a:graphic>
          <a:graphicData uri="http://schemas.openxmlformats.org/presentationml/2006/ole">
            <p:oleObj spid="_x0000_s123926" name="Формула" r:id="rId14" imgW="22860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2" name="Группа 36"/>
          <p:cNvGrpSpPr/>
          <p:nvPr/>
        </p:nvGrpSpPr>
        <p:grpSpPr>
          <a:xfrm>
            <a:off x="571472" y="2643183"/>
            <a:ext cx="7754650" cy="913515"/>
            <a:chOff x="500034" y="214290"/>
            <a:chExt cx="7754650" cy="913515"/>
          </a:xfrm>
        </p:grpSpPr>
        <p:grpSp>
          <p:nvGrpSpPr>
            <p:cNvPr id="44" name="Группа 32"/>
            <p:cNvGrpSpPr/>
            <p:nvPr/>
          </p:nvGrpSpPr>
          <p:grpSpPr>
            <a:xfrm>
              <a:off x="500034" y="214290"/>
              <a:ext cx="6000792" cy="913515"/>
              <a:chOff x="500034" y="214290"/>
              <a:chExt cx="6000792" cy="913515"/>
            </a:xfrm>
          </p:grpSpPr>
          <p:sp>
            <p:nvSpPr>
              <p:cNvPr id="46" name="Rectangle 3"/>
              <p:cNvSpPr txBox="1">
                <a:spLocks/>
              </p:cNvSpPr>
              <p:nvPr/>
            </p:nvSpPr>
            <p:spPr>
              <a:xfrm>
                <a:off x="500034" y="214290"/>
                <a:ext cx="6000792" cy="849450"/>
              </a:xfrm>
              <a:prstGeom prst="rect">
                <a:avLst/>
              </a:prstGeom>
            </p:spPr>
            <p:txBody>
              <a:bodyPr/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lang="ru-RU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…</a:t>
                </a:r>
              </a:p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5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</a:t>
                </a: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Формулировка Ньютона</a:t>
                </a: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</a:t>
                </a:r>
              </a:p>
            </p:txBody>
          </p:sp>
          <p:graphicFrame>
            <p:nvGraphicFramePr>
              <p:cNvPr id="48" name="Object 10"/>
              <p:cNvGraphicFramePr>
                <a:graphicFrameLocks noChangeAspect="1"/>
              </p:cNvGraphicFramePr>
              <p:nvPr/>
            </p:nvGraphicFramePr>
            <p:xfrm>
              <a:off x="4500562" y="405488"/>
              <a:ext cx="928694" cy="722317"/>
            </p:xfrm>
            <a:graphic>
              <a:graphicData uri="http://schemas.openxmlformats.org/presentationml/2006/ole">
                <p:oleObj spid="_x0000_s129030" name="Формула" r:id="rId4" imgW="571320" imgH="444240" progId="Equation.3">
                  <p:embed/>
                </p:oleObj>
              </a:graphicData>
            </a:graphic>
          </p:graphicFrame>
        </p:grpSp>
        <p:graphicFrame>
          <p:nvGraphicFramePr>
            <p:cNvPr id="45" name="Object 13"/>
            <p:cNvGraphicFramePr>
              <a:graphicFrameLocks noChangeAspect="1"/>
            </p:cNvGraphicFramePr>
            <p:nvPr/>
          </p:nvGraphicFramePr>
          <p:xfrm>
            <a:off x="6000760" y="533896"/>
            <a:ext cx="2253924" cy="444651"/>
          </p:xfrm>
          <a:graphic>
            <a:graphicData uri="http://schemas.openxmlformats.org/presentationml/2006/ole">
              <p:oleObj spid="_x0000_s129031" name="Формула" r:id="rId5" imgW="1397000" imgH="279400" progId="Equation.3">
                <p:embed/>
              </p:oleObj>
            </a:graphicData>
          </a:graphic>
        </p:graphicFrame>
      </p:grpSp>
      <p:sp>
        <p:nvSpPr>
          <p:cNvPr id="49" name="Rectangle 3"/>
          <p:cNvSpPr txBox="1">
            <a:spLocks/>
          </p:cNvSpPr>
          <p:nvPr/>
        </p:nvSpPr>
        <p:spPr>
          <a:xfrm>
            <a:off x="642910" y="1000108"/>
            <a:ext cx="7643866" cy="85725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Простые  демонстрации  к  законам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</a:p>
          <a:p>
            <a:pPr marL="273050" lvl="0" indent="-273050" algn="ctr" eaLnBrk="0" hangingPunct="0">
              <a:spcBef>
                <a:spcPts val="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добавка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:)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3643306" y="4500570"/>
          <a:ext cx="1331734" cy="428604"/>
        </p:xfrm>
        <a:graphic>
          <a:graphicData uri="http://schemas.openxmlformats.org/presentationml/2006/ole">
            <p:oleObj spid="_x0000_s129032" name="Формула" r:id="rId6" imgW="825142" imgH="266584" progId="Equation.3">
              <p:embed/>
            </p:oleObj>
          </a:graphicData>
        </a:graphic>
      </p:graphicFrame>
      <p:sp>
        <p:nvSpPr>
          <p:cNvPr id="50" name="Rectangle 3"/>
          <p:cNvSpPr txBox="1">
            <a:spLocks/>
          </p:cNvSpPr>
          <p:nvPr/>
        </p:nvSpPr>
        <p:spPr>
          <a:xfrm>
            <a:off x="785786" y="3571876"/>
            <a:ext cx="3357586" cy="50006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… а если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2184419" y="3560473"/>
          <a:ext cx="1189037" cy="366712"/>
        </p:xfrm>
        <a:graphic>
          <a:graphicData uri="http://schemas.openxmlformats.org/presentationml/2006/ole">
            <p:oleObj spid="_x0000_s129034" name="Формула" r:id="rId7" imgW="736560" imgH="228600" progId="Equation.3">
              <p:embed/>
            </p:oleObj>
          </a:graphicData>
        </a:graphic>
      </p:graphicFrame>
      <p:sp>
        <p:nvSpPr>
          <p:cNvPr id="52" name="Выгнутая вправо стрелка 51"/>
          <p:cNvSpPr/>
          <p:nvPr/>
        </p:nvSpPr>
        <p:spPr>
          <a:xfrm rot="7586364" flipV="1">
            <a:off x="2599689" y="3939334"/>
            <a:ext cx="500066" cy="1631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Штриховая стрелка вправо 52"/>
          <p:cNvSpPr/>
          <p:nvPr/>
        </p:nvSpPr>
        <p:spPr>
          <a:xfrm rot="5400000">
            <a:off x="3866190" y="5420694"/>
            <a:ext cx="1000132" cy="10172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ейка в бумажных  кольц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71546"/>
            <a:ext cx="3071834" cy="257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928662" y="285728"/>
            <a:ext cx="764386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latin typeface="+mn-lt"/>
              </a:rPr>
              <a:t>Простые  демонстрации  к  законам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42844" y="3688306"/>
            <a:ext cx="8786874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Силы взаимодействия двух материальных  точек равны  по величине,  противоположно направлены  и  действуют  вдоль  прямой,  проходящей  через  эти  точки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0034" y="2143116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3.4.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акон Ньютона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V="1">
            <a:off x="500034" y="642918"/>
            <a:ext cx="28575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500034" y="4572008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000" dirty="0" smtClean="0">
                <a:solidFill>
                  <a:srgbClr val="0000FF"/>
                </a:solidFill>
                <a:latin typeface="+mn-lt"/>
              </a:rPr>
              <a:t>Замечания: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2" name="Группа 35"/>
          <p:cNvGrpSpPr/>
          <p:nvPr/>
        </p:nvGrpSpPr>
        <p:grpSpPr>
          <a:xfrm>
            <a:off x="428596" y="1071546"/>
            <a:ext cx="8072526" cy="738664"/>
            <a:chOff x="428596" y="1071546"/>
            <a:chExt cx="8072526" cy="738664"/>
          </a:xfrm>
        </p:grpSpPr>
        <p:sp>
          <p:nvSpPr>
            <p:cNvPr id="60" name="Rectangle 1"/>
            <p:cNvSpPr>
              <a:spLocks noChangeArrowheads="1"/>
            </p:cNvSpPr>
            <p:nvPr/>
          </p:nvSpPr>
          <p:spPr bwMode="auto">
            <a:xfrm>
              <a:off x="428596" y="1071546"/>
              <a:ext cx="807252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Импульсом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материальной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точки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называется произведение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её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массы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скорость</a:t>
              </a:r>
              <a:r>
                <a:rPr lang="ru-RU" b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96267" name="Object 11"/>
            <p:cNvGraphicFramePr>
              <a:graphicFrameLocks noChangeAspect="1"/>
            </p:cNvGraphicFramePr>
            <p:nvPr/>
          </p:nvGraphicFramePr>
          <p:xfrm>
            <a:off x="5429256" y="1428736"/>
            <a:ext cx="857224" cy="365581"/>
          </p:xfrm>
          <a:graphic>
            <a:graphicData uri="http://schemas.openxmlformats.org/presentationml/2006/ole">
              <p:oleObj spid="_x0000_s135171" name="Формула" r:id="rId4" imgW="647700" imgH="279400" progId="Equation.3">
                <p:embed/>
              </p:oleObj>
            </a:graphicData>
          </a:graphic>
        </p:graphicFrame>
      </p:grpSp>
      <p:grpSp>
        <p:nvGrpSpPr>
          <p:cNvPr id="3" name="Группа 38"/>
          <p:cNvGrpSpPr/>
          <p:nvPr/>
        </p:nvGrpSpPr>
        <p:grpSpPr>
          <a:xfrm>
            <a:off x="500034" y="63608"/>
            <a:ext cx="7754650" cy="1000108"/>
            <a:chOff x="500034" y="63608"/>
            <a:chExt cx="7754650" cy="1000108"/>
          </a:xfrm>
        </p:grpSpPr>
        <p:grpSp>
          <p:nvGrpSpPr>
            <p:cNvPr id="4" name="Группа 36"/>
            <p:cNvGrpSpPr/>
            <p:nvPr/>
          </p:nvGrpSpPr>
          <p:grpSpPr>
            <a:xfrm>
              <a:off x="500034" y="214289"/>
              <a:ext cx="7754650" cy="722317"/>
              <a:chOff x="500034" y="214289"/>
              <a:chExt cx="7754650" cy="722317"/>
            </a:xfrm>
          </p:grpSpPr>
          <p:grpSp>
            <p:nvGrpSpPr>
              <p:cNvPr id="5" name="Группа 32"/>
              <p:cNvGrpSpPr/>
              <p:nvPr/>
            </p:nvGrpSpPr>
            <p:grpSpPr>
              <a:xfrm>
                <a:off x="500034" y="214289"/>
                <a:ext cx="6000792" cy="722317"/>
                <a:chOff x="500034" y="214289"/>
                <a:chExt cx="6000792" cy="722317"/>
              </a:xfrm>
            </p:grpSpPr>
            <p:sp>
              <p:nvSpPr>
                <p:cNvPr id="35" name="Rectangle 3"/>
                <p:cNvSpPr txBox="1">
                  <a:spLocks/>
                </p:cNvSpPr>
                <p:nvPr/>
              </p:nvSpPr>
              <p:spPr>
                <a:xfrm>
                  <a:off x="500034" y="214290"/>
                  <a:ext cx="6000792" cy="541337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273050" marR="0" lvl="0" indent="-273050" algn="l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lang="en-US" sz="20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rPr>
                    <a:t>5</a:t>
                  </a: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)</a:t>
                  </a: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Формулировка Ньютона</a:t>
                  </a: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:</a:t>
                  </a:r>
                </a:p>
                <a:p>
                  <a:pPr marL="273050" marR="0" lvl="0" indent="-273050" algn="l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 </a:t>
                  </a:r>
                </a:p>
              </p:txBody>
            </p:sp>
            <p:graphicFrame>
              <p:nvGraphicFramePr>
                <p:cNvPr id="96266" name="Object 10"/>
                <p:cNvGraphicFramePr>
                  <a:graphicFrameLocks noChangeAspect="1"/>
                </p:cNvGraphicFramePr>
                <p:nvPr/>
              </p:nvGraphicFramePr>
              <p:xfrm>
                <a:off x="4500562" y="214289"/>
                <a:ext cx="928694" cy="722317"/>
              </p:xfrm>
              <a:graphic>
                <a:graphicData uri="http://schemas.openxmlformats.org/presentationml/2006/ole">
                  <p:oleObj spid="_x0000_s135170" name="Формула" r:id="rId5" imgW="571320" imgH="44424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96269" name="Object 13"/>
              <p:cNvGraphicFramePr>
                <a:graphicFrameLocks noChangeAspect="1"/>
              </p:cNvGraphicFramePr>
              <p:nvPr/>
            </p:nvGraphicFramePr>
            <p:xfrm>
              <a:off x="6000760" y="341143"/>
              <a:ext cx="2253924" cy="444651"/>
            </p:xfrm>
            <a:graphic>
              <a:graphicData uri="http://schemas.openxmlformats.org/presentationml/2006/ole">
                <p:oleObj spid="_x0000_s135172" name="Формула" r:id="rId6" imgW="1397000" imgH="279400" progId="Equation.3">
                  <p:embed/>
                </p:oleObj>
              </a:graphicData>
            </a:graphic>
          </p:graphicFrame>
        </p:grpSp>
        <p:sp>
          <p:nvSpPr>
            <p:cNvPr id="96271" name="AutoShape 15"/>
            <p:cNvSpPr>
              <a:spLocks noChangeArrowheads="1"/>
            </p:cNvSpPr>
            <p:nvPr/>
          </p:nvSpPr>
          <p:spPr bwMode="auto">
            <a:xfrm>
              <a:off x="4000496" y="63608"/>
              <a:ext cx="2000264" cy="1000108"/>
            </a:xfrm>
            <a:prstGeom prst="cloudCallout">
              <a:avLst>
                <a:gd name="adj1" fmla="val -108421"/>
                <a:gd name="adj2" fmla="val 44868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36"/>
          <p:cNvGrpSpPr/>
          <p:nvPr/>
        </p:nvGrpSpPr>
        <p:grpSpPr>
          <a:xfrm>
            <a:off x="1000100" y="2463798"/>
            <a:ext cx="2643206" cy="1250954"/>
            <a:chOff x="1000100" y="2463798"/>
            <a:chExt cx="2643206" cy="125095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1000100" y="2463798"/>
              <a:ext cx="2643206" cy="1250954"/>
            </a:xfrm>
            <a:prstGeom prst="cloudCallout">
              <a:avLst>
                <a:gd name="adj1" fmla="val 81390"/>
                <a:gd name="adj2" fmla="val -46661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6288" name="Object 32"/>
            <p:cNvGraphicFramePr>
              <a:graphicFrameLocks noChangeAspect="1"/>
            </p:cNvGraphicFramePr>
            <p:nvPr/>
          </p:nvGraphicFramePr>
          <p:xfrm>
            <a:off x="1285852" y="2714620"/>
            <a:ext cx="1734146" cy="571480"/>
          </p:xfrm>
          <a:graphic>
            <a:graphicData uri="http://schemas.openxmlformats.org/presentationml/2006/ole">
              <p:oleObj spid="_x0000_s135175" name="Формула" r:id="rId7" imgW="838200" imgH="279400" progId="Equation.3">
                <p:embed/>
              </p:oleObj>
            </a:graphicData>
          </a:graphic>
        </p:graphicFrame>
      </p:grp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642910" y="5116969"/>
            <a:ext cx="35004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равны по модулю;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противоположно направлены;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действуют вдоль одной прямой линии;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приложены к разным телам;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имеют одинаковую природу.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768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В  механике  Ньютона  силовое воздействие  передаётся  мгновенно !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6" name="Rectangle 3"/>
          <p:cNvSpPr txBox="1">
            <a:spLocks/>
          </p:cNvSpPr>
          <p:nvPr/>
        </p:nvSpPr>
        <p:spPr bwMode="auto">
          <a:xfrm>
            <a:off x="5357818" y="4724408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000" dirty="0" smtClean="0">
                <a:solidFill>
                  <a:srgbClr val="0000FF"/>
                </a:solidFill>
                <a:latin typeface="+mn-lt"/>
              </a:rPr>
              <a:t>И ещё одно: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7" name="Группа 38"/>
          <p:cNvGrpSpPr/>
          <p:nvPr/>
        </p:nvGrpSpPr>
        <p:grpSpPr>
          <a:xfrm>
            <a:off x="4671408" y="2357430"/>
            <a:ext cx="3829682" cy="1643074"/>
            <a:chOff x="4671408" y="2357430"/>
            <a:chExt cx="3829682" cy="1643074"/>
          </a:xfrm>
        </p:grpSpPr>
        <p:grpSp>
          <p:nvGrpSpPr>
            <p:cNvPr id="8" name="Группа 60"/>
            <p:cNvGrpSpPr/>
            <p:nvPr/>
          </p:nvGrpSpPr>
          <p:grpSpPr>
            <a:xfrm>
              <a:off x="4671408" y="2357430"/>
              <a:ext cx="3829682" cy="1643074"/>
              <a:chOff x="4143372" y="2357430"/>
              <a:chExt cx="3829682" cy="1643074"/>
            </a:xfrm>
          </p:grpSpPr>
          <p:grpSp>
            <p:nvGrpSpPr>
              <p:cNvPr id="9" name="Group 16"/>
              <p:cNvGrpSpPr>
                <a:grpSpLocks noChangeAspect="1"/>
              </p:cNvGrpSpPr>
              <p:nvPr/>
            </p:nvGrpSpPr>
            <p:grpSpPr bwMode="auto">
              <a:xfrm>
                <a:off x="4143372" y="2357430"/>
                <a:ext cx="3829682" cy="1643074"/>
                <a:chOff x="3526" y="2218"/>
                <a:chExt cx="3841" cy="1649"/>
              </a:xfrm>
            </p:grpSpPr>
            <p:sp>
              <p:nvSpPr>
                <p:cNvPr id="96273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26" y="2218"/>
                  <a:ext cx="3841" cy="1649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403" y="2917"/>
                  <a:ext cx="198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605" y="2918"/>
                  <a:ext cx="343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28" y="3222"/>
                  <a:ext cx="1406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ru-RU" b="1" dirty="0" smtClean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3.1</a:t>
                  </a:r>
                </a:p>
              </p:txBody>
            </p:sp>
            <p:sp>
              <p:nvSpPr>
                <p:cNvPr id="962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76" y="2271"/>
                  <a:ext cx="185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426" y="2281"/>
                  <a:ext cx="185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181" y="2481"/>
                  <a:ext cx="429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b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b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83" name="Line 27"/>
                <p:cNvSpPr>
                  <a:spLocks noChangeShapeType="1"/>
                </p:cNvSpPr>
                <p:nvPr/>
              </p:nvSpPr>
              <p:spPr bwMode="auto">
                <a:xfrm rot="-16200000" flipH="1" flipV="1">
                  <a:off x="6676" y="2648"/>
                  <a:ext cx="1" cy="53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84" name="Line 2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020" y="2648"/>
                  <a:ext cx="1" cy="53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graphicFrame>
            <p:nvGraphicFramePr>
              <p:cNvPr id="96285" name="Object 29"/>
              <p:cNvGraphicFramePr>
                <a:graphicFrameLocks noChangeAspect="1"/>
              </p:cNvGraphicFramePr>
              <p:nvPr/>
            </p:nvGraphicFramePr>
            <p:xfrm>
              <a:off x="7231301" y="2603427"/>
              <a:ext cx="412533" cy="400032"/>
            </p:xfrm>
            <a:graphic>
              <a:graphicData uri="http://schemas.openxmlformats.org/presentationml/2006/ole">
                <p:oleObj spid="_x0000_s135173" name="Формула" r:id="rId8" imgW="304536" imgH="317225" progId="Equation.3">
                  <p:embed/>
                </p:oleObj>
              </a:graphicData>
            </a:graphic>
          </p:graphicFrame>
          <p:graphicFrame>
            <p:nvGraphicFramePr>
              <p:cNvPr id="96287" name="Object 31"/>
              <p:cNvGraphicFramePr>
                <a:graphicFrameLocks noChangeAspect="1"/>
              </p:cNvGraphicFramePr>
              <p:nvPr/>
            </p:nvGraphicFramePr>
            <p:xfrm>
              <a:off x="4341784" y="2603500"/>
              <a:ext cx="361950" cy="400050"/>
            </p:xfrm>
            <a:graphic>
              <a:graphicData uri="http://schemas.openxmlformats.org/presentationml/2006/ole">
                <p:oleObj spid="_x0000_s135174" name="Формула" r:id="rId9" imgW="266400" imgH="317160" progId="Equation.3">
                  <p:embed/>
                </p:oleObj>
              </a:graphicData>
            </a:graphic>
          </p:graphicFrame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4810046" y="2857496"/>
                <a:ext cx="265113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6839021" y="2857496"/>
                <a:ext cx="265113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7287536" y="2618906"/>
              <a:ext cx="427736" cy="45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17" grpId="0" build="p"/>
      <p:bldP spid="25" grpId="0" animBg="1"/>
      <p:bldP spid="26" grpId="0" build="p"/>
      <p:bldP spid="96294" grpId="0" build="p"/>
      <p:bldP spid="65" grpId="0" build="p"/>
      <p:bldP spid="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пыт с веса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2500330" cy="23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928662" y="285728"/>
            <a:ext cx="764386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latin typeface="+mn-lt"/>
              </a:rPr>
              <a:t>Простые  демонстрации  к  законам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4282" y="2428868"/>
            <a:ext cx="8786874" cy="11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Две материальные точки притягиваются с силами пропорциональными произведению их масс (</a:t>
            </a:r>
            <a:r>
              <a:rPr lang="ru-RU" sz="1600" i="1" dirty="0" smtClean="0">
                <a:solidFill>
                  <a:srgbClr val="0000FF"/>
                </a:solidFill>
                <a:latin typeface="+mj-lt"/>
              </a:rPr>
              <a:t>m</a:t>
            </a:r>
            <a:r>
              <a:rPr lang="ru-RU" sz="1600" baseline="-25000" dirty="0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ru-RU" sz="1600" i="1" dirty="0" smtClean="0">
                <a:solidFill>
                  <a:srgbClr val="0000FF"/>
                </a:solidFill>
                <a:latin typeface="+mj-lt"/>
              </a:rPr>
              <a:t> и m</a:t>
            </a:r>
            <a:r>
              <a:rPr lang="ru-RU" sz="1600" baseline="-250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) и обратно пропорциональными квадрату расстояния между ними. Силы направлены вдоль прямой, проходящей через материальные точки</a:t>
            </a:r>
            <a:r>
              <a:rPr lang="ru-RU" sz="16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: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57158" y="142852"/>
            <a:ext cx="3357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3.5.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Силы в механике</a:t>
            </a:r>
          </a:p>
        </p:txBody>
      </p:sp>
      <p:sp>
        <p:nvSpPr>
          <p:cNvPr id="25" name="Выгнутая влево стрелка 24"/>
          <p:cNvSpPr/>
          <p:nvPr/>
        </p:nvSpPr>
        <p:spPr>
          <a:xfrm rot="13702910" flipV="1">
            <a:off x="8353587" y="1712802"/>
            <a:ext cx="28575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71472" y="1957320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Силы Всемирного тяготения </a:t>
            </a:r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4608185" y="571480"/>
          <a:ext cx="928688" cy="877888"/>
        </p:xfrm>
        <a:graphic>
          <a:graphicData uri="http://schemas.openxmlformats.org/presentationml/2006/ole">
            <p:oleObj spid="_x0000_s109570" name="Формула" r:id="rId4" imgW="520474" imgH="495085" progId="Equation.3">
              <p:embed/>
            </p:oleObj>
          </a:graphicData>
        </a:graphic>
      </p:graphicFrame>
      <p:grpSp>
        <p:nvGrpSpPr>
          <p:cNvPr id="52" name="Группа 51"/>
          <p:cNvGrpSpPr/>
          <p:nvPr/>
        </p:nvGrpSpPr>
        <p:grpSpPr>
          <a:xfrm>
            <a:off x="214282" y="571480"/>
            <a:ext cx="4143404" cy="1250954"/>
            <a:chOff x="214282" y="571480"/>
            <a:chExt cx="4143404" cy="125095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214282" y="571480"/>
              <a:ext cx="3286148" cy="1250954"/>
            </a:xfrm>
            <a:prstGeom prst="cloudCallout">
              <a:avLst>
                <a:gd name="adj1" fmla="val 81390"/>
                <a:gd name="adj2" fmla="val -46661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7290" name="Object 10"/>
            <p:cNvGraphicFramePr>
              <a:graphicFrameLocks noChangeAspect="1"/>
            </p:cNvGraphicFramePr>
            <p:nvPr/>
          </p:nvGraphicFramePr>
          <p:xfrm>
            <a:off x="2000232" y="857232"/>
            <a:ext cx="1131891" cy="442914"/>
          </p:xfrm>
          <a:graphic>
            <a:graphicData uri="http://schemas.openxmlformats.org/presentationml/2006/ole">
              <p:oleObj spid="_x0000_s109572" name="Формула" r:id="rId5" imgW="583920" imgH="228600" progId="Equation.3">
                <p:embed/>
              </p:oleObj>
            </a:graphicData>
          </a:graphic>
        </p:graphicFrame>
        <p:sp>
          <p:nvSpPr>
            <p:cNvPr id="45" name="Rectangle 3"/>
            <p:cNvSpPr txBox="1">
              <a:spLocks/>
            </p:cNvSpPr>
            <p:nvPr/>
          </p:nvSpPr>
          <p:spPr bwMode="auto">
            <a:xfrm>
              <a:off x="285720" y="714356"/>
              <a:ext cx="185738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i="1" dirty="0" smtClean="0">
                  <a:solidFill>
                    <a:srgbClr val="0000FF"/>
                  </a:solidFill>
                  <a:latin typeface="+mj-lt"/>
                </a:rPr>
                <a:t>Закон</a:t>
              </a:r>
            </a:p>
            <a:p>
              <a:pPr marL="273050" marR="0" lvl="0" indent="-27305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i="1" dirty="0" smtClean="0">
                  <a:solidFill>
                    <a:srgbClr val="0000FF"/>
                  </a:solidFill>
                  <a:latin typeface="+mj-lt"/>
                </a:rPr>
                <a:t>движения</a:t>
              </a:r>
              <a:r>
                <a:rPr kumimoji="0" lang="ru-RU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8" name="Штриховая стрелка вправо 47"/>
            <p:cNvSpPr/>
            <p:nvPr/>
          </p:nvSpPr>
          <p:spPr>
            <a:xfrm rot="10800000">
              <a:off x="3736468" y="904818"/>
              <a:ext cx="62121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857884" y="1285860"/>
            <a:ext cx="3042049" cy="769441"/>
            <a:chOff x="5857884" y="1285860"/>
            <a:chExt cx="3042049" cy="769441"/>
          </a:xfrm>
        </p:grpSpPr>
        <p:sp>
          <p:nvSpPr>
            <p:cNvPr id="49" name="Rectangle 3"/>
            <p:cNvSpPr txBox="1">
              <a:spLocks/>
            </p:cNvSpPr>
            <p:nvPr/>
          </p:nvSpPr>
          <p:spPr bwMode="auto">
            <a:xfrm>
              <a:off x="5857884" y="1428736"/>
              <a:ext cx="214314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Какие бывают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072462" y="1285860"/>
              <a:ext cx="8274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6286512" y="3143248"/>
            <a:ext cx="2714644" cy="1108078"/>
            <a:chOff x="6286512" y="3143248"/>
            <a:chExt cx="2714644" cy="1108078"/>
          </a:xfrm>
        </p:grpSpPr>
        <p:graphicFrame>
          <p:nvGraphicFramePr>
            <p:cNvPr id="97291" name="Object 11"/>
            <p:cNvGraphicFramePr>
              <a:graphicFrameLocks noChangeAspect="1"/>
            </p:cNvGraphicFramePr>
            <p:nvPr/>
          </p:nvGraphicFramePr>
          <p:xfrm>
            <a:off x="6715140" y="3286124"/>
            <a:ext cx="1877914" cy="785794"/>
          </p:xfrm>
          <a:graphic>
            <a:graphicData uri="http://schemas.openxmlformats.org/presentationml/2006/ole">
              <p:oleObj spid="_x0000_s109573" name="Формула" r:id="rId6" imgW="1346200" imgH="558800" progId="Equation.3">
                <p:embed/>
              </p:oleObj>
            </a:graphicData>
          </a:graphic>
        </p:graphicFrame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6286512" y="3143248"/>
              <a:ext cx="2714644" cy="1108078"/>
            </a:xfrm>
            <a:prstGeom prst="cloudCallout">
              <a:avLst>
                <a:gd name="adj1" fmla="val -106374"/>
                <a:gd name="adj2" fmla="val 7367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Группа 82"/>
          <p:cNvGrpSpPr/>
          <p:nvPr/>
        </p:nvGrpSpPr>
        <p:grpSpPr>
          <a:xfrm>
            <a:off x="857224" y="3603769"/>
            <a:ext cx="3781285" cy="1298806"/>
            <a:chOff x="857224" y="3603769"/>
            <a:chExt cx="3781285" cy="1298806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857224" y="3603769"/>
              <a:ext cx="3781285" cy="1298806"/>
              <a:chOff x="3605" y="2337"/>
              <a:chExt cx="3434" cy="1181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4226" y="2926"/>
                <a:ext cx="215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 flipV="1">
                <a:off x="3605" y="2926"/>
                <a:ext cx="343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299" name="Text Box 19"/>
              <p:cNvSpPr txBox="1">
                <a:spLocks noChangeArrowheads="1"/>
              </p:cNvSpPr>
              <p:nvPr/>
            </p:nvSpPr>
            <p:spPr bwMode="auto">
              <a:xfrm>
                <a:off x="4051" y="2444"/>
                <a:ext cx="676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0" name="Text Box 20"/>
              <p:cNvSpPr txBox="1">
                <a:spLocks noChangeArrowheads="1"/>
              </p:cNvSpPr>
              <p:nvPr/>
            </p:nvSpPr>
            <p:spPr bwMode="auto">
              <a:xfrm>
                <a:off x="4882" y="3152"/>
                <a:ext cx="993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 3.2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1" name="Line 21"/>
              <p:cNvSpPr>
                <a:spLocks noChangeShapeType="1"/>
              </p:cNvSpPr>
              <p:nvPr/>
            </p:nvSpPr>
            <p:spPr bwMode="auto">
              <a:xfrm rot="-16200000" flipH="1" flipV="1">
                <a:off x="4480" y="2661"/>
                <a:ext cx="1" cy="539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305" name="Text Box 25"/>
              <p:cNvSpPr txBox="1">
                <a:spLocks noChangeArrowheads="1"/>
              </p:cNvSpPr>
              <p:nvPr/>
            </p:nvSpPr>
            <p:spPr bwMode="auto">
              <a:xfrm>
                <a:off x="3929" y="2676"/>
                <a:ext cx="44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4353" y="2337"/>
                <a:ext cx="758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97307" name="Object 27"/>
            <p:cNvGraphicFramePr>
              <a:graphicFrameLocks noChangeAspect="1"/>
            </p:cNvGraphicFramePr>
            <p:nvPr/>
          </p:nvGraphicFramePr>
          <p:xfrm>
            <a:off x="2000232" y="3700925"/>
            <a:ext cx="428628" cy="442455"/>
          </p:xfrm>
          <a:graphic>
            <a:graphicData uri="http://schemas.openxmlformats.org/presentationml/2006/ole">
              <p:oleObj spid="_x0000_s109574" name="Формула" r:id="rId7" imgW="291847" imgH="317225" progId="Equation.3">
                <p:embed/>
              </p:oleObj>
            </a:graphicData>
          </a:graphic>
        </p:graphicFrame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3804298" y="3713204"/>
              <a:ext cx="744365" cy="6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ru-RU" sz="2400" baseline="-25000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7311" name="Object 31"/>
            <p:cNvGraphicFramePr>
              <a:graphicFrameLocks noChangeAspect="1"/>
            </p:cNvGraphicFramePr>
            <p:nvPr/>
          </p:nvGraphicFramePr>
          <p:xfrm>
            <a:off x="3357554" y="3857628"/>
            <a:ext cx="285720" cy="375947"/>
          </p:xfrm>
          <a:graphic>
            <a:graphicData uri="http://schemas.openxmlformats.org/presentationml/2006/ole">
              <p:oleObj spid="_x0000_s109575" name="Формула" r:id="rId8" imgW="177646" imgH="241091" progId="Equation.3">
                <p:embed/>
              </p:oleObj>
            </a:graphicData>
          </a:graphic>
        </p:graphicFrame>
      </p:grpSp>
      <p:grpSp>
        <p:nvGrpSpPr>
          <p:cNvPr id="5" name="Группа 80"/>
          <p:cNvGrpSpPr/>
          <p:nvPr/>
        </p:nvGrpSpPr>
        <p:grpSpPr>
          <a:xfrm>
            <a:off x="4695838" y="4532374"/>
            <a:ext cx="3090872" cy="468262"/>
            <a:chOff x="3929058" y="4889564"/>
            <a:chExt cx="3090872" cy="468262"/>
          </a:xfrm>
        </p:grpSpPr>
        <p:graphicFrame>
          <p:nvGraphicFramePr>
            <p:cNvPr id="97313" name="Object 33"/>
            <p:cNvGraphicFramePr>
              <a:graphicFrameLocks noChangeAspect="1"/>
            </p:cNvGraphicFramePr>
            <p:nvPr/>
          </p:nvGraphicFramePr>
          <p:xfrm>
            <a:off x="5662608" y="4889564"/>
            <a:ext cx="1357322" cy="447469"/>
          </p:xfrm>
          <a:graphic>
            <a:graphicData uri="http://schemas.openxmlformats.org/presentationml/2006/ole">
              <p:oleObj spid="_x0000_s109576" name="Формула" r:id="rId9" imgW="838200" imgH="279400" progId="Equation.3">
                <p:embed/>
              </p:oleObj>
            </a:graphicData>
          </a:graphic>
        </p:graphicFrame>
        <p:sp>
          <p:nvSpPr>
            <p:cNvPr id="80" name="Rectangle 3"/>
            <p:cNvSpPr txBox="1">
              <a:spLocks/>
            </p:cNvSpPr>
            <p:nvPr/>
          </p:nvSpPr>
          <p:spPr bwMode="auto">
            <a:xfrm>
              <a:off x="3929058" y="4929198"/>
              <a:ext cx="192882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И, конечно </a:t>
              </a:r>
              <a:r>
                <a:rPr kumimoji="0" lang="ru-RU" sz="20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197538" y="5840752"/>
            <a:ext cx="5589304" cy="874396"/>
            <a:chOff x="3197538" y="5840752"/>
            <a:chExt cx="5589304" cy="874396"/>
          </a:xfrm>
        </p:grpSpPr>
        <p:grpSp>
          <p:nvGrpSpPr>
            <p:cNvPr id="4" name="Группа 77"/>
            <p:cNvGrpSpPr/>
            <p:nvPr/>
          </p:nvGrpSpPr>
          <p:grpSpPr>
            <a:xfrm>
              <a:off x="3197538" y="5945707"/>
              <a:ext cx="5072098" cy="769441"/>
              <a:chOff x="2857488" y="5286388"/>
              <a:chExt cx="5072098" cy="769441"/>
            </a:xfrm>
          </p:grpSpPr>
          <p:sp>
            <p:nvSpPr>
              <p:cNvPr id="76" name="Rectangle 3"/>
              <p:cNvSpPr txBox="1">
                <a:spLocks/>
              </p:cNvSpPr>
              <p:nvPr/>
            </p:nvSpPr>
            <p:spPr bwMode="auto">
              <a:xfrm>
                <a:off x="2857488" y="5572140"/>
                <a:ext cx="5072098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tabLst/>
                  <a:defRPr/>
                </a:pPr>
                <a:r>
                  <a:rPr kumimoji="0" lang="ru-RU" sz="20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А если НЕ материальные точки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7000892" y="5286388"/>
                <a:ext cx="8274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 smtClean="0">
                    <a:solidFill>
                      <a:srgbClr val="00B0F0"/>
                    </a:solidFill>
                    <a:latin typeface="+mn-lt"/>
                  </a:rPr>
                  <a:t>?? </a:t>
                </a:r>
                <a:endParaRPr lang="ru-RU" sz="4400" dirty="0">
                  <a:solidFill>
                    <a:srgbClr val="00B0F0"/>
                  </a:solidFill>
                  <a:latin typeface="+mn-lt"/>
                </a:endParaRPr>
              </a:p>
            </p:txBody>
          </p:sp>
        </p:grpSp>
        <p:sp>
          <p:nvSpPr>
            <p:cNvPr id="82" name="Штриховая стрелка вправо 81"/>
            <p:cNvSpPr/>
            <p:nvPr/>
          </p:nvSpPr>
          <p:spPr>
            <a:xfrm rot="5400000">
              <a:off x="8055322" y="5983628"/>
              <a:ext cx="874396" cy="58864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57422" y="5143512"/>
            <a:ext cx="4256495" cy="769441"/>
            <a:chOff x="2357422" y="5143512"/>
            <a:chExt cx="4256495" cy="769441"/>
          </a:xfrm>
        </p:grpSpPr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2357422" y="5286388"/>
              <a:ext cx="35004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6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А  г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равитационная  постоянная 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6,67</a:t>
              </a:r>
              <a:r>
                <a:rPr kumimoji="0" lang="ru-RU" sz="1600" b="0" i="0" u="none" strike="noStrike" cap="none" normalizeH="0" baseline="3000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kumimoji="0" lang="ru-RU" sz="1600" b="0" i="0" u="none" strike="noStrike" cap="none" normalizeH="0" baseline="3000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11</a:t>
              </a:r>
              <a:r>
                <a:rPr lang="ru-RU" sz="1600" i="1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</a:t>
              </a:r>
              <a:r>
                <a:rPr lang="ru-RU" sz="1600" baseline="300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sz="16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/</a:t>
              </a:r>
              <a:r>
                <a:rPr lang="ru-RU" sz="1600" i="1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кг</a:t>
              </a:r>
              <a:r>
                <a:rPr lang="ru-RU" sz="1600" baseline="300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786446" y="5143512"/>
              <a:ext cx="8274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89" name="Выгнутая влево стрелка 88"/>
          <p:cNvSpPr/>
          <p:nvPr/>
        </p:nvSpPr>
        <p:spPr>
          <a:xfrm rot="13702910" flipV="1">
            <a:off x="7902783" y="4038878"/>
            <a:ext cx="285752" cy="1967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14282" y="5786454"/>
            <a:ext cx="2928958" cy="904962"/>
            <a:chOff x="214282" y="5786454"/>
            <a:chExt cx="2928958" cy="904962"/>
          </a:xfrm>
        </p:grpSpPr>
        <p:sp>
          <p:nvSpPr>
            <p:cNvPr id="87" name="Rectangle 3"/>
            <p:cNvSpPr txBox="1">
              <a:spLocks/>
            </p:cNvSpPr>
            <p:nvPr/>
          </p:nvSpPr>
          <p:spPr bwMode="auto">
            <a:xfrm>
              <a:off x="214282" y="5786454"/>
              <a:ext cx="292895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1775 г, Генри К</a:t>
              </a:r>
              <a:r>
                <a:rPr kumimoji="0" lang="en-US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á</a:t>
              </a: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вендиш</a:t>
              </a:r>
              <a:r>
                <a:rPr kumimoji="0" lang="en-US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Штриховая стрелка вправо 89"/>
            <p:cNvSpPr/>
            <p:nvPr/>
          </p:nvSpPr>
          <p:spPr>
            <a:xfrm rot="5400000">
              <a:off x="1544455" y="6218499"/>
              <a:ext cx="500066" cy="4457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917795" y="802420"/>
            <a:ext cx="2887233" cy="428628"/>
            <a:chOff x="5917795" y="802420"/>
            <a:chExt cx="2887233" cy="428628"/>
          </a:xfrm>
        </p:grpSpPr>
        <p:sp>
          <p:nvSpPr>
            <p:cNvPr id="47" name="Штриховая стрелка вправо 46"/>
            <p:cNvSpPr/>
            <p:nvPr/>
          </p:nvSpPr>
          <p:spPr>
            <a:xfrm rot="10800000">
              <a:off x="5917795" y="904817"/>
              <a:ext cx="62121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09577" name="Object 9"/>
            <p:cNvGraphicFramePr>
              <a:graphicFrameLocks noChangeAspect="1"/>
            </p:cNvGraphicFramePr>
            <p:nvPr/>
          </p:nvGraphicFramePr>
          <p:xfrm>
            <a:off x="6739821" y="802420"/>
            <a:ext cx="2065207" cy="428628"/>
          </p:xfrm>
          <a:graphic>
            <a:graphicData uri="http://schemas.openxmlformats.org/presentationml/2006/ole">
              <p:oleObj spid="_x0000_s109577" name="Формула" r:id="rId10" imgW="1346040" imgH="2793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25" grpId="0" animBg="1"/>
      <p:bldP spid="41" grpId="0" build="p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" name="Rectangle 3"/>
          <p:cNvSpPr txBox="1">
            <a:spLocks/>
          </p:cNvSpPr>
          <p:nvPr/>
        </p:nvSpPr>
        <p:spPr bwMode="auto">
          <a:xfrm>
            <a:off x="2000232" y="214290"/>
            <a:ext cx="29289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1775 г, Генри К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вендиш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0601" name="Picture 9" descr="im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161449"/>
            <a:ext cx="6180646" cy="46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Группа 80"/>
          <p:cNvGrpSpPr/>
          <p:nvPr/>
        </p:nvGrpSpPr>
        <p:grpSpPr>
          <a:xfrm>
            <a:off x="142844" y="428604"/>
            <a:ext cx="2971938" cy="3099110"/>
            <a:chOff x="142844" y="428604"/>
            <a:chExt cx="2971938" cy="3099110"/>
          </a:xfrm>
        </p:grpSpPr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142844" y="3071810"/>
              <a:ext cx="1050591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3.3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" name="Picture 10" descr="https://upload.wikimedia.org/wikipedia/commons/thumb/9/91/Cavendish_Torsion_Balance_Diagram.svg/220px-Cavendish_Torsion_Balance_Diagram.sv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428604"/>
              <a:ext cx="2829062" cy="30991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285720" y="4071942"/>
            <a:ext cx="2500330" cy="714380"/>
          </a:xfrm>
          <a:prstGeom prst="cloudCallout">
            <a:avLst>
              <a:gd name="adj1" fmla="val 100789"/>
              <a:gd name="adj2" fmla="val -52226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71472" y="3643314"/>
            <a:ext cx="4214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Упругие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 с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илы. Закон Гука </a:t>
            </a:r>
          </a:p>
        </p:txBody>
      </p:sp>
      <p:sp>
        <p:nvSpPr>
          <p:cNvPr id="48" name="Штриховая стрелка вправо 47"/>
          <p:cNvSpPr/>
          <p:nvPr/>
        </p:nvSpPr>
        <p:spPr>
          <a:xfrm rot="10800000">
            <a:off x="4786314" y="4285971"/>
            <a:ext cx="621218" cy="2703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5183647" y="1086469"/>
          <a:ext cx="2844991" cy="633413"/>
        </p:xfrm>
        <a:graphic>
          <a:graphicData uri="http://schemas.openxmlformats.org/presentationml/2006/ole">
            <p:oleObj spid="_x0000_s110594" name="Формула" r:id="rId4" imgW="2527300" imgH="558800" progId="Equation.3">
              <p:embed/>
            </p:oleObj>
          </a:graphicData>
        </a:graphic>
      </p:graphicFrame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7612539" y="1657973"/>
          <a:ext cx="1102865" cy="714356"/>
        </p:xfrm>
        <a:graphic>
          <a:graphicData uri="http://schemas.openxmlformats.org/presentationml/2006/ole">
            <p:oleObj spid="_x0000_s110595" name="Формула" r:id="rId5" imgW="837836" imgH="545863" progId="Equation.3">
              <p:embed/>
            </p:oleObj>
          </a:graphicData>
        </a:graphic>
      </p:graphicFrame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714348" y="4214818"/>
          <a:ext cx="1359711" cy="428604"/>
        </p:xfrm>
        <a:graphic>
          <a:graphicData uri="http://schemas.openxmlformats.org/presentationml/2006/ole">
            <p:oleObj spid="_x0000_s110596" name="Формула" r:id="rId6" imgW="876300" imgH="279400" progId="Equation.3">
              <p:embed/>
            </p:oleObj>
          </a:graphicData>
        </a:graphic>
      </p:graphicFrame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21" name="Object 17"/>
          <p:cNvGraphicFramePr>
            <a:graphicFrameLocks noChangeAspect="1"/>
          </p:cNvGraphicFramePr>
          <p:nvPr/>
        </p:nvGraphicFramePr>
        <p:xfrm>
          <a:off x="2889578" y="4198916"/>
          <a:ext cx="1182356" cy="428604"/>
        </p:xfrm>
        <a:graphic>
          <a:graphicData uri="http://schemas.openxmlformats.org/presentationml/2006/ole">
            <p:oleObj spid="_x0000_s110597" name="Формула" r:id="rId7" imgW="761669" imgH="279279" progId="Equation.3">
              <p:embed/>
            </p:oleObj>
          </a:graphicData>
        </a:graphic>
      </p:graphicFrame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96" name="Группа 95"/>
          <p:cNvGrpSpPr/>
          <p:nvPr/>
        </p:nvGrpSpPr>
        <p:grpSpPr>
          <a:xfrm>
            <a:off x="4714876" y="1800849"/>
            <a:ext cx="2265060" cy="1913903"/>
            <a:chOff x="4714876" y="1800849"/>
            <a:chExt cx="2265060" cy="1913903"/>
          </a:xfrm>
        </p:grpSpPr>
        <p:grpSp>
          <p:nvGrpSpPr>
            <p:cNvPr id="2" name="Group 19"/>
            <p:cNvGrpSpPr>
              <a:grpSpLocks noChangeAspect="1"/>
            </p:cNvGrpSpPr>
            <p:nvPr/>
          </p:nvGrpSpPr>
          <p:grpSpPr bwMode="auto">
            <a:xfrm>
              <a:off x="4714876" y="1800849"/>
              <a:ext cx="2265060" cy="1913903"/>
              <a:chOff x="5848" y="4441"/>
              <a:chExt cx="3566" cy="3013"/>
            </a:xfrm>
          </p:grpSpPr>
          <p:sp>
            <p:nvSpPr>
              <p:cNvPr id="98324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5848" y="4485"/>
                <a:ext cx="3484" cy="2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25" name="Text Box 21"/>
              <p:cNvSpPr txBox="1">
                <a:spLocks noChangeArrowheads="1"/>
              </p:cNvSpPr>
              <p:nvPr/>
            </p:nvSpPr>
            <p:spPr bwMode="auto">
              <a:xfrm>
                <a:off x="6624" y="5167"/>
                <a:ext cx="291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7" name="Text Box 23"/>
              <p:cNvSpPr txBox="1">
                <a:spLocks noChangeArrowheads="1"/>
              </p:cNvSpPr>
              <p:nvPr/>
            </p:nvSpPr>
            <p:spPr bwMode="auto">
              <a:xfrm>
                <a:off x="6955" y="4441"/>
                <a:ext cx="291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8" name="Text Box 24"/>
              <p:cNvSpPr txBox="1">
                <a:spLocks noChangeArrowheads="1"/>
              </p:cNvSpPr>
              <p:nvPr/>
            </p:nvSpPr>
            <p:spPr bwMode="auto">
              <a:xfrm>
                <a:off x="7760" y="6690"/>
                <a:ext cx="165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3.5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9" name="Text Box 25"/>
              <p:cNvSpPr txBox="1">
                <a:spLocks noChangeArrowheads="1"/>
              </p:cNvSpPr>
              <p:nvPr/>
            </p:nvSpPr>
            <p:spPr bwMode="auto">
              <a:xfrm>
                <a:off x="6415" y="6241"/>
                <a:ext cx="52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1" name="Line 27"/>
              <p:cNvSpPr>
                <a:spLocks noChangeShapeType="1"/>
              </p:cNvSpPr>
              <p:nvPr/>
            </p:nvSpPr>
            <p:spPr bwMode="auto">
              <a:xfrm flipV="1">
                <a:off x="6888" y="4914"/>
                <a:ext cx="53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2" name="Line 28"/>
              <p:cNvSpPr>
                <a:spLocks noChangeShapeType="1"/>
              </p:cNvSpPr>
              <p:nvPr/>
            </p:nvSpPr>
            <p:spPr bwMode="auto">
              <a:xfrm rot="19434010" flipH="1">
                <a:off x="6948" y="5070"/>
                <a:ext cx="689" cy="52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3" name="Text Box 29"/>
              <p:cNvSpPr txBox="1">
                <a:spLocks noChangeArrowheads="1"/>
              </p:cNvSpPr>
              <p:nvPr/>
            </p:nvSpPr>
            <p:spPr bwMode="auto">
              <a:xfrm>
                <a:off x="7195" y="5631"/>
                <a:ext cx="432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5" name="Oval 31"/>
              <p:cNvSpPr>
                <a:spLocks noChangeArrowheads="1"/>
              </p:cNvSpPr>
              <p:nvPr/>
            </p:nvSpPr>
            <p:spPr bwMode="auto">
              <a:xfrm>
                <a:off x="6185" y="5947"/>
                <a:ext cx="1440" cy="144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3000"/>
                    </a:srgbClr>
                  </a:gs>
                  <a:gs pos="100000">
                    <a:srgbClr val="00FFFF">
                      <a:alpha val="3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7" name="AutoShape 33"/>
              <p:cNvSpPr>
                <a:spLocks/>
              </p:cNvSpPr>
              <p:nvPr/>
            </p:nvSpPr>
            <p:spPr bwMode="auto">
              <a:xfrm rot="11782844">
                <a:off x="7175" y="4892"/>
                <a:ext cx="102" cy="1911"/>
              </a:xfrm>
              <a:prstGeom prst="leftBrace">
                <a:avLst>
                  <a:gd name="adj1" fmla="val 15612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8" name="Text Box 34"/>
              <p:cNvSpPr txBox="1">
                <a:spLocks noChangeArrowheads="1"/>
              </p:cNvSpPr>
              <p:nvPr/>
            </p:nvSpPr>
            <p:spPr bwMode="auto">
              <a:xfrm>
                <a:off x="6748" y="6622"/>
                <a:ext cx="695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О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9" name="Text Box 35"/>
              <p:cNvSpPr txBox="1">
                <a:spLocks noChangeArrowheads="1"/>
              </p:cNvSpPr>
              <p:nvPr/>
            </p:nvSpPr>
            <p:spPr bwMode="auto">
              <a:xfrm>
                <a:off x="7357" y="4553"/>
                <a:ext cx="740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080017" y="2951687"/>
              <a:ext cx="336011" cy="264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M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8340" name="Object 36"/>
            <p:cNvGraphicFramePr>
              <a:graphicFrameLocks noChangeAspect="1"/>
            </p:cNvGraphicFramePr>
            <p:nvPr/>
          </p:nvGraphicFramePr>
          <p:xfrm>
            <a:off x="5214942" y="2229477"/>
            <a:ext cx="357158" cy="383614"/>
          </p:xfrm>
          <a:graphic>
            <a:graphicData uri="http://schemas.openxmlformats.org/presentationml/2006/ole">
              <p:oleObj spid="_x0000_s110598" name="Формула" r:id="rId8" imgW="253890" imgH="279279" progId="Equation.3">
                <p:embed/>
              </p:oleObj>
            </a:graphicData>
          </a:graphic>
        </p:graphicFrame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579962" y="1872166"/>
              <a:ext cx="26511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5258572" y="3118416"/>
              <a:ext cx="26511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36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" name="Группа 101"/>
          <p:cNvGrpSpPr/>
          <p:nvPr/>
        </p:nvGrpSpPr>
        <p:grpSpPr>
          <a:xfrm>
            <a:off x="5929322" y="3643314"/>
            <a:ext cx="2608263" cy="1484028"/>
            <a:chOff x="5929322" y="3572161"/>
            <a:chExt cx="2608263" cy="1484028"/>
          </a:xfrm>
        </p:grpSpPr>
        <p:grpSp>
          <p:nvGrpSpPr>
            <p:cNvPr id="4" name="Group 39"/>
            <p:cNvGrpSpPr>
              <a:grpSpLocks noChangeAspect="1"/>
            </p:cNvGrpSpPr>
            <p:nvPr/>
          </p:nvGrpSpPr>
          <p:grpSpPr bwMode="auto">
            <a:xfrm>
              <a:off x="5929322" y="3714752"/>
              <a:ext cx="2608263" cy="1341437"/>
              <a:chOff x="7153" y="3815"/>
              <a:chExt cx="4109" cy="2113"/>
            </a:xfrm>
          </p:grpSpPr>
          <p:sp>
            <p:nvSpPr>
              <p:cNvPr id="98344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7153" y="3815"/>
                <a:ext cx="4109" cy="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pic>
            <p:nvPicPr>
              <p:cNvPr id="98346" name="Picture 42" descr="http://forum.2108.kiev.ua/uploads/monthly_12_2011/post-33144-1324597639.jpg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 rot="16200000">
                <a:off x="7803" y="3661"/>
                <a:ext cx="1558" cy="2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347" name="Arc 43"/>
              <p:cNvSpPr>
                <a:spLocks/>
              </p:cNvSpPr>
              <p:nvPr/>
            </p:nvSpPr>
            <p:spPr bwMode="auto">
              <a:xfrm>
                <a:off x="9413" y="4542"/>
                <a:ext cx="180" cy="271"/>
              </a:xfrm>
              <a:custGeom>
                <a:avLst/>
                <a:gdLst>
                  <a:gd name="G0" fmla="+- 0 0 0"/>
                  <a:gd name="G1" fmla="+- 13558 0 0"/>
                  <a:gd name="G2" fmla="+- 21600 0 0"/>
                  <a:gd name="T0" fmla="*/ 16815 w 21600"/>
                  <a:gd name="T1" fmla="*/ 0 h 15054"/>
                  <a:gd name="T2" fmla="*/ 21548 w 21600"/>
                  <a:gd name="T3" fmla="*/ 15054 h 15054"/>
                  <a:gd name="T4" fmla="*/ 0 w 21600"/>
                  <a:gd name="T5" fmla="*/ 13558 h 15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5054" fill="none" extrusionOk="0">
                    <a:moveTo>
                      <a:pt x="16814" y="0"/>
                    </a:moveTo>
                    <a:cubicBezTo>
                      <a:pt x="19911" y="3840"/>
                      <a:pt x="21600" y="8624"/>
                      <a:pt x="21600" y="13558"/>
                    </a:cubicBezTo>
                    <a:cubicBezTo>
                      <a:pt x="21600" y="14057"/>
                      <a:pt x="21582" y="14556"/>
                      <a:pt x="21548" y="15054"/>
                    </a:cubicBezTo>
                  </a:path>
                  <a:path w="21600" h="15054" stroke="0" extrusionOk="0">
                    <a:moveTo>
                      <a:pt x="16814" y="0"/>
                    </a:moveTo>
                    <a:cubicBezTo>
                      <a:pt x="19911" y="3840"/>
                      <a:pt x="21600" y="8624"/>
                      <a:pt x="21600" y="13558"/>
                    </a:cubicBezTo>
                    <a:cubicBezTo>
                      <a:pt x="21600" y="14057"/>
                      <a:pt x="21582" y="14556"/>
                      <a:pt x="21548" y="15054"/>
                    </a:cubicBezTo>
                    <a:lnTo>
                      <a:pt x="0" y="13558"/>
                    </a:lnTo>
                    <a:close/>
                  </a:path>
                </a:pathLst>
              </a:cu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48" name="Line 44"/>
              <p:cNvSpPr>
                <a:spLocks noChangeShapeType="1"/>
              </p:cNvSpPr>
              <p:nvPr/>
            </p:nvSpPr>
            <p:spPr bwMode="auto">
              <a:xfrm>
                <a:off x="7619" y="4494"/>
                <a:ext cx="1" cy="36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49" name="Line 45"/>
              <p:cNvSpPr>
                <a:spLocks noChangeShapeType="1"/>
              </p:cNvSpPr>
              <p:nvPr/>
            </p:nvSpPr>
            <p:spPr bwMode="auto">
              <a:xfrm>
                <a:off x="7621" y="5277"/>
                <a:ext cx="3407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50" name="Line 46"/>
              <p:cNvSpPr>
                <a:spLocks noChangeShapeType="1"/>
              </p:cNvSpPr>
              <p:nvPr/>
            </p:nvSpPr>
            <p:spPr bwMode="auto">
              <a:xfrm>
                <a:off x="10236" y="4845"/>
                <a:ext cx="743" cy="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51" name="Text Box 47"/>
              <p:cNvSpPr txBox="1">
                <a:spLocks noChangeArrowheads="1"/>
              </p:cNvSpPr>
              <p:nvPr/>
            </p:nvSpPr>
            <p:spPr bwMode="auto">
              <a:xfrm>
                <a:off x="9338" y="5344"/>
                <a:ext cx="62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2" name="Text Box 48"/>
              <p:cNvSpPr txBox="1">
                <a:spLocks noChangeArrowheads="1"/>
              </p:cNvSpPr>
              <p:nvPr/>
            </p:nvSpPr>
            <p:spPr bwMode="auto">
              <a:xfrm>
                <a:off x="9531" y="4453"/>
                <a:ext cx="462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3" name="Text Box 49"/>
              <p:cNvSpPr txBox="1">
                <a:spLocks noChangeArrowheads="1"/>
              </p:cNvSpPr>
              <p:nvPr/>
            </p:nvSpPr>
            <p:spPr bwMode="auto">
              <a:xfrm>
                <a:off x="10700" y="5244"/>
                <a:ext cx="466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4" name="Text Box 50"/>
              <p:cNvSpPr txBox="1">
                <a:spLocks noChangeArrowheads="1"/>
              </p:cNvSpPr>
              <p:nvPr/>
            </p:nvSpPr>
            <p:spPr bwMode="auto">
              <a:xfrm>
                <a:off x="9374" y="4541"/>
                <a:ext cx="454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6" name="Text Box 52"/>
              <p:cNvSpPr txBox="1">
                <a:spLocks noChangeArrowheads="1"/>
              </p:cNvSpPr>
              <p:nvPr/>
            </p:nvSpPr>
            <p:spPr bwMode="auto">
              <a:xfrm>
                <a:off x="9924" y="5099"/>
                <a:ext cx="649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7" name="Line 53"/>
              <p:cNvSpPr>
                <a:spLocks noChangeShapeType="1"/>
              </p:cNvSpPr>
              <p:nvPr/>
            </p:nvSpPr>
            <p:spPr bwMode="auto">
              <a:xfrm>
                <a:off x="9594" y="4910"/>
                <a:ext cx="1" cy="5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58" name="Line 54"/>
              <p:cNvSpPr>
                <a:spLocks noChangeShapeType="1"/>
              </p:cNvSpPr>
              <p:nvPr/>
            </p:nvSpPr>
            <p:spPr bwMode="auto">
              <a:xfrm>
                <a:off x="7598" y="4895"/>
                <a:ext cx="1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60" name="Line 56"/>
              <p:cNvSpPr>
                <a:spLocks noChangeShapeType="1"/>
              </p:cNvSpPr>
              <p:nvPr/>
            </p:nvSpPr>
            <p:spPr bwMode="auto">
              <a:xfrm>
                <a:off x="10164" y="4347"/>
                <a:ext cx="1" cy="9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61" name="Line 57"/>
              <p:cNvSpPr>
                <a:spLocks noChangeShapeType="1"/>
              </p:cNvSpPr>
              <p:nvPr/>
            </p:nvSpPr>
            <p:spPr bwMode="auto">
              <a:xfrm flipH="1">
                <a:off x="9402" y="4375"/>
                <a:ext cx="743" cy="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63" name="Oval 59"/>
              <p:cNvSpPr>
                <a:spLocks noChangeArrowheads="1"/>
              </p:cNvSpPr>
              <p:nvPr/>
            </p:nvSpPr>
            <p:spPr bwMode="auto">
              <a:xfrm>
                <a:off x="10090" y="4793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9933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aphicFrame>
          <p:nvGraphicFramePr>
            <p:cNvPr id="98366" name="Object 62"/>
            <p:cNvGraphicFramePr>
              <a:graphicFrameLocks noChangeAspect="1"/>
            </p:cNvGraphicFramePr>
            <p:nvPr/>
          </p:nvGraphicFramePr>
          <p:xfrm>
            <a:off x="7286644" y="3572161"/>
            <a:ext cx="456256" cy="428604"/>
          </p:xfrm>
          <a:graphic>
            <a:graphicData uri="http://schemas.openxmlformats.org/presentationml/2006/ole">
              <p:oleObj spid="_x0000_s110599" name="Формула" r:id="rId11" imgW="317225" imgH="291847" progId="Equation.3">
                <p:embed/>
              </p:oleObj>
            </a:graphicData>
          </a:graphic>
        </p:graphicFrame>
      </p:grpSp>
      <p:sp>
        <p:nvSpPr>
          <p:cNvPr id="104" name="Rectangle 3"/>
          <p:cNvSpPr txBox="1">
            <a:spLocks/>
          </p:cNvSpPr>
          <p:nvPr/>
        </p:nvSpPr>
        <p:spPr bwMode="auto">
          <a:xfrm>
            <a:off x="1285852" y="285728"/>
            <a:ext cx="54292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если тела  НЕ  материальные точки ?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71472" y="5243468"/>
            <a:ext cx="278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Силы трения</a:t>
            </a:r>
          </a:p>
        </p:txBody>
      </p:sp>
      <p:sp>
        <p:nvSpPr>
          <p:cNvPr id="9836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428596" y="5929330"/>
            <a:ext cx="192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+mn-lt"/>
              </a:rPr>
              <a:t>“</a:t>
            </a:r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Сухое</a:t>
            </a:r>
            <a:r>
              <a:rPr lang="en-US" b="1" i="1" dirty="0" smtClean="0">
                <a:solidFill>
                  <a:srgbClr val="0000FF"/>
                </a:solidFill>
                <a:latin typeface="+mn-lt"/>
              </a:rPr>
              <a:t>”</a:t>
            </a:r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 трение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6" name="Штриховая стрелка вправо 115"/>
          <p:cNvSpPr/>
          <p:nvPr/>
        </p:nvSpPr>
        <p:spPr>
          <a:xfrm rot="5400000">
            <a:off x="7715272" y="5983628"/>
            <a:ext cx="874396" cy="5886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2357422" y="5572140"/>
            <a:ext cx="5236572" cy="642942"/>
            <a:chOff x="2357422" y="5572140"/>
            <a:chExt cx="5236572" cy="642942"/>
          </a:xfrm>
        </p:grpSpPr>
        <p:graphicFrame>
          <p:nvGraphicFramePr>
            <p:cNvPr id="98368" name="Object 64"/>
            <p:cNvGraphicFramePr>
              <a:graphicFrameLocks noChangeAspect="1"/>
            </p:cNvGraphicFramePr>
            <p:nvPr/>
          </p:nvGraphicFramePr>
          <p:xfrm>
            <a:off x="5500694" y="5572140"/>
            <a:ext cx="2093300" cy="642942"/>
          </p:xfrm>
          <a:graphic>
            <a:graphicData uri="http://schemas.openxmlformats.org/presentationml/2006/ole">
              <p:oleObj spid="_x0000_s110600" name="Формула" r:id="rId12" imgW="1332921" imgH="406224" progId="Equation.3">
                <p:embed/>
              </p:oleObj>
            </a:graphicData>
          </a:graphic>
        </p:graphicFrame>
        <p:sp>
          <p:nvSpPr>
            <p:cNvPr id="114" name="Прямоугольник 113"/>
            <p:cNvSpPr/>
            <p:nvPr/>
          </p:nvSpPr>
          <p:spPr>
            <a:xfrm>
              <a:off x="2857488" y="5631436"/>
              <a:ext cx="2467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+mn-lt"/>
                </a:rPr>
                <a:t>Сила трения покоя</a:t>
              </a:r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: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18" name="Прямая со стрелкой 117"/>
            <p:cNvCxnSpPr/>
            <p:nvPr/>
          </p:nvCxnSpPr>
          <p:spPr>
            <a:xfrm flipV="1">
              <a:off x="2357422" y="5929330"/>
              <a:ext cx="428628" cy="142876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>
            <a:off x="2509822" y="6202940"/>
            <a:ext cx="4491070" cy="369332"/>
            <a:chOff x="2509822" y="6202940"/>
            <a:chExt cx="4491070" cy="369332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3882346" y="6202940"/>
              <a:ext cx="3118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+mn-lt"/>
                </a:rPr>
                <a:t>Сила трения скольжения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2509822" y="6224606"/>
              <a:ext cx="1347798" cy="20479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500034" y="785794"/>
            <a:ext cx="3216850" cy="1689101"/>
            <a:chOff x="500034" y="785794"/>
            <a:chExt cx="3216850" cy="1689101"/>
          </a:xfrm>
        </p:grpSpPr>
        <p:grpSp>
          <p:nvGrpSpPr>
            <p:cNvPr id="81" name="Group 2"/>
            <p:cNvGrpSpPr>
              <a:grpSpLocks noChangeAspect="1"/>
            </p:cNvGrpSpPr>
            <p:nvPr/>
          </p:nvGrpSpPr>
          <p:grpSpPr bwMode="auto">
            <a:xfrm>
              <a:off x="500034" y="928670"/>
              <a:ext cx="1011238" cy="1546225"/>
              <a:chOff x="7565" y="5380"/>
              <a:chExt cx="1592" cy="2435"/>
            </a:xfrm>
          </p:grpSpPr>
          <p:sp>
            <p:nvSpPr>
              <p:cNvPr id="84" name="AutoShape 3"/>
              <p:cNvSpPr>
                <a:spLocks noChangeAspect="1" noChangeArrowheads="1"/>
              </p:cNvSpPr>
              <p:nvPr/>
            </p:nvSpPr>
            <p:spPr bwMode="auto">
              <a:xfrm>
                <a:off x="7565" y="5380"/>
                <a:ext cx="1592" cy="2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4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20000"/>
                    </a:srgbClr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Text Box 5"/>
              <p:cNvSpPr txBox="1">
                <a:spLocks noChangeArrowheads="1"/>
              </p:cNvSpPr>
              <p:nvPr/>
            </p:nvSpPr>
            <p:spPr bwMode="auto">
              <a:xfrm>
                <a:off x="8299" y="57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6"/>
              <p:cNvSpPr txBox="1">
                <a:spLocks noChangeArrowheads="1"/>
              </p:cNvSpPr>
              <p:nvPr/>
            </p:nvSpPr>
            <p:spPr bwMode="auto">
              <a:xfrm>
                <a:off x="7849" y="65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8127" y="6055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7565" y="7384"/>
                <a:ext cx="1575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3.4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" name="Freeform 4"/>
            <p:cNvSpPr>
              <a:spLocks/>
            </p:cNvSpPr>
            <p:nvPr/>
          </p:nvSpPr>
          <p:spPr bwMode="auto">
            <a:xfrm rot="8003315">
              <a:off x="2760443" y="1135601"/>
              <a:ext cx="836558" cy="1076325"/>
            </a:xfrm>
            <a:custGeom>
              <a:avLst/>
              <a:gdLst/>
              <a:ahLst/>
              <a:cxnLst>
                <a:cxn ang="0">
                  <a:pos x="235" y="700"/>
                </a:cxn>
                <a:cxn ang="0">
                  <a:pos x="235" y="510"/>
                </a:cxn>
                <a:cxn ang="0">
                  <a:pos x="295" y="270"/>
                </a:cxn>
                <a:cxn ang="0">
                  <a:pos x="445" y="80"/>
                </a:cxn>
                <a:cxn ang="0">
                  <a:pos x="665" y="10"/>
                </a:cxn>
                <a:cxn ang="0">
                  <a:pos x="875" y="20"/>
                </a:cxn>
                <a:cxn ang="0">
                  <a:pos x="1145" y="130"/>
                </a:cxn>
                <a:cxn ang="0">
                  <a:pos x="1245" y="270"/>
                </a:cxn>
                <a:cxn ang="0">
                  <a:pos x="1295" y="420"/>
                </a:cxn>
                <a:cxn ang="0">
                  <a:pos x="1315" y="720"/>
                </a:cxn>
                <a:cxn ang="0">
                  <a:pos x="1285" y="940"/>
                </a:cxn>
                <a:cxn ang="0">
                  <a:pos x="1165" y="1170"/>
                </a:cxn>
                <a:cxn ang="0">
                  <a:pos x="995" y="1380"/>
                </a:cxn>
                <a:cxn ang="0">
                  <a:pos x="955" y="1540"/>
                </a:cxn>
                <a:cxn ang="0">
                  <a:pos x="925" y="1760"/>
                </a:cxn>
                <a:cxn ang="0">
                  <a:pos x="815" y="1970"/>
                </a:cxn>
                <a:cxn ang="0">
                  <a:pos x="605" y="2090"/>
                </a:cxn>
                <a:cxn ang="0">
                  <a:pos x="435" y="2120"/>
                </a:cxn>
                <a:cxn ang="0">
                  <a:pos x="195" y="2060"/>
                </a:cxn>
                <a:cxn ang="0">
                  <a:pos x="55" y="1890"/>
                </a:cxn>
                <a:cxn ang="0">
                  <a:pos x="5" y="1660"/>
                </a:cxn>
                <a:cxn ang="0">
                  <a:pos x="25" y="1420"/>
                </a:cxn>
                <a:cxn ang="0">
                  <a:pos x="75" y="1200"/>
                </a:cxn>
                <a:cxn ang="0">
                  <a:pos x="135" y="1060"/>
                </a:cxn>
                <a:cxn ang="0">
                  <a:pos x="185" y="950"/>
                </a:cxn>
                <a:cxn ang="0">
                  <a:pos x="225" y="830"/>
                </a:cxn>
                <a:cxn ang="0">
                  <a:pos x="235" y="700"/>
                </a:cxn>
              </a:cxnLst>
              <a:rect l="0" t="0" r="r" b="b"/>
              <a:pathLst>
                <a:path w="1317" h="2125">
                  <a:moveTo>
                    <a:pt x="235" y="700"/>
                  </a:moveTo>
                  <a:cubicBezTo>
                    <a:pt x="237" y="647"/>
                    <a:pt x="225" y="582"/>
                    <a:pt x="235" y="510"/>
                  </a:cubicBezTo>
                  <a:cubicBezTo>
                    <a:pt x="245" y="438"/>
                    <a:pt x="260" y="342"/>
                    <a:pt x="295" y="270"/>
                  </a:cubicBezTo>
                  <a:cubicBezTo>
                    <a:pt x="330" y="198"/>
                    <a:pt x="383" y="123"/>
                    <a:pt x="445" y="80"/>
                  </a:cubicBezTo>
                  <a:cubicBezTo>
                    <a:pt x="507" y="37"/>
                    <a:pt x="593" y="20"/>
                    <a:pt x="665" y="10"/>
                  </a:cubicBezTo>
                  <a:cubicBezTo>
                    <a:pt x="737" y="0"/>
                    <a:pt x="795" y="0"/>
                    <a:pt x="875" y="20"/>
                  </a:cubicBezTo>
                  <a:cubicBezTo>
                    <a:pt x="955" y="40"/>
                    <a:pt x="1083" y="88"/>
                    <a:pt x="1145" y="130"/>
                  </a:cubicBezTo>
                  <a:cubicBezTo>
                    <a:pt x="1207" y="172"/>
                    <a:pt x="1220" y="222"/>
                    <a:pt x="1245" y="270"/>
                  </a:cubicBezTo>
                  <a:cubicBezTo>
                    <a:pt x="1270" y="318"/>
                    <a:pt x="1283" y="345"/>
                    <a:pt x="1295" y="420"/>
                  </a:cubicBezTo>
                  <a:cubicBezTo>
                    <a:pt x="1307" y="495"/>
                    <a:pt x="1317" y="633"/>
                    <a:pt x="1315" y="720"/>
                  </a:cubicBezTo>
                  <a:cubicBezTo>
                    <a:pt x="1313" y="807"/>
                    <a:pt x="1310" y="865"/>
                    <a:pt x="1285" y="940"/>
                  </a:cubicBezTo>
                  <a:cubicBezTo>
                    <a:pt x="1260" y="1015"/>
                    <a:pt x="1213" y="1097"/>
                    <a:pt x="1165" y="1170"/>
                  </a:cubicBezTo>
                  <a:cubicBezTo>
                    <a:pt x="1117" y="1243"/>
                    <a:pt x="1030" y="1318"/>
                    <a:pt x="995" y="1380"/>
                  </a:cubicBezTo>
                  <a:cubicBezTo>
                    <a:pt x="960" y="1442"/>
                    <a:pt x="967" y="1477"/>
                    <a:pt x="955" y="1540"/>
                  </a:cubicBezTo>
                  <a:cubicBezTo>
                    <a:pt x="943" y="1603"/>
                    <a:pt x="948" y="1688"/>
                    <a:pt x="925" y="1760"/>
                  </a:cubicBezTo>
                  <a:cubicBezTo>
                    <a:pt x="902" y="1832"/>
                    <a:pt x="868" y="1915"/>
                    <a:pt x="815" y="1970"/>
                  </a:cubicBezTo>
                  <a:cubicBezTo>
                    <a:pt x="762" y="2025"/>
                    <a:pt x="668" y="2065"/>
                    <a:pt x="605" y="2090"/>
                  </a:cubicBezTo>
                  <a:cubicBezTo>
                    <a:pt x="542" y="2115"/>
                    <a:pt x="503" y="2125"/>
                    <a:pt x="435" y="2120"/>
                  </a:cubicBezTo>
                  <a:cubicBezTo>
                    <a:pt x="367" y="2115"/>
                    <a:pt x="258" y="2098"/>
                    <a:pt x="195" y="2060"/>
                  </a:cubicBezTo>
                  <a:cubicBezTo>
                    <a:pt x="132" y="2022"/>
                    <a:pt x="87" y="1957"/>
                    <a:pt x="55" y="1890"/>
                  </a:cubicBezTo>
                  <a:cubicBezTo>
                    <a:pt x="23" y="1823"/>
                    <a:pt x="10" y="1738"/>
                    <a:pt x="5" y="1660"/>
                  </a:cubicBezTo>
                  <a:cubicBezTo>
                    <a:pt x="0" y="1582"/>
                    <a:pt x="13" y="1497"/>
                    <a:pt x="25" y="1420"/>
                  </a:cubicBezTo>
                  <a:cubicBezTo>
                    <a:pt x="37" y="1343"/>
                    <a:pt x="57" y="1260"/>
                    <a:pt x="75" y="1200"/>
                  </a:cubicBezTo>
                  <a:cubicBezTo>
                    <a:pt x="93" y="1140"/>
                    <a:pt x="117" y="1102"/>
                    <a:pt x="135" y="1060"/>
                  </a:cubicBezTo>
                  <a:cubicBezTo>
                    <a:pt x="153" y="1018"/>
                    <a:pt x="170" y="988"/>
                    <a:pt x="185" y="950"/>
                  </a:cubicBezTo>
                  <a:cubicBezTo>
                    <a:pt x="200" y="912"/>
                    <a:pt x="218" y="875"/>
                    <a:pt x="225" y="830"/>
                  </a:cubicBezTo>
                  <a:cubicBezTo>
                    <a:pt x="232" y="785"/>
                    <a:pt x="233" y="753"/>
                    <a:pt x="235" y="7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0000"/>
                  </a:srgbClr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2994072" y="1509698"/>
              <a:ext cx="287110" cy="32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718925" y="785794"/>
              <a:ext cx="103725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88" name="Text Box 41"/>
          <p:cNvSpPr txBox="1">
            <a:spLocks noChangeArrowheads="1"/>
          </p:cNvSpPr>
          <p:nvPr/>
        </p:nvSpPr>
        <p:spPr bwMode="auto">
          <a:xfrm>
            <a:off x="5929322" y="4781349"/>
            <a:ext cx="1007377" cy="34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Arial" pitchFamily="34" charset="0"/>
              </a:rPr>
              <a:t>Рис.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Arial" pitchFamily="34" charset="0"/>
              </a:rPr>
              <a:t>3.6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3857620" y="4643446"/>
            <a:ext cx="2071702" cy="761697"/>
            <a:chOff x="3857620" y="4643446"/>
            <a:chExt cx="2071702" cy="761697"/>
          </a:xfrm>
        </p:grpSpPr>
        <p:graphicFrame>
          <p:nvGraphicFramePr>
            <p:cNvPr id="91" name="Object 62"/>
            <p:cNvGraphicFramePr>
              <a:graphicFrameLocks noChangeAspect="1"/>
            </p:cNvGraphicFramePr>
            <p:nvPr/>
          </p:nvGraphicFramePr>
          <p:xfrm>
            <a:off x="3857620" y="4929198"/>
            <a:ext cx="1346728" cy="475945"/>
          </p:xfrm>
          <a:graphic>
            <a:graphicData uri="http://schemas.openxmlformats.org/presentationml/2006/ole">
              <p:oleObj spid="_x0000_s110601" name="Формула" r:id="rId13" imgW="698400" imgH="241200" progId="Equation.3">
                <p:embed/>
              </p:oleObj>
            </a:graphicData>
          </a:graphic>
        </p:graphicFrame>
        <p:cxnSp>
          <p:nvCxnSpPr>
            <p:cNvPr id="100" name="Прямая со стрелкой 99"/>
            <p:cNvCxnSpPr/>
            <p:nvPr/>
          </p:nvCxnSpPr>
          <p:spPr>
            <a:xfrm rot="10800000" flipV="1">
              <a:off x="5357818" y="4714884"/>
              <a:ext cx="571504" cy="357190"/>
            </a:xfrm>
            <a:prstGeom prst="straightConnector1">
              <a:avLst/>
            </a:prstGeom>
            <a:ln w="222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 Box 41"/>
            <p:cNvSpPr txBox="1">
              <a:spLocks noChangeArrowheads="1"/>
            </p:cNvSpPr>
            <p:nvPr/>
          </p:nvSpPr>
          <p:spPr bwMode="auto">
            <a:xfrm>
              <a:off x="4500562" y="4643446"/>
              <a:ext cx="642942" cy="34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или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41" grpId="0"/>
      <p:bldP spid="48" grpId="0" animBg="1"/>
      <p:bldP spid="106" grpId="0" build="p"/>
      <p:bldP spid="113" grpId="0" build="p"/>
      <p:bldP spid="1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6878</TotalTime>
  <Words>851</Words>
  <Application>Microsoft Office PowerPoint</Application>
  <PresentationFormat>Экран (4:3)</PresentationFormat>
  <Paragraphs>209</Paragraphs>
  <Slides>22</Slides>
  <Notes>0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§ 4. Динамика  твёрдого  тела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550</cp:revision>
  <dcterms:created xsi:type="dcterms:W3CDTF">2010-10-03T06:36:32Z</dcterms:created>
  <dcterms:modified xsi:type="dcterms:W3CDTF">2023-03-02T13:03:12Z</dcterms:modified>
</cp:coreProperties>
</file>