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1" r:id="rId2"/>
    <p:sldId id="407" r:id="rId3"/>
    <p:sldId id="433" r:id="rId4"/>
    <p:sldId id="437" r:id="rId5"/>
    <p:sldId id="425" r:id="rId6"/>
    <p:sldId id="408" r:id="rId7"/>
    <p:sldId id="409" r:id="rId8"/>
    <p:sldId id="414" r:id="rId9"/>
    <p:sldId id="438" r:id="rId10"/>
    <p:sldId id="430" r:id="rId11"/>
    <p:sldId id="434" r:id="rId12"/>
    <p:sldId id="428" r:id="rId13"/>
    <p:sldId id="424" r:id="rId14"/>
    <p:sldId id="412" r:id="rId15"/>
    <p:sldId id="413" r:id="rId16"/>
    <p:sldId id="435" r:id="rId17"/>
    <p:sldId id="426" r:id="rId18"/>
    <p:sldId id="436" r:id="rId19"/>
    <p:sldId id="427" r:id="rId20"/>
    <p:sldId id="418" r:id="rId21"/>
    <p:sldId id="429" r:id="rId22"/>
    <p:sldId id="43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63" autoAdjust="0"/>
    <p:restoredTop sz="97552" autoAdjust="0"/>
  </p:normalViewPr>
  <p:slideViewPr>
    <p:cSldViewPr>
      <p:cViewPr>
        <p:scale>
          <a:sx n="115" d="100"/>
          <a:sy n="115" d="100"/>
        </p:scale>
        <p:origin x="-19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0.wmf"/><Relationship Id="rId9" Type="http://schemas.openxmlformats.org/officeDocument/2006/relationships/image" Target="../media/image43.wmf"/><Relationship Id="rId1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59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02.03.2023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4\&#1055;&#1086;&#1089;&#1083;&#1091;&#1096;&#1085;&#1072;&#1103;%20&#1082;&#1072;&#1090;&#1091;&#1096;&#1082;&#1072;_1.mp4" TargetMode="External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4\VID-20201206-WA0000.mp4" TargetMode="External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jpe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4\&#1043;&#1072;&#1083;&#1080;&#1083;&#1077;&#1086;.%20&#1069;&#1082;&#1089;&#1087;&#1077;&#1088;&#1080;&#1084;&#1077;&#1085;&#1090;.%20&#1057;&#1082;&#1072;&#1084;&#1100;&#1103;%20&#1046;&#1091;&#1082;&#1086;&#1074;&#1089;&#1082;&#1086;&#1075;&#1086;.mp4" TargetMode="External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4\&#1052;&#1072;&#1103;&#1090;&#1085;&#1080;&#1082;%20&#1055;&#1077;&#1096;&#1077;&#1093;&#1086;&#1085;&#1086;&#1074;&#1072;.mp4" TargetMode="External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4: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Динамика твёрдого тела.</a:t>
            </a:r>
          </a:p>
          <a:p>
            <a:pPr lvl="0" algn="ctr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Сохранение импульса и момента импульса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85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890713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85720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00FF"/>
                </a:solidFill>
              </a:rPr>
              <a:t>Пример 4.</a:t>
            </a:r>
            <a:r>
              <a:rPr lang="en-US" b="1" u="sng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(Задача о «послушной катушке»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горизонтальной поверхности лежит катушка с намотанной на неё нитью. За нитку тянут с силой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углом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и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атушка катится по поверхности без проскальзывания. Найти ускорение центра масс катушки. Величины 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считать заданными. 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5804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7736" y="5143512"/>
            <a:ext cx="6096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+mn-lt"/>
              </a:rPr>
              <a:t>Д.З.</a:t>
            </a:r>
            <a:r>
              <a:rPr lang="ru-RU" sz="3600" b="1" dirty="0" smtClean="0">
                <a:solidFill>
                  <a:srgbClr val="00B0F0"/>
                </a:solidFill>
                <a:latin typeface="+mn-lt"/>
              </a:rPr>
              <a:t>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Выяснить условие отсутствия проскальзывания?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54023" y="1833980"/>
            <a:ext cx="4422224" cy="1952791"/>
            <a:chOff x="1142972" y="2209789"/>
            <a:chExt cx="4422224" cy="1952791"/>
          </a:xfrm>
        </p:grpSpPr>
        <p:grpSp>
          <p:nvGrpSpPr>
            <p:cNvPr id="134160" name="Group 16"/>
            <p:cNvGrpSpPr>
              <a:grpSpLocks/>
            </p:cNvGrpSpPr>
            <p:nvPr/>
          </p:nvGrpSpPr>
          <p:grpSpPr bwMode="auto">
            <a:xfrm>
              <a:off x="1142972" y="2410822"/>
              <a:ext cx="4422224" cy="1751758"/>
              <a:chOff x="6679" y="8467"/>
              <a:chExt cx="3160" cy="1204"/>
            </a:xfrm>
          </p:grpSpPr>
          <p:sp>
            <p:nvSpPr>
              <p:cNvPr id="134176" name="Oval 32"/>
              <p:cNvSpPr>
                <a:spLocks noChangeArrowheads="1"/>
              </p:cNvSpPr>
              <p:nvPr/>
            </p:nvSpPr>
            <p:spPr bwMode="auto">
              <a:xfrm>
                <a:off x="7260" y="8467"/>
                <a:ext cx="1168" cy="1092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5" name="Rectangle 31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6679" y="9581"/>
                <a:ext cx="2416" cy="8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4" name="Line 30"/>
              <p:cNvSpPr>
                <a:spLocks noChangeShapeType="1"/>
              </p:cNvSpPr>
              <p:nvPr/>
            </p:nvSpPr>
            <p:spPr bwMode="auto">
              <a:xfrm flipV="1">
                <a:off x="7865" y="8846"/>
                <a:ext cx="184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3" name="Text Box 29"/>
              <p:cNvSpPr txBox="1">
                <a:spLocks noChangeArrowheads="1"/>
              </p:cNvSpPr>
              <p:nvPr/>
            </p:nvSpPr>
            <p:spPr bwMode="auto">
              <a:xfrm>
                <a:off x="7494" y="8493"/>
                <a:ext cx="375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2" name="Text Box 28"/>
              <p:cNvSpPr txBox="1">
                <a:spLocks noChangeArrowheads="1"/>
              </p:cNvSpPr>
              <p:nvPr/>
            </p:nvSpPr>
            <p:spPr bwMode="auto">
              <a:xfrm>
                <a:off x="7766" y="8986"/>
                <a:ext cx="228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Wingdings 2" pitchFamily="18" charset="2"/>
                  </a:rPr>
                  <a:t></a:t>
                </a:r>
              </a:p>
            </p:txBody>
          </p:sp>
          <p:sp>
            <p:nvSpPr>
              <p:cNvPr id="134171" name="Text Box 27"/>
              <p:cNvSpPr txBox="1">
                <a:spLocks noChangeArrowheads="1"/>
              </p:cNvSpPr>
              <p:nvPr/>
            </p:nvSpPr>
            <p:spPr bwMode="auto">
              <a:xfrm>
                <a:off x="7904" y="8831"/>
                <a:ext cx="27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0" name="Text Box 26"/>
              <p:cNvSpPr txBox="1">
                <a:spLocks noChangeArrowheads="1"/>
              </p:cNvSpPr>
              <p:nvPr/>
            </p:nvSpPr>
            <p:spPr bwMode="auto">
              <a:xfrm>
                <a:off x="9208" y="8656"/>
                <a:ext cx="381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134168" name="Arc 24"/>
              <p:cNvSpPr>
                <a:spLocks/>
              </p:cNvSpPr>
              <p:nvPr/>
            </p:nvSpPr>
            <p:spPr bwMode="auto">
              <a:xfrm>
                <a:off x="9106" y="8792"/>
                <a:ext cx="129" cy="196"/>
              </a:xfrm>
              <a:custGeom>
                <a:avLst/>
                <a:gdLst>
                  <a:gd name="G0" fmla="+- 0 0 0"/>
                  <a:gd name="G1" fmla="+- 21385 0 0"/>
                  <a:gd name="G2" fmla="+- 21600 0 0"/>
                  <a:gd name="T0" fmla="*/ 3039 w 21600"/>
                  <a:gd name="T1" fmla="*/ 0 h 27521"/>
                  <a:gd name="T2" fmla="*/ 20710 w 21600"/>
                  <a:gd name="T3" fmla="*/ 27521 h 27521"/>
                  <a:gd name="T4" fmla="*/ 0 w 21600"/>
                  <a:gd name="T5" fmla="*/ 21385 h 27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521" fill="none" extrusionOk="0">
                    <a:moveTo>
                      <a:pt x="3039" y="-1"/>
                    </a:moveTo>
                    <a:cubicBezTo>
                      <a:pt x="13687" y="1513"/>
                      <a:pt x="21600" y="10629"/>
                      <a:pt x="21600" y="21385"/>
                    </a:cubicBezTo>
                    <a:cubicBezTo>
                      <a:pt x="21600" y="23462"/>
                      <a:pt x="21300" y="25529"/>
                      <a:pt x="20710" y="27521"/>
                    </a:cubicBezTo>
                  </a:path>
                  <a:path w="21600" h="27521" stroke="0" extrusionOk="0">
                    <a:moveTo>
                      <a:pt x="3039" y="-1"/>
                    </a:moveTo>
                    <a:cubicBezTo>
                      <a:pt x="13687" y="1513"/>
                      <a:pt x="21600" y="10629"/>
                      <a:pt x="21600" y="21385"/>
                    </a:cubicBezTo>
                    <a:cubicBezTo>
                      <a:pt x="21600" y="23462"/>
                      <a:pt x="21300" y="25529"/>
                      <a:pt x="20710" y="27521"/>
                    </a:cubicBezTo>
                    <a:lnTo>
                      <a:pt x="0" y="2138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7" name="Oval 23"/>
              <p:cNvSpPr>
                <a:spLocks noChangeArrowheads="1"/>
              </p:cNvSpPr>
              <p:nvPr/>
            </p:nvSpPr>
            <p:spPr bwMode="auto">
              <a:xfrm>
                <a:off x="7572" y="8767"/>
                <a:ext cx="568" cy="540"/>
              </a:xfrm>
              <a:prstGeom prst="ellipse">
                <a:avLst/>
              </a:prstGeom>
              <a:noFill/>
              <a:ln w="222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6" name="Line 22"/>
              <p:cNvSpPr>
                <a:spLocks noChangeShapeType="1"/>
              </p:cNvSpPr>
              <p:nvPr/>
            </p:nvSpPr>
            <p:spPr bwMode="auto">
              <a:xfrm flipH="1" flipV="1">
                <a:off x="7416" y="8640"/>
                <a:ext cx="444" cy="4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5" name="Line 21"/>
              <p:cNvSpPr>
                <a:spLocks noChangeShapeType="1"/>
              </p:cNvSpPr>
              <p:nvPr/>
            </p:nvSpPr>
            <p:spPr bwMode="auto">
              <a:xfrm flipV="1">
                <a:off x="7932" y="8580"/>
                <a:ext cx="1632" cy="7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4" name="Line 20"/>
              <p:cNvSpPr>
                <a:spLocks noChangeShapeType="1"/>
              </p:cNvSpPr>
              <p:nvPr/>
            </p:nvSpPr>
            <p:spPr bwMode="auto">
              <a:xfrm flipV="1">
                <a:off x="8424" y="8556"/>
                <a:ext cx="1188" cy="5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3" name="Line 19"/>
              <p:cNvSpPr>
                <a:spLocks noChangeShapeType="1"/>
              </p:cNvSpPr>
              <p:nvPr/>
            </p:nvSpPr>
            <p:spPr bwMode="auto">
              <a:xfrm>
                <a:off x="8664" y="8988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2" name="Line 18"/>
              <p:cNvSpPr>
                <a:spLocks noChangeShapeType="1"/>
              </p:cNvSpPr>
              <p:nvPr/>
            </p:nvSpPr>
            <p:spPr bwMode="auto">
              <a:xfrm>
                <a:off x="7087" y="9576"/>
                <a:ext cx="22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1" name="Text Box 17"/>
              <p:cNvSpPr txBox="1">
                <a:spLocks noChangeArrowheads="1"/>
              </p:cNvSpPr>
              <p:nvPr/>
            </p:nvSpPr>
            <p:spPr bwMode="auto">
              <a:xfrm>
                <a:off x="9486" y="9282"/>
                <a:ext cx="353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X</a:t>
                </a: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34210" name="Object 66"/>
            <p:cNvGraphicFramePr>
              <a:graphicFrameLocks noChangeAspect="1"/>
            </p:cNvGraphicFramePr>
            <p:nvPr/>
          </p:nvGraphicFramePr>
          <p:xfrm>
            <a:off x="4572000" y="2209789"/>
            <a:ext cx="360152" cy="438146"/>
          </p:xfrm>
          <a:graphic>
            <a:graphicData uri="http://schemas.openxmlformats.org/presentationml/2006/ole">
              <p:oleObj spid="_x0000_s134210" name="Формула" r:id="rId4" imgW="177480" imgH="215640" progId="Equation.3">
                <p:embed/>
              </p:oleObj>
            </a:graphicData>
          </a:graphic>
        </p:graphicFrame>
      </p:grpSp>
      <p:sp>
        <p:nvSpPr>
          <p:cNvPr id="1342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438275" y="4143380"/>
            <a:ext cx="5888932" cy="1176343"/>
            <a:chOff x="2081217" y="4714884"/>
            <a:chExt cx="5888932" cy="1176343"/>
          </a:xfrm>
        </p:grpSpPr>
        <p:graphicFrame>
          <p:nvGraphicFramePr>
            <p:cNvPr id="134211" name="Object 67"/>
            <p:cNvGraphicFramePr>
              <a:graphicFrameLocks noChangeAspect="1"/>
            </p:cNvGraphicFramePr>
            <p:nvPr/>
          </p:nvGraphicFramePr>
          <p:xfrm>
            <a:off x="2081217" y="4752979"/>
            <a:ext cx="3363913" cy="806450"/>
          </p:xfrm>
          <a:graphic>
            <a:graphicData uri="http://schemas.openxmlformats.org/presentationml/2006/ole">
              <p:oleObj spid="_x0000_s134211" name="Формула" r:id="rId5" imgW="2120760" imgH="507960" progId="Equation.3">
                <p:embed/>
              </p:oleObj>
            </a:graphicData>
          </a:graphic>
        </p:graphicFrame>
        <p:grpSp>
          <p:nvGrpSpPr>
            <p:cNvPr id="34" name="Группа 33"/>
            <p:cNvGrpSpPr/>
            <p:nvPr/>
          </p:nvGrpSpPr>
          <p:grpSpPr>
            <a:xfrm>
              <a:off x="6286512" y="4714884"/>
              <a:ext cx="1683637" cy="1176343"/>
              <a:chOff x="6286512" y="4463000"/>
              <a:chExt cx="1683637" cy="1176343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6286512" y="4643446"/>
                <a:ext cx="614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i="1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854314" y="4500570"/>
                <a:ext cx="442750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</a:p>
              <a:p>
                <a:r>
                  <a:rPr lang="en-US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</a:p>
              <a:p>
                <a:r>
                  <a:rPr lang="en-US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272522" y="4643446"/>
                <a:ext cx="6976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??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/>
              </a:p>
            </p:txBody>
          </p:sp>
          <p:sp>
            <p:nvSpPr>
              <p:cNvPr id="33" name="Левая фигурная скобка 32"/>
              <p:cNvSpPr/>
              <p:nvPr/>
            </p:nvSpPr>
            <p:spPr>
              <a:xfrm>
                <a:off x="6757475" y="4463000"/>
                <a:ext cx="214314" cy="1059401"/>
              </a:xfrm>
              <a:prstGeom prst="leftBrace">
                <a:avLst>
                  <a:gd name="adj1" fmla="val 40925"/>
                  <a:gd name="adj2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5169481" y="1593850"/>
            <a:ext cx="3206169" cy="2406654"/>
            <a:chOff x="3857620" y="950908"/>
            <a:chExt cx="3206169" cy="2406654"/>
          </a:xfrm>
        </p:grpSpPr>
        <p:graphicFrame>
          <p:nvGraphicFramePr>
            <p:cNvPr id="36" name="Object 39"/>
            <p:cNvGraphicFramePr>
              <a:graphicFrameLocks noChangeAspect="1"/>
            </p:cNvGraphicFramePr>
            <p:nvPr/>
          </p:nvGraphicFramePr>
          <p:xfrm>
            <a:off x="4338052" y="950908"/>
            <a:ext cx="2725737" cy="525463"/>
          </p:xfrm>
          <a:graphic>
            <a:graphicData uri="http://schemas.openxmlformats.org/presentationml/2006/ole">
              <p:oleObj spid="_x0000_s134213" name="Формула" r:id="rId6" imgW="1498320" imgH="291960" progId="Equation.3">
                <p:embed/>
              </p:oleObj>
            </a:graphicData>
          </a:graphic>
        </p:graphicFrame>
        <p:graphicFrame>
          <p:nvGraphicFramePr>
            <p:cNvPr id="37" name="Object 38"/>
            <p:cNvGraphicFramePr>
              <a:graphicFrameLocks noChangeAspect="1"/>
            </p:cNvGraphicFramePr>
            <p:nvPr/>
          </p:nvGraphicFramePr>
          <p:xfrm>
            <a:off x="4311090" y="1725608"/>
            <a:ext cx="2735263" cy="406400"/>
          </p:xfrm>
          <a:graphic>
            <a:graphicData uri="http://schemas.openxmlformats.org/presentationml/2006/ole">
              <p:oleObj spid="_x0000_s134214" name="Формула" r:id="rId7" imgW="1638000" imgH="241200" progId="Equation.3">
                <p:embed/>
              </p:oleObj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4271401" y="2366958"/>
            <a:ext cx="2489200" cy="407988"/>
          </p:xfrm>
          <a:graphic>
            <a:graphicData uri="http://schemas.openxmlformats.org/presentationml/2006/ole">
              <p:oleObj spid="_x0000_s134215" name="Формула" r:id="rId8" imgW="1600200" imgH="266400" progId="Equation.3">
                <p:embed/>
              </p:oleObj>
            </a:graphicData>
          </a:graphic>
        </p:graphicFrame>
        <p:graphicFrame>
          <p:nvGraphicFramePr>
            <p:cNvPr id="40" name="Object 35"/>
            <p:cNvGraphicFramePr>
              <a:graphicFrameLocks noChangeAspect="1"/>
            </p:cNvGraphicFramePr>
            <p:nvPr/>
          </p:nvGraphicFramePr>
          <p:xfrm>
            <a:off x="4342814" y="2940046"/>
            <a:ext cx="1263650" cy="406400"/>
          </p:xfrm>
          <a:graphic>
            <a:graphicData uri="http://schemas.openxmlformats.org/presentationml/2006/ole">
              <p:oleObj spid="_x0000_s134217" name="Формула" r:id="rId9" imgW="761760" imgH="241200" progId="Equation.3">
                <p:embed/>
              </p:oleObj>
            </a:graphicData>
          </a:graphic>
        </p:graphicFrame>
        <p:sp>
          <p:nvSpPr>
            <p:cNvPr id="41" name="Левая фигурная скобка 40"/>
            <p:cNvSpPr/>
            <p:nvPr/>
          </p:nvSpPr>
          <p:spPr>
            <a:xfrm>
              <a:off x="3857620" y="1071546"/>
              <a:ext cx="214314" cy="2286016"/>
            </a:xfrm>
            <a:prstGeom prst="leftBrace">
              <a:avLst>
                <a:gd name="adj1" fmla="val 51789"/>
                <a:gd name="adj2" fmla="val 50000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344586" y="2214554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                           )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34220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6143636" y="5205068"/>
            <a:ext cx="2857520" cy="584775"/>
            <a:chOff x="6143636" y="5987497"/>
            <a:chExt cx="2857520" cy="584775"/>
          </a:xfrm>
        </p:grpSpPr>
        <p:graphicFrame>
          <p:nvGraphicFramePr>
            <p:cNvPr id="134219" name="Object 75"/>
            <p:cNvGraphicFramePr>
              <a:graphicFrameLocks noChangeAspect="1"/>
            </p:cNvGraphicFramePr>
            <p:nvPr/>
          </p:nvGraphicFramePr>
          <p:xfrm>
            <a:off x="7220309" y="6131475"/>
            <a:ext cx="1423657" cy="428628"/>
          </p:xfrm>
          <a:graphic>
            <a:graphicData uri="http://schemas.openxmlformats.org/presentationml/2006/ole">
              <p:oleObj spid="_x0000_s134219" name="Формула" r:id="rId10" imgW="888614" imgH="266584" progId="Equation.3">
                <p:embed/>
              </p:oleObj>
            </a:graphicData>
          </a:graphic>
        </p:graphicFrame>
        <p:cxnSp>
          <p:nvCxnSpPr>
            <p:cNvPr id="48" name="Прямая со стрелкой 47"/>
            <p:cNvCxnSpPr/>
            <p:nvPr/>
          </p:nvCxnSpPr>
          <p:spPr>
            <a:xfrm rot="10800000">
              <a:off x="6143636" y="6332557"/>
              <a:ext cx="928694" cy="1588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7005097" y="5987497"/>
              <a:ext cx="19960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 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)</a:t>
              </a:r>
              <a:r>
                <a:rPr lang="ru-RU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/>
            </a:p>
          </p:txBody>
        </p:sp>
      </p:grpSp>
      <p:sp>
        <p:nvSpPr>
          <p:cNvPr id="51" name="Выгнутая влево стрелка 50"/>
          <p:cNvSpPr/>
          <p:nvPr/>
        </p:nvSpPr>
        <p:spPr>
          <a:xfrm rot="10800000" flipV="1">
            <a:off x="8811781" y="2571745"/>
            <a:ext cx="285752" cy="30003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643174" y="6250011"/>
            <a:ext cx="4410104" cy="608013"/>
            <a:chOff x="4305300" y="946150"/>
            <a:chExt cx="4410104" cy="608013"/>
          </a:xfrm>
        </p:grpSpPr>
        <p:graphicFrame>
          <p:nvGraphicFramePr>
            <p:cNvPr id="54" name="Object 81"/>
            <p:cNvGraphicFramePr>
              <a:graphicFrameLocks noChangeAspect="1"/>
            </p:cNvGraphicFramePr>
            <p:nvPr/>
          </p:nvGraphicFramePr>
          <p:xfrm>
            <a:off x="6273829" y="1080013"/>
            <a:ext cx="2441575" cy="355600"/>
          </p:xfrm>
          <a:graphic>
            <a:graphicData uri="http://schemas.openxmlformats.org/presentationml/2006/ole">
              <p:oleObj spid="_x0000_s134220" name="Формула" r:id="rId11" imgW="1676160" imgH="241200" progId="Equation.3">
                <p:embed/>
              </p:oleObj>
            </a:graphicData>
          </a:graphic>
        </p:graphicFrame>
        <p:graphicFrame>
          <p:nvGraphicFramePr>
            <p:cNvPr id="55" name="Object 83"/>
            <p:cNvGraphicFramePr>
              <a:graphicFrameLocks noChangeAspect="1"/>
            </p:cNvGraphicFramePr>
            <p:nvPr/>
          </p:nvGraphicFramePr>
          <p:xfrm>
            <a:off x="4305300" y="946150"/>
            <a:ext cx="1577975" cy="608013"/>
          </p:xfrm>
          <a:graphic>
            <a:graphicData uri="http://schemas.openxmlformats.org/presentationml/2006/ole">
              <p:oleObj spid="_x0000_s134221" name="Формула" r:id="rId12" imgW="1143000" imgH="444240" progId="Equation.3">
                <p:embed/>
              </p:oleObj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295244" y="5789101"/>
            <a:ext cx="6735177" cy="444759"/>
            <a:chOff x="142844" y="285728"/>
            <a:chExt cx="6735177" cy="444759"/>
          </a:xfrm>
        </p:grpSpPr>
        <p:graphicFrame>
          <p:nvGraphicFramePr>
            <p:cNvPr id="57" name="Object 75"/>
            <p:cNvGraphicFramePr>
              <a:graphicFrameLocks noChangeAspect="1"/>
            </p:cNvGraphicFramePr>
            <p:nvPr/>
          </p:nvGraphicFramePr>
          <p:xfrm>
            <a:off x="3419468" y="293602"/>
            <a:ext cx="3458553" cy="436885"/>
          </p:xfrm>
          <a:graphic>
            <a:graphicData uri="http://schemas.openxmlformats.org/presentationml/2006/ole">
              <p:oleObj spid="_x0000_s134222" name="Формула" r:id="rId13" imgW="2273040" imgH="291960" progId="Equation.3">
                <p:embed/>
              </p:oleObj>
            </a:graphicData>
          </a:graphic>
        </p:graphicFrame>
        <p:sp>
          <p:nvSpPr>
            <p:cNvPr id="58" name="Rectangle 3"/>
            <p:cNvSpPr txBox="1">
              <a:spLocks/>
            </p:cNvSpPr>
            <p:nvPr/>
          </p:nvSpPr>
          <p:spPr bwMode="auto">
            <a:xfrm>
              <a:off x="142844" y="285728"/>
              <a:ext cx="33480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Если  проскальзывание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                              </a:t>
              </a: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Rectangle 97"/>
          <p:cNvSpPr>
            <a:spLocks noChangeArrowheads="1"/>
          </p:cNvSpPr>
          <p:nvPr/>
        </p:nvSpPr>
        <p:spPr bwMode="auto">
          <a:xfrm>
            <a:off x="152400" y="53038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" name="Rectangle 99"/>
          <p:cNvSpPr>
            <a:spLocks noChangeArrowheads="1"/>
          </p:cNvSpPr>
          <p:nvPr/>
        </p:nvSpPr>
        <p:spPr bwMode="auto">
          <a:xfrm>
            <a:off x="152400" y="53038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42" grpId="0" build="p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890713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804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42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4220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92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000108"/>
            <a:ext cx="911464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1406" y="546531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16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7" name="Послушная катушка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071670" y="285728"/>
            <a:ext cx="4143404" cy="500066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2800" b="1" i="1" smtClean="0">
                <a:solidFill>
                  <a:schemeClr val="tx1"/>
                </a:solidFill>
                <a:latin typeface="+mn-lt"/>
              </a:rPr>
              <a:t>"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Послушная катушка</a:t>
            </a:r>
            <a:r>
              <a:rPr sz="2800" b="1" i="1" smtClean="0">
                <a:solidFill>
                  <a:schemeClr val="tx1"/>
                </a:solidFill>
                <a:latin typeface="+mn-lt"/>
              </a:rPr>
              <a:t>"</a:t>
            </a:r>
            <a:endParaRPr lang="ru-RU" sz="2800" b="1" i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445" y="1071546"/>
            <a:ext cx="73259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VID-20201206-WA00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7277" y="925718"/>
            <a:ext cx="3957797" cy="56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786050" y="214290"/>
            <a:ext cx="2857520" cy="64294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Антракт</a:t>
            </a:r>
            <a:endParaRPr lang="ru-RU" sz="48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142844" y="260350"/>
            <a:ext cx="6663739" cy="493713"/>
            <a:chOff x="142844" y="260350"/>
            <a:chExt cx="6663739" cy="493713"/>
          </a:xfrm>
        </p:grpSpPr>
        <p:graphicFrame>
          <p:nvGraphicFramePr>
            <p:cNvPr id="3" name="Object 75"/>
            <p:cNvGraphicFramePr>
              <a:graphicFrameLocks noChangeAspect="1"/>
            </p:cNvGraphicFramePr>
            <p:nvPr/>
          </p:nvGraphicFramePr>
          <p:xfrm>
            <a:off x="2898158" y="260350"/>
            <a:ext cx="3908425" cy="493713"/>
          </p:xfrm>
          <a:graphic>
            <a:graphicData uri="http://schemas.openxmlformats.org/presentationml/2006/ole">
              <p:oleObj spid="_x0000_s114763" name="Формула" r:id="rId4" imgW="2273040" imgH="291960" progId="Equation.3">
                <p:embed/>
              </p:oleObj>
            </a:graphicData>
          </a:graphic>
        </p:graphicFrame>
        <p:sp>
          <p:nvSpPr>
            <p:cNvPr id="80" name="Rectangle 3"/>
            <p:cNvSpPr txBox="1">
              <a:spLocks/>
            </p:cNvSpPr>
            <p:nvPr/>
          </p:nvSpPr>
          <p:spPr bwMode="auto">
            <a:xfrm>
              <a:off x="142844" y="285728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Проскальзывание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                              </a:t>
              </a: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3" name="Rectangle 5"/>
          <p:cNvSpPr txBox="1">
            <a:spLocks/>
          </p:cNvSpPr>
          <p:nvPr/>
        </p:nvSpPr>
        <p:spPr bwMode="auto">
          <a:xfrm>
            <a:off x="1357290" y="1071546"/>
            <a:ext cx="5929353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</a:t>
            </a:r>
            <a:r>
              <a:rPr kumimoji="0" lang="en-US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Законы сохранения в механике</a:t>
            </a:r>
            <a:endParaRPr kumimoji="0" lang="ru-RU" sz="2400" b="0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428596" y="1877369"/>
            <a:ext cx="3963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8001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5.1. Закон сохранения импульса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428596" y="2428868"/>
            <a:ext cx="3429024" cy="3643338"/>
            <a:chOff x="500261" y="2272254"/>
            <a:chExt cx="4286051" cy="4585748"/>
          </a:xfrm>
        </p:grpSpPr>
        <p:grpSp>
          <p:nvGrpSpPr>
            <p:cNvPr id="97" name="Group 33"/>
            <p:cNvGrpSpPr>
              <a:grpSpLocks noChangeAspect="1"/>
            </p:cNvGrpSpPr>
            <p:nvPr/>
          </p:nvGrpSpPr>
          <p:grpSpPr bwMode="auto">
            <a:xfrm>
              <a:off x="500261" y="2272254"/>
              <a:ext cx="4214615" cy="4585748"/>
              <a:chOff x="1160" y="10650"/>
              <a:chExt cx="3709" cy="4034"/>
            </a:xfrm>
          </p:grpSpPr>
          <p:sp>
            <p:nvSpPr>
              <p:cNvPr id="110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551" y="10650"/>
                <a:ext cx="3318" cy="4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endParaRPr>
              </a:p>
            </p:txBody>
          </p:sp>
          <p:sp>
            <p:nvSpPr>
              <p:cNvPr id="111" name="Text Box 35"/>
              <p:cNvSpPr txBox="1">
                <a:spLocks noChangeArrowheads="1"/>
              </p:cNvSpPr>
              <p:nvPr/>
            </p:nvSpPr>
            <p:spPr bwMode="auto">
              <a:xfrm>
                <a:off x="1690" y="1065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Line 36"/>
              <p:cNvSpPr>
                <a:spLocks noChangeShapeType="1"/>
              </p:cNvSpPr>
              <p:nvPr/>
            </p:nvSpPr>
            <p:spPr bwMode="auto">
              <a:xfrm rot="-5400000">
                <a:off x="3848" y="11264"/>
                <a:ext cx="658" cy="100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3" name="Line 37"/>
              <p:cNvSpPr>
                <a:spLocks noChangeShapeType="1"/>
              </p:cNvSpPr>
              <p:nvPr/>
            </p:nvSpPr>
            <p:spPr bwMode="auto">
              <a:xfrm rot="19200000" flipV="1">
                <a:off x="2730" y="12013"/>
                <a:ext cx="34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rot="19200000" flipV="1">
                <a:off x="2907" y="12391"/>
                <a:ext cx="1083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5" name="Line 39"/>
              <p:cNvSpPr>
                <a:spLocks noChangeShapeType="1"/>
              </p:cNvSpPr>
              <p:nvPr/>
            </p:nvSpPr>
            <p:spPr bwMode="auto">
              <a:xfrm>
                <a:off x="3282" y="13419"/>
                <a:ext cx="1030" cy="7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6" name="Line 40"/>
              <p:cNvSpPr>
                <a:spLocks noChangeShapeType="1"/>
              </p:cNvSpPr>
              <p:nvPr/>
            </p:nvSpPr>
            <p:spPr bwMode="auto">
              <a:xfrm rot="-10800000">
                <a:off x="1677" y="11070"/>
                <a:ext cx="855" cy="92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7" name="Text Box 41"/>
              <p:cNvSpPr txBox="1">
                <a:spLocks noChangeArrowheads="1"/>
              </p:cNvSpPr>
              <p:nvPr/>
            </p:nvSpPr>
            <p:spPr bwMode="auto">
              <a:xfrm>
                <a:off x="1160" y="14134"/>
                <a:ext cx="131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</a:t>
                </a:r>
                <a:r>
                  <a:rPr lang="en-US" sz="1400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3</a:t>
                </a:r>
                <a:endParaRPr lang="ru-RU" sz="1400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8" name="Line 42"/>
              <p:cNvSpPr>
                <a:spLocks noChangeShapeType="1"/>
              </p:cNvSpPr>
              <p:nvPr/>
            </p:nvSpPr>
            <p:spPr bwMode="auto">
              <a:xfrm rot="-2400000">
                <a:off x="2740" y="11728"/>
                <a:ext cx="721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9" name="Text Box 43"/>
              <p:cNvSpPr txBox="1">
                <a:spLocks noChangeArrowheads="1"/>
              </p:cNvSpPr>
              <p:nvPr/>
            </p:nvSpPr>
            <p:spPr bwMode="auto">
              <a:xfrm>
                <a:off x="2351" y="11790"/>
                <a:ext cx="57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44"/>
              <p:cNvSpPr txBox="1">
                <a:spLocks noChangeArrowheads="1"/>
              </p:cNvSpPr>
              <p:nvPr/>
            </p:nvSpPr>
            <p:spPr bwMode="auto">
              <a:xfrm>
                <a:off x="2389" y="11600"/>
                <a:ext cx="594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Text Box 45"/>
              <p:cNvSpPr txBox="1">
                <a:spLocks noChangeArrowheads="1"/>
              </p:cNvSpPr>
              <p:nvPr/>
            </p:nvSpPr>
            <p:spPr bwMode="auto">
              <a:xfrm>
                <a:off x="3194" y="11743"/>
                <a:ext cx="644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1400" b="0" i="1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46"/>
              <p:cNvSpPr txBox="1">
                <a:spLocks noChangeArrowheads="1"/>
              </p:cNvSpPr>
              <p:nvPr/>
            </p:nvSpPr>
            <p:spPr bwMode="auto">
              <a:xfrm>
                <a:off x="3223" y="13160"/>
                <a:ext cx="766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Oval 47"/>
              <p:cNvSpPr>
                <a:spLocks noChangeArrowheads="1"/>
              </p:cNvSpPr>
              <p:nvPr/>
            </p:nvSpPr>
            <p:spPr bwMode="auto">
              <a:xfrm>
                <a:off x="1710" y="11090"/>
                <a:ext cx="2837" cy="30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4" name="Line 48"/>
              <p:cNvSpPr>
                <a:spLocks noChangeShapeType="1"/>
              </p:cNvSpPr>
              <p:nvPr/>
            </p:nvSpPr>
            <p:spPr bwMode="auto">
              <a:xfrm rot="19200000" flipV="1">
                <a:off x="2837" y="1358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5" name="Line 49"/>
              <p:cNvSpPr>
                <a:spLocks noChangeShapeType="1"/>
              </p:cNvSpPr>
              <p:nvPr/>
            </p:nvSpPr>
            <p:spPr bwMode="auto">
              <a:xfrm rot="19200000" flipV="1">
                <a:off x="2620" y="1204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6" name="Line 50"/>
              <p:cNvSpPr>
                <a:spLocks noChangeShapeType="1"/>
              </p:cNvSpPr>
              <p:nvPr/>
            </p:nvSpPr>
            <p:spPr bwMode="auto">
              <a:xfrm rot="8400000" flipV="1">
                <a:off x="3060" y="1293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7" name="Text Box 51"/>
              <p:cNvSpPr txBox="1">
                <a:spLocks noChangeArrowheads="1"/>
              </p:cNvSpPr>
              <p:nvPr/>
            </p:nvSpPr>
            <p:spPr bwMode="auto">
              <a:xfrm>
                <a:off x="4060" y="1092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Line 52"/>
              <p:cNvSpPr>
                <a:spLocks noChangeShapeType="1"/>
              </p:cNvSpPr>
              <p:nvPr/>
            </p:nvSpPr>
            <p:spPr bwMode="auto">
              <a:xfrm rot="-2400000">
                <a:off x="2073" y="1181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9" name="Text Box 53"/>
              <p:cNvSpPr txBox="1">
                <a:spLocks noChangeArrowheads="1"/>
              </p:cNvSpPr>
              <p:nvPr/>
            </p:nvSpPr>
            <p:spPr bwMode="auto">
              <a:xfrm>
                <a:off x="3441" y="11870"/>
                <a:ext cx="424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Line 54"/>
              <p:cNvSpPr>
                <a:spLocks noChangeShapeType="1"/>
              </p:cNvSpPr>
              <p:nvPr/>
            </p:nvSpPr>
            <p:spPr bwMode="auto">
              <a:xfrm rot="8400000">
                <a:off x="3763" y="1195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31" name="Text Box 55"/>
              <p:cNvSpPr txBox="1">
                <a:spLocks noChangeArrowheads="1"/>
              </p:cNvSpPr>
              <p:nvPr/>
            </p:nvSpPr>
            <p:spPr bwMode="auto">
              <a:xfrm>
                <a:off x="1750" y="1194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Text Box 57"/>
              <p:cNvSpPr txBox="1">
                <a:spLocks noChangeArrowheads="1"/>
              </p:cNvSpPr>
              <p:nvPr/>
            </p:nvSpPr>
            <p:spPr bwMode="auto">
              <a:xfrm>
                <a:off x="3240" y="1113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Text Box 58"/>
              <p:cNvSpPr txBox="1">
                <a:spLocks noChangeArrowheads="1"/>
              </p:cNvSpPr>
              <p:nvPr/>
            </p:nvSpPr>
            <p:spPr bwMode="auto">
              <a:xfrm>
                <a:off x="2520" y="1354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 Box 59"/>
              <p:cNvSpPr txBox="1">
                <a:spLocks noChangeArrowheads="1"/>
              </p:cNvSpPr>
              <p:nvPr/>
            </p:nvSpPr>
            <p:spPr bwMode="auto">
              <a:xfrm>
                <a:off x="2500" y="1280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 Box 60"/>
              <p:cNvSpPr txBox="1">
                <a:spLocks noChangeArrowheads="1"/>
              </p:cNvSpPr>
              <p:nvPr/>
            </p:nvSpPr>
            <p:spPr bwMode="auto">
              <a:xfrm>
                <a:off x="2680" y="1207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Line 61"/>
              <p:cNvSpPr>
                <a:spLocks noChangeShapeType="1"/>
              </p:cNvSpPr>
              <p:nvPr/>
            </p:nvSpPr>
            <p:spPr bwMode="auto">
              <a:xfrm rot="8400000" flipV="1">
                <a:off x="3466" y="1154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37" name="Text Box 62"/>
              <p:cNvSpPr txBox="1">
                <a:spLocks noChangeArrowheads="1"/>
              </p:cNvSpPr>
              <p:nvPr/>
            </p:nvSpPr>
            <p:spPr bwMode="auto">
              <a:xfrm>
                <a:off x="4150" y="1398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1931197" y="3629874"/>
              <a:ext cx="357190" cy="38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400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>
              <a:off x="3168202" y="3720136"/>
              <a:ext cx="357190" cy="39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4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2707367" y="5184470"/>
              <a:ext cx="357190" cy="38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400" dirty="0" smtClean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graphicFrame>
          <p:nvGraphicFramePr>
            <p:cNvPr id="101" name="Object 63"/>
            <p:cNvGraphicFramePr>
              <a:graphicFrameLocks noChangeAspect="1"/>
            </p:cNvGraphicFramePr>
            <p:nvPr/>
          </p:nvGraphicFramePr>
          <p:xfrm>
            <a:off x="2143108" y="4786322"/>
            <a:ext cx="428596" cy="474517"/>
          </p:xfrm>
          <a:graphic>
            <a:graphicData uri="http://schemas.openxmlformats.org/presentationml/2006/ole">
              <p:oleObj spid="_x0000_s114775" name="Формула" r:id="rId5" imgW="266469" imgH="291847" progId="Equation.3">
                <p:embed/>
              </p:oleObj>
            </a:graphicData>
          </a:graphic>
        </p:graphicFrame>
        <p:graphicFrame>
          <p:nvGraphicFramePr>
            <p:cNvPr id="102" name="Object 65"/>
            <p:cNvGraphicFramePr>
              <a:graphicFrameLocks noChangeAspect="1"/>
            </p:cNvGraphicFramePr>
            <p:nvPr/>
          </p:nvGraphicFramePr>
          <p:xfrm>
            <a:off x="2387600" y="3938588"/>
            <a:ext cx="366713" cy="454025"/>
          </p:xfrm>
          <a:graphic>
            <a:graphicData uri="http://schemas.openxmlformats.org/presentationml/2006/ole">
              <p:oleObj spid="_x0000_s114776" name="Формула" r:id="rId6" imgW="228600" imgH="279360" progId="Equation.3">
                <p:embed/>
              </p:oleObj>
            </a:graphicData>
          </a:graphic>
        </p:graphicFrame>
        <p:graphicFrame>
          <p:nvGraphicFramePr>
            <p:cNvPr id="103" name="Object 66"/>
            <p:cNvGraphicFramePr>
              <a:graphicFrameLocks noChangeAspect="1"/>
            </p:cNvGraphicFramePr>
            <p:nvPr/>
          </p:nvGraphicFramePr>
          <p:xfrm>
            <a:off x="2744788" y="5795963"/>
            <a:ext cx="366712" cy="454025"/>
          </p:xfrm>
          <a:graphic>
            <a:graphicData uri="http://schemas.openxmlformats.org/presentationml/2006/ole">
              <p:oleObj spid="_x0000_s114777" name="Формула" r:id="rId7" imgW="228600" imgH="279360" progId="Equation.3">
                <p:embed/>
              </p:oleObj>
            </a:graphicData>
          </a:graphic>
        </p:graphicFrame>
        <p:graphicFrame>
          <p:nvGraphicFramePr>
            <p:cNvPr id="104" name="Object 67"/>
            <p:cNvGraphicFramePr>
              <a:graphicFrameLocks noChangeAspect="1"/>
            </p:cNvGraphicFramePr>
            <p:nvPr/>
          </p:nvGraphicFramePr>
          <p:xfrm>
            <a:off x="3101975" y="2938463"/>
            <a:ext cx="366713" cy="454025"/>
          </p:xfrm>
          <a:graphic>
            <a:graphicData uri="http://schemas.openxmlformats.org/presentationml/2006/ole">
              <p:oleObj spid="_x0000_s114778" name="Формула" r:id="rId8" imgW="228600" imgH="279360" progId="Equation.3">
                <p:embed/>
              </p:oleObj>
            </a:graphicData>
          </a:graphic>
        </p:graphicFrame>
        <p:graphicFrame>
          <p:nvGraphicFramePr>
            <p:cNvPr id="105" name="Object 68"/>
            <p:cNvGraphicFramePr>
              <a:graphicFrameLocks noChangeAspect="1"/>
            </p:cNvGraphicFramePr>
            <p:nvPr/>
          </p:nvGraphicFramePr>
          <p:xfrm>
            <a:off x="1336675" y="3795713"/>
            <a:ext cx="327025" cy="454025"/>
          </p:xfrm>
          <a:graphic>
            <a:graphicData uri="http://schemas.openxmlformats.org/presentationml/2006/ole">
              <p:oleObj spid="_x0000_s114779" name="Формула" r:id="rId9" imgW="203040" imgH="279360" progId="Equation.3">
                <p:embed/>
              </p:oleObj>
            </a:graphicData>
          </a:graphic>
        </p:graphicFrame>
        <p:graphicFrame>
          <p:nvGraphicFramePr>
            <p:cNvPr id="106" name="Object 69"/>
            <p:cNvGraphicFramePr>
              <a:graphicFrameLocks noChangeAspect="1"/>
            </p:cNvGraphicFramePr>
            <p:nvPr/>
          </p:nvGraphicFramePr>
          <p:xfrm>
            <a:off x="3694113" y="4010025"/>
            <a:ext cx="325437" cy="454025"/>
          </p:xfrm>
          <a:graphic>
            <a:graphicData uri="http://schemas.openxmlformats.org/presentationml/2006/ole">
              <p:oleObj spid="_x0000_s114780" name="Формула" r:id="rId10" imgW="203040" imgH="279360" progId="Equation.3">
                <p:embed/>
              </p:oleObj>
            </a:graphicData>
          </a:graphic>
        </p:graphicFrame>
        <p:graphicFrame>
          <p:nvGraphicFramePr>
            <p:cNvPr id="107" name="Object 70"/>
            <p:cNvGraphicFramePr>
              <a:graphicFrameLocks noChangeAspect="1"/>
            </p:cNvGraphicFramePr>
            <p:nvPr/>
          </p:nvGraphicFramePr>
          <p:xfrm>
            <a:off x="857224" y="2845118"/>
            <a:ext cx="357158" cy="512444"/>
          </p:xfrm>
          <a:graphic>
            <a:graphicData uri="http://schemas.openxmlformats.org/presentationml/2006/ole">
              <p:oleObj spid="_x0000_s114781" name="Формула" r:id="rId11" imgW="215619" imgH="317087" progId="Equation.3">
                <p:embed/>
              </p:oleObj>
            </a:graphicData>
          </a:graphic>
        </p:graphicFrame>
        <p:graphicFrame>
          <p:nvGraphicFramePr>
            <p:cNvPr id="108" name="Object 72"/>
            <p:cNvGraphicFramePr>
              <a:graphicFrameLocks noChangeAspect="1"/>
            </p:cNvGraphicFramePr>
            <p:nvPr/>
          </p:nvGraphicFramePr>
          <p:xfrm>
            <a:off x="4429124" y="3214686"/>
            <a:ext cx="357188" cy="512763"/>
          </p:xfrm>
          <a:graphic>
            <a:graphicData uri="http://schemas.openxmlformats.org/presentationml/2006/ole">
              <p:oleObj spid="_x0000_s114782" name="Формула" r:id="rId12" imgW="215640" imgH="317160" progId="Equation.3">
                <p:embed/>
              </p:oleObj>
            </a:graphicData>
          </a:graphic>
        </p:graphicFrame>
        <p:graphicFrame>
          <p:nvGraphicFramePr>
            <p:cNvPr id="109" name="Object 73"/>
            <p:cNvGraphicFramePr>
              <a:graphicFrameLocks noChangeAspect="1"/>
            </p:cNvGraphicFramePr>
            <p:nvPr/>
          </p:nvGraphicFramePr>
          <p:xfrm>
            <a:off x="4062413" y="5715000"/>
            <a:ext cx="377825" cy="512763"/>
          </p:xfrm>
          <a:graphic>
            <a:graphicData uri="http://schemas.openxmlformats.org/presentationml/2006/ole">
              <p:oleObj spid="_x0000_s114783" name="Формула" r:id="rId13" imgW="228600" imgH="317160" progId="Equation.3">
                <p:embed/>
              </p:oleObj>
            </a:graphicData>
          </a:graphic>
        </p:graphicFrame>
      </p:grp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4643438" y="2357430"/>
            <a:ext cx="3714776" cy="3600706"/>
            <a:chOff x="4143372" y="2357430"/>
            <a:chExt cx="3714776" cy="3600706"/>
          </a:xfrm>
        </p:grpSpPr>
        <p:graphicFrame>
          <p:nvGraphicFramePr>
            <p:cNvPr id="114784" name="Object 96"/>
            <p:cNvGraphicFramePr>
              <a:graphicFrameLocks noChangeAspect="1"/>
            </p:cNvGraphicFramePr>
            <p:nvPr/>
          </p:nvGraphicFramePr>
          <p:xfrm>
            <a:off x="4143372" y="2857496"/>
            <a:ext cx="3714776" cy="3100640"/>
          </p:xfrm>
          <a:graphic>
            <a:graphicData uri="http://schemas.openxmlformats.org/presentationml/2006/ole">
              <p:oleObj spid="_x0000_s114784" name="Формула" r:id="rId14" imgW="2362200" imgH="1968500" progId="Equation.3">
                <p:embed/>
              </p:oleObj>
            </a:graphicData>
          </a:graphic>
        </p:graphicFrame>
        <p:sp>
          <p:nvSpPr>
            <p:cNvPr id="140" name="Прямоугольник 139"/>
            <p:cNvSpPr/>
            <p:nvPr/>
          </p:nvSpPr>
          <p:spPr>
            <a:xfrm>
              <a:off x="5500694" y="2357430"/>
              <a:ext cx="9740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rgbClr val="00B0F0"/>
                  </a:solidFill>
                  <a:latin typeface="+mn-lt"/>
                </a:rPr>
                <a:t>ИСО</a:t>
              </a:r>
              <a:r>
                <a:rPr lang="ru-RU" sz="2400" b="1" dirty="0" smtClean="0">
                  <a:solidFill>
                    <a:srgbClr val="00B0F0"/>
                  </a:solidFill>
                  <a:latin typeface="+mn-lt"/>
                </a:rPr>
                <a:t>:</a:t>
              </a:r>
              <a:endParaRPr lang="ru-RU" sz="2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643306" y="357166"/>
          <a:ext cx="1524010" cy="636612"/>
        </p:xfrm>
        <a:graphic>
          <a:graphicData uri="http://schemas.openxmlformats.org/presentationml/2006/ole">
            <p:oleObj spid="_x0000_s113666" name="Формула" r:id="rId4" imgW="748975" imgH="317362" progId="Equation.3">
              <p:embed/>
            </p:oleObj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5572132" y="357166"/>
            <a:ext cx="2928958" cy="1335109"/>
            <a:chOff x="5572132" y="357166"/>
            <a:chExt cx="2928958" cy="1335109"/>
          </a:xfrm>
        </p:grpSpPr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5572132" y="357166"/>
              <a:ext cx="292895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Сумма  справа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</p:txBody>
        </p:sp>
        <p:graphicFrame>
          <p:nvGraphicFramePr>
            <p:cNvPr id="113673" name="Object 9"/>
            <p:cNvGraphicFramePr>
              <a:graphicFrameLocks noChangeAspect="1"/>
            </p:cNvGraphicFramePr>
            <p:nvPr/>
          </p:nvGraphicFramePr>
          <p:xfrm>
            <a:off x="6545263" y="874713"/>
            <a:ext cx="1169987" cy="817562"/>
          </p:xfrm>
          <a:graphic>
            <a:graphicData uri="http://schemas.openxmlformats.org/presentationml/2006/ole">
              <p:oleObj spid="_x0000_s113673" name="Формула" r:id="rId5" imgW="672840" imgH="469800" progId="Equation.3">
                <p:embed/>
              </p:oleObj>
            </a:graphicData>
          </a:graphic>
        </p:graphicFrame>
      </p:grpSp>
      <p:cxnSp>
        <p:nvCxnSpPr>
          <p:cNvPr id="17" name="Прямая со стрелкой 16"/>
          <p:cNvCxnSpPr/>
          <p:nvPr/>
        </p:nvCxnSpPr>
        <p:spPr>
          <a:xfrm>
            <a:off x="3286116" y="1285860"/>
            <a:ext cx="3000396" cy="1588"/>
          </a:xfrm>
          <a:prstGeom prst="straightConnector1">
            <a:avLst/>
          </a:prstGeom>
          <a:ln w="4445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>
            <a:off x="1886670" y="1636932"/>
            <a:ext cx="2556000" cy="1588"/>
          </a:xfrm>
          <a:prstGeom prst="straightConnector1">
            <a:avLst/>
          </a:prstGeom>
          <a:ln w="4445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71472" y="4572008"/>
            <a:ext cx="3211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сохранения импульса: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344488" y="458788"/>
          <a:ext cx="2690812" cy="582612"/>
        </p:xfrm>
        <a:graphic>
          <a:graphicData uri="http://schemas.openxmlformats.org/presentationml/2006/ole">
            <p:oleObj spid="_x0000_s113676" name="Формула" r:id="rId6" imgW="2234880" imgH="482400" progId="Equation.3">
              <p:embed/>
            </p:oleObj>
          </a:graphicData>
        </a:graphic>
      </p:graphicFrame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9137" y="1571612"/>
            <a:ext cx="6733339" cy="1285884"/>
            <a:chOff x="1439137" y="1571612"/>
            <a:chExt cx="6733339" cy="1285884"/>
          </a:xfrm>
        </p:grpSpPr>
        <p:sp>
          <p:nvSpPr>
            <p:cNvPr id="12" name="Выгнутая влево стрелка 11"/>
            <p:cNvSpPr/>
            <p:nvPr/>
          </p:nvSpPr>
          <p:spPr>
            <a:xfrm rot="6754973" flipH="1" flipV="1">
              <a:off x="2517164" y="1321949"/>
              <a:ext cx="364240" cy="252029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286116" y="1571612"/>
              <a:ext cx="4886360" cy="1285884"/>
              <a:chOff x="3286116" y="1571612"/>
              <a:chExt cx="4886360" cy="1285884"/>
            </a:xfrm>
          </p:grpSpPr>
          <p:sp>
            <p:nvSpPr>
              <p:cNvPr id="11" name="Text Box 41"/>
              <p:cNvSpPr txBox="1">
                <a:spLocks noChangeArrowheads="1"/>
              </p:cNvSpPr>
              <p:nvPr/>
            </p:nvSpPr>
            <p:spPr bwMode="auto">
              <a:xfrm>
                <a:off x="3286116" y="1571612"/>
                <a:ext cx="435771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Сумма слева</a:t>
                </a:r>
                <a:r>
                  <a:rPr lang="ru-RU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:</a:t>
                </a:r>
              </a:p>
            </p:txBody>
          </p:sp>
          <p:graphicFrame>
            <p:nvGraphicFramePr>
              <p:cNvPr id="3" name="Object 13"/>
              <p:cNvGraphicFramePr>
                <a:graphicFrameLocks noChangeAspect="1"/>
              </p:cNvGraphicFramePr>
              <p:nvPr/>
            </p:nvGraphicFramePr>
            <p:xfrm>
              <a:off x="5643570" y="2071678"/>
              <a:ext cx="2528906" cy="785818"/>
            </p:xfrm>
            <a:graphic>
              <a:graphicData uri="http://schemas.openxmlformats.org/presentationml/2006/ole">
                <p:oleObj spid="_x0000_s113677" name="Формула" r:id="rId7" imgW="1688367" imgH="520474" progId="Equation.3">
                  <p:embed/>
                </p:oleObj>
              </a:graphicData>
            </a:graphic>
          </p:graphicFrame>
        </p:grpSp>
      </p:grp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1000100" y="3214686"/>
            <a:ext cx="7762859" cy="1357322"/>
            <a:chOff x="1000100" y="3214686"/>
            <a:chExt cx="7762859" cy="1357322"/>
          </a:xfrm>
        </p:grpSpPr>
        <p:sp>
          <p:nvSpPr>
            <p:cNvPr id="113682" name="AutoShape 18"/>
            <p:cNvSpPr>
              <a:spLocks noChangeArrowheads="1"/>
            </p:cNvSpPr>
            <p:nvPr/>
          </p:nvSpPr>
          <p:spPr bwMode="auto">
            <a:xfrm>
              <a:off x="3000364" y="3214686"/>
              <a:ext cx="3008320" cy="1357322"/>
            </a:xfrm>
            <a:prstGeom prst="cloudCallout">
              <a:avLst>
                <a:gd name="adj1" fmla="val -67886"/>
                <a:gd name="adj2" fmla="val -142579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1000100" y="3308745"/>
              <a:ext cx="150019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Итог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</p:txBody>
        </p:sp>
        <p:graphicFrame>
          <p:nvGraphicFramePr>
            <p:cNvPr id="113679" name="Object 15"/>
            <p:cNvGraphicFramePr>
              <a:graphicFrameLocks noChangeAspect="1"/>
            </p:cNvGraphicFramePr>
            <p:nvPr/>
          </p:nvGraphicFramePr>
          <p:xfrm>
            <a:off x="3697288" y="3521075"/>
            <a:ext cx="1766887" cy="815975"/>
          </p:xfrm>
          <a:graphic>
            <a:graphicData uri="http://schemas.openxmlformats.org/presentationml/2006/ole">
              <p:oleObj spid="_x0000_s113679" name="Формула" r:id="rId8" imgW="1079280" imgH="495000" progId="Equation.3">
                <p:embed/>
              </p:oleObj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6286512" y="3643314"/>
              <a:ext cx="24764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rgbClr val="00B0F0"/>
                  </a:solidFill>
                  <a:latin typeface="+mn-lt"/>
                </a:rPr>
                <a:t>Как и для М.Т. !</a:t>
              </a:r>
              <a:endParaRPr lang="ru-RU" sz="2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14282" y="4663183"/>
            <a:ext cx="8501122" cy="1820717"/>
            <a:chOff x="214282" y="4663183"/>
            <a:chExt cx="8286808" cy="1820717"/>
          </a:xfrm>
        </p:grpSpPr>
        <p:sp>
          <p:nvSpPr>
            <p:cNvPr id="113681" name="Rectangle 17"/>
            <p:cNvSpPr>
              <a:spLocks noChangeArrowheads="1"/>
            </p:cNvSpPr>
            <p:nvPr/>
          </p:nvSpPr>
          <p:spPr bwMode="auto">
            <a:xfrm>
              <a:off x="214282" y="4663183"/>
              <a:ext cx="82868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</a:t>
              </a:r>
              <a:r>
                <a:rPr lang="ru-RU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ru-RU" b="1" i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Если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сумма всех внешних  сил, действующих на тела системы равна нулю,</a:t>
              </a:r>
            </a:p>
            <a:p>
              <a:pPr lvl="0"/>
              <a:r>
                <a:rPr lang="ru-RU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    то импульс системы  не меняется с течением времени </a:t>
              </a:r>
              <a:r>
                <a:rPr lang="ru-RU" i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(т.е. сохраняется)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323968" y="5730875"/>
              <a:ext cx="5891238" cy="698500"/>
              <a:chOff x="1000100" y="5684290"/>
              <a:chExt cx="5891238" cy="698500"/>
            </a:xfrm>
          </p:grpSpPr>
          <p:graphicFrame>
            <p:nvGraphicFramePr>
              <p:cNvPr id="5" name="Object 17"/>
              <p:cNvGraphicFramePr>
                <a:graphicFrameLocks noChangeAspect="1"/>
              </p:cNvGraphicFramePr>
              <p:nvPr/>
            </p:nvGraphicFramePr>
            <p:xfrm>
              <a:off x="2224042" y="5684290"/>
              <a:ext cx="1394278" cy="698500"/>
            </p:xfrm>
            <a:graphic>
              <a:graphicData uri="http://schemas.openxmlformats.org/presentationml/2006/ole">
                <p:oleObj spid="_x0000_s113681" name="Формула" r:id="rId9" imgW="927000" imgH="469800" progId="Equation.3">
                  <p:embed/>
                </p:oleObj>
              </a:graphicData>
            </a:graphic>
          </p:graphicFrame>
          <p:graphicFrame>
            <p:nvGraphicFramePr>
              <p:cNvPr id="113683" name="Object 19"/>
              <p:cNvGraphicFramePr>
                <a:graphicFrameLocks noChangeAspect="1"/>
              </p:cNvGraphicFramePr>
              <p:nvPr/>
            </p:nvGraphicFramePr>
            <p:xfrm>
              <a:off x="4875213" y="5723997"/>
              <a:ext cx="2016125" cy="449262"/>
            </p:xfrm>
            <a:graphic>
              <a:graphicData uri="http://schemas.openxmlformats.org/presentationml/2006/ole">
                <p:oleObj spid="_x0000_s113683" name="Формула" r:id="rId10" imgW="1041120" imgH="228600" progId="Equation.3">
                  <p:embed/>
                </p:oleObj>
              </a:graphicData>
            </a:graphic>
          </p:graphicFrame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1000100" y="5731950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Если</a:t>
                </a:r>
                <a:endPara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3714744" y="5720703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,  то</a:t>
                </a:r>
                <a:endPara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428596" y="5698082"/>
              <a:ext cx="7929618" cy="785818"/>
            </a:xfrm>
            <a:prstGeom prst="cloudCallout">
              <a:avLst>
                <a:gd name="adj1" fmla="val 10272"/>
                <a:gd name="adj2" fmla="val -193218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97" y="1214422"/>
            <a:ext cx="9146297" cy="42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00034" y="1071546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16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"/>
          <p:cNvSpPr txBox="1">
            <a:spLocks/>
          </p:cNvSpPr>
          <p:nvPr/>
        </p:nvSpPr>
        <p:spPr bwMode="auto">
          <a:xfrm>
            <a:off x="357158" y="214290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9" name="Rectangle 3"/>
          <p:cNvSpPr txBox="1">
            <a:spLocks/>
          </p:cNvSpPr>
          <p:nvPr/>
        </p:nvSpPr>
        <p:spPr>
          <a:xfrm>
            <a:off x="357158" y="785794"/>
            <a:ext cx="4357718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замкнутые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”/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изолированные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2)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ИСО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4) 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429124" y="516976"/>
            <a:ext cx="829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+mn-lt"/>
              </a:rPr>
              <a:t>… ?</a:t>
            </a:r>
            <a:r>
              <a:rPr lang="ru-RU" sz="4400" b="1" i="1" dirty="0" smtClean="0">
                <a:solidFill>
                  <a:srgbClr val="00B0F0"/>
                </a:solidFill>
                <a:latin typeface="+mn-lt"/>
              </a:rPr>
              <a:t> </a:t>
            </a:r>
            <a:endParaRPr lang="ru-RU" sz="4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617509" y="2235200"/>
            <a:ext cx="5143536" cy="644525"/>
            <a:chOff x="1214414" y="2466448"/>
            <a:chExt cx="5143536" cy="644525"/>
          </a:xfrm>
        </p:grpSpPr>
        <p:graphicFrame>
          <p:nvGraphicFramePr>
            <p:cNvPr id="130064" name="Object 16"/>
            <p:cNvGraphicFramePr>
              <a:graphicFrameLocks noChangeAspect="1"/>
            </p:cNvGraphicFramePr>
            <p:nvPr/>
          </p:nvGraphicFramePr>
          <p:xfrm>
            <a:off x="2225680" y="2466448"/>
            <a:ext cx="1504950" cy="644525"/>
          </p:xfrm>
          <a:graphic>
            <a:graphicData uri="http://schemas.openxmlformats.org/presentationml/2006/ole">
              <p:oleObj spid="_x0000_s130064" name="Формула" r:id="rId4" imgW="1091880" imgH="469800" progId="Equation.3">
                <p:embed/>
              </p:oleObj>
            </a:graphicData>
          </a:graphic>
        </p:graphicFrame>
        <p:grpSp>
          <p:nvGrpSpPr>
            <p:cNvPr id="63" name="Группа 62"/>
            <p:cNvGrpSpPr/>
            <p:nvPr/>
          </p:nvGrpSpPr>
          <p:grpSpPr>
            <a:xfrm>
              <a:off x="1214414" y="2536698"/>
              <a:ext cx="3571900" cy="488692"/>
              <a:chOff x="1000100" y="5720703"/>
              <a:chExt cx="3571900" cy="488692"/>
            </a:xfrm>
          </p:grpSpPr>
          <p:sp>
            <p:nvSpPr>
              <p:cNvPr id="66" name="Text Box 41"/>
              <p:cNvSpPr txBox="1">
                <a:spLocks noChangeArrowheads="1"/>
              </p:cNvSpPr>
              <p:nvPr/>
            </p:nvSpPr>
            <p:spPr bwMode="auto">
              <a:xfrm>
                <a:off x="1000100" y="5731950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Если</a:t>
                </a:r>
                <a:endPara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7" name="Text Box 41"/>
              <p:cNvSpPr txBox="1">
                <a:spLocks noChangeArrowheads="1"/>
              </p:cNvSpPr>
              <p:nvPr/>
            </p:nvSpPr>
            <p:spPr bwMode="auto">
              <a:xfrm>
                <a:off x="3428992" y="5720703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,  то</a:t>
                </a:r>
                <a:endPara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aphicFrame>
          <p:nvGraphicFramePr>
            <p:cNvPr id="130068" name="Object 20"/>
            <p:cNvGraphicFramePr>
              <a:graphicFrameLocks noChangeAspect="1"/>
            </p:cNvGraphicFramePr>
            <p:nvPr/>
          </p:nvGraphicFramePr>
          <p:xfrm>
            <a:off x="4577957" y="2509389"/>
            <a:ext cx="1779993" cy="474665"/>
          </p:xfrm>
          <a:graphic>
            <a:graphicData uri="http://schemas.openxmlformats.org/presentationml/2006/ole">
              <p:oleObj spid="_x0000_s130068" name="Формула" r:id="rId5" imgW="1143000" imgH="304800" progId="Equation.3">
                <p:embed/>
              </p:oleObj>
            </a:graphicData>
          </a:graphic>
        </p:graphicFrame>
      </p:grp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825500" y="3009900"/>
            <a:ext cx="2368664" cy="528108"/>
            <a:chOff x="825500" y="3009900"/>
            <a:chExt cx="2368664" cy="528108"/>
          </a:xfrm>
        </p:grpSpPr>
        <p:graphicFrame>
          <p:nvGraphicFramePr>
            <p:cNvPr id="130070" name="Object 22"/>
            <p:cNvGraphicFramePr>
              <a:graphicFrameLocks noChangeAspect="1"/>
            </p:cNvGraphicFramePr>
            <p:nvPr/>
          </p:nvGraphicFramePr>
          <p:xfrm>
            <a:off x="825500" y="3009900"/>
            <a:ext cx="768350" cy="481013"/>
          </p:xfrm>
          <a:graphic>
            <a:graphicData uri="http://schemas.openxmlformats.org/presentationml/2006/ole">
              <p:oleObj spid="_x0000_s130070" name="Формула" r:id="rId6" imgW="482400" imgH="304560" progId="Equation.3">
                <p:embed/>
              </p:oleObj>
            </a:graphicData>
          </a:graphic>
        </p:graphicFrame>
        <p:sp>
          <p:nvSpPr>
            <p:cNvPr id="73" name="Прямоугольник 72"/>
            <p:cNvSpPr/>
            <p:nvPr/>
          </p:nvSpPr>
          <p:spPr>
            <a:xfrm>
              <a:off x="1571604" y="3076343"/>
              <a:ext cx="16225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- любые ! 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500034" y="3786190"/>
            <a:ext cx="5975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8001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5.2. Реактивное движение. Уравнение Мещерского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10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108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8" name="Группа 137"/>
          <p:cNvGrpSpPr/>
          <p:nvPr/>
        </p:nvGrpSpPr>
        <p:grpSpPr>
          <a:xfrm>
            <a:off x="928662" y="4309117"/>
            <a:ext cx="6215062" cy="2123440"/>
            <a:chOff x="928662" y="4309117"/>
            <a:chExt cx="6215062" cy="2123440"/>
          </a:xfrm>
        </p:grpSpPr>
        <p:grpSp>
          <p:nvGrpSpPr>
            <p:cNvPr id="130072" name="Group 24"/>
            <p:cNvGrpSpPr>
              <a:grpSpLocks noChangeAspect="1"/>
            </p:cNvGrpSpPr>
            <p:nvPr/>
          </p:nvGrpSpPr>
          <p:grpSpPr bwMode="auto">
            <a:xfrm>
              <a:off x="928662" y="4309117"/>
              <a:ext cx="6215062" cy="2123440"/>
              <a:chOff x="2900" y="11172"/>
              <a:chExt cx="9788" cy="3344"/>
            </a:xfrm>
          </p:grpSpPr>
          <p:sp>
            <p:nvSpPr>
              <p:cNvPr id="13007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2900" y="11361"/>
                <a:ext cx="9788" cy="3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74" name="Line 26"/>
              <p:cNvSpPr>
                <a:spLocks noChangeShapeType="1"/>
              </p:cNvSpPr>
              <p:nvPr/>
            </p:nvSpPr>
            <p:spPr bwMode="auto">
              <a:xfrm>
                <a:off x="6968" y="12079"/>
                <a:ext cx="1712" cy="1"/>
              </a:xfrm>
              <a:prstGeom prst="line">
                <a:avLst/>
              </a:prstGeom>
              <a:noFill/>
              <a:ln w="31750">
                <a:solidFill>
                  <a:srgbClr val="9933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75" name="Text Box 27"/>
              <p:cNvSpPr txBox="1">
                <a:spLocks noChangeArrowheads="1"/>
              </p:cNvSpPr>
              <p:nvPr/>
            </p:nvSpPr>
            <p:spPr bwMode="auto">
              <a:xfrm>
                <a:off x="3125" y="13949"/>
                <a:ext cx="1757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5.1</a:t>
                </a:r>
              </a:p>
            </p:txBody>
          </p:sp>
          <p:sp>
            <p:nvSpPr>
              <p:cNvPr id="130076" name="Text Box 28"/>
              <p:cNvSpPr txBox="1">
                <a:spLocks noChangeArrowheads="1"/>
              </p:cNvSpPr>
              <p:nvPr/>
            </p:nvSpPr>
            <p:spPr bwMode="auto">
              <a:xfrm>
                <a:off x="3516" y="1263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77" name="AutoShape 29"/>
              <p:cNvSpPr>
                <a:spLocks noChangeArrowheads="1"/>
              </p:cNvSpPr>
              <p:nvPr/>
            </p:nvSpPr>
            <p:spPr bwMode="auto">
              <a:xfrm rot="-5400000">
                <a:off x="6745" y="12023"/>
                <a:ext cx="743" cy="2360"/>
              </a:xfrm>
              <a:custGeom>
                <a:avLst/>
                <a:gdLst>
                  <a:gd name="G0" fmla="+- 3128 0 0"/>
                  <a:gd name="G1" fmla="+- 21600 0 3128"/>
                  <a:gd name="G2" fmla="*/ 3128 1 2"/>
                  <a:gd name="G3" fmla="+- 21600 0 G2"/>
                  <a:gd name="G4" fmla="+/ 3128 21600 2"/>
                  <a:gd name="G5" fmla="+/ G1 0 2"/>
                  <a:gd name="G6" fmla="*/ 21600 21600 3128"/>
                  <a:gd name="G7" fmla="*/ G6 1 2"/>
                  <a:gd name="G8" fmla="+- 21600 0 G7"/>
                  <a:gd name="G9" fmla="*/ 21600 1 2"/>
                  <a:gd name="G10" fmla="+- 3128 0 G9"/>
                  <a:gd name="G11" fmla="?: G10 G8 0"/>
                  <a:gd name="G12" fmla="?: G10 G7 21600"/>
                  <a:gd name="T0" fmla="*/ 20036 w 21600"/>
                  <a:gd name="T1" fmla="*/ 10800 h 21600"/>
                  <a:gd name="T2" fmla="*/ 10800 w 21600"/>
                  <a:gd name="T3" fmla="*/ 21600 h 21600"/>
                  <a:gd name="T4" fmla="*/ 1564 w 21600"/>
                  <a:gd name="T5" fmla="*/ 10800 h 21600"/>
                  <a:gd name="T6" fmla="*/ 10800 w 21600"/>
                  <a:gd name="T7" fmla="*/ 0 h 21600"/>
                  <a:gd name="T8" fmla="*/ 3364 w 21600"/>
                  <a:gd name="T9" fmla="*/ 3364 h 21600"/>
                  <a:gd name="T10" fmla="*/ 18236 w 21600"/>
                  <a:gd name="T11" fmla="*/ 1823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28" y="21600"/>
                    </a:lnTo>
                    <a:lnTo>
                      <a:pt x="184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7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78" name="AutoShape 30"/>
              <p:cNvSpPr>
                <a:spLocks noChangeArrowheads="1"/>
              </p:cNvSpPr>
              <p:nvPr/>
            </p:nvSpPr>
            <p:spPr bwMode="auto">
              <a:xfrm rot="5400000">
                <a:off x="8410" y="12828"/>
                <a:ext cx="525" cy="7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587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0079" name="Group 31"/>
              <p:cNvGrpSpPr>
                <a:grpSpLocks/>
              </p:cNvGrpSpPr>
              <p:nvPr/>
            </p:nvGrpSpPr>
            <p:grpSpPr bwMode="auto">
              <a:xfrm>
                <a:off x="5547" y="12421"/>
                <a:ext cx="2033" cy="617"/>
                <a:chOff x="5547" y="12461"/>
                <a:chExt cx="2033" cy="617"/>
              </a:xfrm>
            </p:grpSpPr>
            <p:sp>
              <p:nvSpPr>
                <p:cNvPr id="130080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5785" y="12223"/>
                  <a:ext cx="613" cy="1090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081" name="AutoShape 33"/>
                <p:cNvSpPr>
                  <a:spLocks noChangeArrowheads="1"/>
                </p:cNvSpPr>
                <p:nvPr/>
              </p:nvSpPr>
              <p:spPr bwMode="auto">
                <a:xfrm>
                  <a:off x="6640" y="12618"/>
                  <a:ext cx="940" cy="460"/>
                </a:xfrm>
                <a:prstGeom prst="rtTriangle">
                  <a:avLst/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0082" name="Group 34"/>
              <p:cNvGrpSpPr>
                <a:grpSpLocks/>
              </p:cNvGrpSpPr>
              <p:nvPr/>
            </p:nvGrpSpPr>
            <p:grpSpPr bwMode="auto">
              <a:xfrm flipV="1">
                <a:off x="5547" y="13391"/>
                <a:ext cx="2033" cy="617"/>
                <a:chOff x="5547" y="12461"/>
                <a:chExt cx="2033" cy="617"/>
              </a:xfrm>
            </p:grpSpPr>
            <p:sp>
              <p:nvSpPr>
                <p:cNvPr id="130083" name="AutoShape 35"/>
                <p:cNvSpPr>
                  <a:spLocks noChangeArrowheads="1"/>
                </p:cNvSpPr>
                <p:nvPr/>
              </p:nvSpPr>
              <p:spPr bwMode="auto">
                <a:xfrm rot="5400000">
                  <a:off x="5785" y="12223"/>
                  <a:ext cx="613" cy="1090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084" name="AutoShape 36"/>
                <p:cNvSpPr>
                  <a:spLocks noChangeArrowheads="1"/>
                </p:cNvSpPr>
                <p:nvPr/>
              </p:nvSpPr>
              <p:spPr bwMode="auto">
                <a:xfrm>
                  <a:off x="6640" y="12618"/>
                  <a:ext cx="940" cy="460"/>
                </a:xfrm>
                <a:prstGeom prst="rtTriangle">
                  <a:avLst/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0085" name="Text Box 37"/>
              <p:cNvSpPr txBox="1">
                <a:spLocks noChangeArrowheads="1"/>
              </p:cNvSpPr>
              <p:nvPr/>
            </p:nvSpPr>
            <p:spPr bwMode="auto">
              <a:xfrm>
                <a:off x="7078" y="12970"/>
                <a:ext cx="96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Союз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86" name="AutoShape 38" descr="Крупное конфетти"/>
              <p:cNvSpPr>
                <a:spLocks noChangeArrowheads="1"/>
              </p:cNvSpPr>
              <p:nvPr/>
            </p:nvSpPr>
            <p:spPr bwMode="auto">
              <a:xfrm rot="-313953">
                <a:off x="4104" y="12840"/>
                <a:ext cx="1797" cy="339"/>
              </a:xfrm>
              <a:prstGeom prst="lightningBolt">
                <a:avLst/>
              </a:prstGeom>
              <a:pattFill prst="lgConfetti">
                <a:fgClr>
                  <a:srgbClr val="FF0000">
                    <a:alpha val="56000"/>
                  </a:srgbClr>
                </a:fgClr>
                <a:bgClr>
                  <a:srgbClr val="FFFFFF">
                    <a:alpha val="56000"/>
                  </a:srgbClr>
                </a:bgClr>
              </a:pattFill>
              <a:ln w="317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87" name="AutoShape 39" descr="Крупное конфетти"/>
              <p:cNvSpPr>
                <a:spLocks noChangeArrowheads="1"/>
              </p:cNvSpPr>
              <p:nvPr/>
            </p:nvSpPr>
            <p:spPr bwMode="auto">
              <a:xfrm rot="313953" flipV="1">
                <a:off x="4104" y="13220"/>
                <a:ext cx="1797" cy="339"/>
              </a:xfrm>
              <a:prstGeom prst="lightningBolt">
                <a:avLst/>
              </a:prstGeom>
              <a:pattFill prst="lgConfetti">
                <a:fgClr>
                  <a:srgbClr val="FF0000">
                    <a:alpha val="56000"/>
                  </a:srgbClr>
                </a:fgClr>
                <a:bgClr>
                  <a:srgbClr val="FFFFFF">
                    <a:alpha val="56000"/>
                  </a:srgbClr>
                </a:bgClr>
              </a:pattFill>
              <a:ln w="3175" cap="rnd" algn="ctr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88" name="AutoShape 40"/>
              <p:cNvSpPr>
                <a:spLocks noChangeArrowheads="1"/>
              </p:cNvSpPr>
              <p:nvPr/>
            </p:nvSpPr>
            <p:spPr bwMode="auto">
              <a:xfrm flipH="1">
                <a:off x="3480" y="13088"/>
                <a:ext cx="1538" cy="21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0000">
                      <a:gamma/>
                      <a:shade val="75686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89" name="Text Box 41"/>
              <p:cNvSpPr txBox="1">
                <a:spLocks noChangeArrowheads="1"/>
              </p:cNvSpPr>
              <p:nvPr/>
            </p:nvSpPr>
            <p:spPr bwMode="auto">
              <a:xfrm>
                <a:off x="6524" y="12883"/>
                <a:ext cx="506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90" name="Oval 42"/>
              <p:cNvSpPr>
                <a:spLocks noChangeArrowheads="1"/>
              </p:cNvSpPr>
              <p:nvPr/>
            </p:nvSpPr>
            <p:spPr bwMode="auto">
              <a:xfrm>
                <a:off x="6510" y="13058"/>
                <a:ext cx="610" cy="31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91" name="Text Box 43"/>
              <p:cNvSpPr txBox="1">
                <a:spLocks noChangeArrowheads="1"/>
              </p:cNvSpPr>
              <p:nvPr/>
            </p:nvSpPr>
            <p:spPr bwMode="auto">
              <a:xfrm>
                <a:off x="4957" y="12880"/>
                <a:ext cx="646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92" name="Text Box 44"/>
              <p:cNvSpPr txBox="1">
                <a:spLocks noChangeArrowheads="1"/>
              </p:cNvSpPr>
              <p:nvPr/>
            </p:nvSpPr>
            <p:spPr bwMode="auto">
              <a:xfrm>
                <a:off x="9956" y="1252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0093" name="Group 45"/>
              <p:cNvGrpSpPr>
                <a:grpSpLocks/>
              </p:cNvGrpSpPr>
              <p:nvPr/>
            </p:nvGrpSpPr>
            <p:grpSpPr bwMode="auto">
              <a:xfrm>
                <a:off x="6163" y="11179"/>
                <a:ext cx="1146" cy="1198"/>
                <a:chOff x="5853" y="11159"/>
                <a:chExt cx="1146" cy="1198"/>
              </a:xfrm>
            </p:grpSpPr>
            <p:sp>
              <p:nvSpPr>
                <p:cNvPr id="13009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853" y="11159"/>
                  <a:ext cx="1146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“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до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”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09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071" y="11773"/>
                  <a:ext cx="57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9933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t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096" name="Oval 48"/>
                <p:cNvSpPr>
                  <a:spLocks noChangeArrowheads="1"/>
                </p:cNvSpPr>
                <p:nvPr/>
              </p:nvSpPr>
              <p:spPr bwMode="auto">
                <a:xfrm>
                  <a:off x="6010" y="11878"/>
                  <a:ext cx="610" cy="360"/>
                </a:xfrm>
                <a:prstGeom prst="ellipse">
                  <a:avLst/>
                </a:prstGeom>
                <a:noFill/>
                <a:ln w="9525">
                  <a:solidFill>
                    <a:srgbClr val="9933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0097" name="Group 49"/>
              <p:cNvGrpSpPr>
                <a:grpSpLocks/>
              </p:cNvGrpSpPr>
              <p:nvPr/>
            </p:nvGrpSpPr>
            <p:grpSpPr bwMode="auto">
              <a:xfrm>
                <a:off x="8490" y="11172"/>
                <a:ext cx="1665" cy="1185"/>
                <a:chOff x="8800" y="11172"/>
                <a:chExt cx="1665" cy="1185"/>
              </a:xfrm>
            </p:grpSpPr>
            <p:grpSp>
              <p:nvGrpSpPr>
                <p:cNvPr id="130098" name="Group 50"/>
                <p:cNvGrpSpPr>
                  <a:grpSpLocks/>
                </p:cNvGrpSpPr>
                <p:nvPr/>
              </p:nvGrpSpPr>
              <p:grpSpPr bwMode="auto">
                <a:xfrm>
                  <a:off x="9000" y="11773"/>
                  <a:ext cx="1352" cy="584"/>
                  <a:chOff x="8120" y="11773"/>
                  <a:chExt cx="1352" cy="584"/>
                </a:xfrm>
              </p:grpSpPr>
              <p:sp>
                <p:nvSpPr>
                  <p:cNvPr id="13009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8" y="11773"/>
                    <a:ext cx="1344" cy="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Bookman Old Style" pitchFamily="18" charset="0"/>
                        <a:cs typeface="Arial" pitchFamily="34" charset="0"/>
                      </a:rPr>
                      <a:t>t + dt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10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8120" y="11788"/>
                    <a:ext cx="1230" cy="560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9933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010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8800" y="11172"/>
                  <a:ext cx="1665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“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после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”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0102" name="Line 54"/>
              <p:cNvSpPr>
                <a:spLocks noChangeShapeType="1"/>
              </p:cNvSpPr>
              <p:nvPr/>
            </p:nvSpPr>
            <p:spPr bwMode="auto">
              <a:xfrm>
                <a:off x="10698" y="13199"/>
                <a:ext cx="465" cy="1"/>
              </a:xfrm>
              <a:prstGeom prst="line">
                <a:avLst/>
              </a:prstGeom>
              <a:noFill/>
              <a:ln w="47625">
                <a:solidFill>
                  <a:srgbClr val="6699FF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03" name="Text Box 55"/>
              <p:cNvSpPr txBox="1">
                <a:spLocks noChangeArrowheads="1"/>
              </p:cNvSpPr>
              <p:nvPr/>
            </p:nvSpPr>
            <p:spPr bwMode="auto">
              <a:xfrm>
                <a:off x="10396" y="1329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104" name="AutoShape 56"/>
              <p:cNvSpPr>
                <a:spLocks noChangeArrowheads="1"/>
              </p:cNvSpPr>
              <p:nvPr/>
            </p:nvSpPr>
            <p:spPr bwMode="auto">
              <a:xfrm>
                <a:off x="9210" y="13088"/>
                <a:ext cx="1538" cy="21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900">
                  <a:alpha val="7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130105" name="Object 57"/>
            <p:cNvGraphicFramePr>
              <a:graphicFrameLocks noChangeAspect="1"/>
            </p:cNvGraphicFramePr>
            <p:nvPr/>
          </p:nvGraphicFramePr>
          <p:xfrm>
            <a:off x="5572132" y="5715016"/>
            <a:ext cx="1000132" cy="408504"/>
          </p:xfrm>
          <a:graphic>
            <a:graphicData uri="http://schemas.openxmlformats.org/presentationml/2006/ole">
              <p:oleObj spid="_x0000_s130105" name="Формула" r:id="rId7" imgW="672808" imgH="279279" progId="Equation.3">
                <p:embed/>
              </p:oleObj>
            </a:graphicData>
          </a:graphic>
        </p:graphicFrame>
        <p:graphicFrame>
          <p:nvGraphicFramePr>
            <p:cNvPr id="130107" name="Object 59"/>
            <p:cNvGraphicFramePr>
              <a:graphicFrameLocks noChangeAspect="1"/>
            </p:cNvGraphicFramePr>
            <p:nvPr/>
          </p:nvGraphicFramePr>
          <p:xfrm>
            <a:off x="1214414" y="5000636"/>
            <a:ext cx="357158" cy="469945"/>
          </p:xfrm>
          <a:graphic>
            <a:graphicData uri="http://schemas.openxmlformats.org/presentationml/2006/ole">
              <p:oleObj spid="_x0000_s130107" name="Формула" r:id="rId8" imgW="177646" imgH="241091" progId="Equation.3">
                <p:embed/>
              </p:oleObj>
            </a:graphicData>
          </a:graphic>
        </p:graphicFrame>
        <p:graphicFrame>
          <p:nvGraphicFramePr>
            <p:cNvPr id="130109" name="Object 61"/>
            <p:cNvGraphicFramePr>
              <a:graphicFrameLocks noChangeAspect="1"/>
            </p:cNvGraphicFramePr>
            <p:nvPr/>
          </p:nvGraphicFramePr>
          <p:xfrm>
            <a:off x="5531906" y="5101165"/>
            <a:ext cx="276717" cy="399537"/>
          </p:xfrm>
          <a:graphic>
            <a:graphicData uri="http://schemas.openxmlformats.org/presentationml/2006/ole">
              <p:oleObj spid="_x0000_s130109" name="Формула" r:id="rId9" imgW="190440" imgH="2793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  <p:bldP spid="60" grpId="0" build="p"/>
      <p:bldP spid="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50" y="922700"/>
            <a:ext cx="9061982" cy="47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85720" y="428604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16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3010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108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571472" y="285728"/>
            <a:ext cx="3008320" cy="1357322"/>
            <a:chOff x="571472" y="285728"/>
            <a:chExt cx="3008320" cy="1357322"/>
          </a:xfrm>
        </p:grpSpPr>
        <p:graphicFrame>
          <p:nvGraphicFramePr>
            <p:cNvPr id="131082" name="Object 10"/>
            <p:cNvGraphicFramePr>
              <a:graphicFrameLocks noChangeAspect="1"/>
            </p:cNvGraphicFramePr>
            <p:nvPr/>
          </p:nvGraphicFramePr>
          <p:xfrm>
            <a:off x="1142976" y="500042"/>
            <a:ext cx="1752925" cy="785794"/>
          </p:xfrm>
          <a:graphic>
            <a:graphicData uri="http://schemas.openxmlformats.org/presentationml/2006/ole">
              <p:oleObj spid="_x0000_s131082" name="Формула" r:id="rId4" imgW="1104421" imgH="495085" progId="Equation.3">
                <p:embed/>
              </p:oleObj>
            </a:graphicData>
          </a:graphic>
        </p:graphicFrame>
        <p:sp>
          <p:nvSpPr>
            <p:cNvPr id="68" name="AutoShape 18"/>
            <p:cNvSpPr>
              <a:spLocks noChangeArrowheads="1"/>
            </p:cNvSpPr>
            <p:nvPr/>
          </p:nvSpPr>
          <p:spPr bwMode="auto">
            <a:xfrm>
              <a:off x="571472" y="285728"/>
              <a:ext cx="3008320" cy="1357322"/>
            </a:xfrm>
            <a:prstGeom prst="cloudCallout">
              <a:avLst>
                <a:gd name="adj1" fmla="val 84656"/>
                <a:gd name="adj2" fmla="val -54626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071934" y="857256"/>
            <a:ext cx="4220351" cy="642918"/>
            <a:chOff x="4500562" y="642918"/>
            <a:chExt cx="4220351" cy="642918"/>
          </a:xfrm>
        </p:grpSpPr>
        <p:graphicFrame>
          <p:nvGraphicFramePr>
            <p:cNvPr id="131084" name="Object 12"/>
            <p:cNvGraphicFramePr>
              <a:graphicFrameLocks noChangeAspect="1"/>
            </p:cNvGraphicFramePr>
            <p:nvPr/>
          </p:nvGraphicFramePr>
          <p:xfrm>
            <a:off x="4500562" y="642918"/>
            <a:ext cx="852850" cy="642918"/>
          </p:xfrm>
          <a:graphic>
            <a:graphicData uri="http://schemas.openxmlformats.org/presentationml/2006/ole">
              <p:oleObj spid="_x0000_s131084" name="Формула" r:id="rId5" imgW="622030" imgH="469696" progId="Equation.3">
                <p:embed/>
              </p:oleObj>
            </a:graphicData>
          </a:graphic>
        </p:graphicFrame>
        <p:sp>
          <p:nvSpPr>
            <p:cNvPr id="69" name="Прямоугольник 68"/>
            <p:cNvSpPr/>
            <p:nvPr/>
          </p:nvSpPr>
          <p:spPr>
            <a:xfrm>
              <a:off x="6429388" y="857232"/>
              <a:ext cx="22915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(темп  расхода  топлива)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81662" y="702187"/>
              <a:ext cx="7809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00B0F0"/>
                  </a:solidFill>
                  <a:latin typeface="+mn-lt"/>
                </a:rPr>
                <a:t>… 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928926" y="1214422"/>
            <a:ext cx="5475962" cy="889016"/>
            <a:chOff x="2928926" y="1214422"/>
            <a:chExt cx="5475962" cy="889016"/>
          </a:xfrm>
        </p:grpSpPr>
        <p:cxnSp>
          <p:nvCxnSpPr>
            <p:cNvPr id="72" name="Прямая со стрелкой 71"/>
            <p:cNvCxnSpPr/>
            <p:nvPr/>
          </p:nvCxnSpPr>
          <p:spPr>
            <a:xfrm rot="10800000">
              <a:off x="2928926" y="1214422"/>
              <a:ext cx="928694" cy="642942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Группа 74"/>
            <p:cNvGrpSpPr/>
            <p:nvPr/>
          </p:nvGrpSpPr>
          <p:grpSpPr>
            <a:xfrm>
              <a:off x="4000500" y="1643063"/>
              <a:ext cx="4404388" cy="460375"/>
              <a:chOff x="4000500" y="1643063"/>
              <a:chExt cx="4404388" cy="460375"/>
            </a:xfrm>
          </p:grpSpPr>
          <p:graphicFrame>
            <p:nvGraphicFramePr>
              <p:cNvPr id="131086" name="Object 14"/>
              <p:cNvGraphicFramePr>
                <a:graphicFrameLocks noChangeAspect="1"/>
              </p:cNvGraphicFramePr>
              <p:nvPr/>
            </p:nvGraphicFramePr>
            <p:xfrm>
              <a:off x="4000500" y="1643063"/>
              <a:ext cx="1685925" cy="460375"/>
            </p:xfrm>
            <a:graphic>
              <a:graphicData uri="http://schemas.openxmlformats.org/presentationml/2006/ole">
                <p:oleObj spid="_x0000_s131086" name="Формула" r:id="rId6" imgW="1117115" imgH="304668" progId="Equation.3">
                  <p:embed/>
                </p:oleObj>
              </a:graphicData>
            </a:graphic>
          </p:graphicFrame>
          <p:sp>
            <p:nvSpPr>
              <p:cNvPr id="74" name="Прямоугольник 73"/>
              <p:cNvSpPr/>
              <p:nvPr/>
            </p:nvSpPr>
            <p:spPr>
              <a:xfrm>
                <a:off x="6072198" y="1663686"/>
                <a:ext cx="2332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  <a:latin typeface="+mj-lt"/>
                  </a:rPr>
                  <a:t>“</a:t>
                </a:r>
                <a:r>
                  <a:rPr lang="ru-RU" b="1" i="1" dirty="0" smtClean="0">
                    <a:solidFill>
                      <a:srgbClr val="0000FF"/>
                    </a:solidFill>
                    <a:latin typeface="+mj-lt"/>
                  </a:rPr>
                  <a:t>реактивная сила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+mj-lt"/>
                  </a:rPr>
                  <a:t>”</a:t>
                </a:r>
                <a:endParaRPr lang="ru-RU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</p:grp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428596" y="2428868"/>
            <a:ext cx="5143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5.3. Закон сохранения момента импульса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214282" y="4071942"/>
            <a:ext cx="8286808" cy="1928826"/>
            <a:chOff x="214282" y="4071942"/>
            <a:chExt cx="8286808" cy="1928826"/>
          </a:xfrm>
        </p:grpSpPr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214282" y="4071942"/>
              <a:ext cx="82868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/>
              <a:r>
                <a:rPr lang="ru-RU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</a:t>
              </a:r>
              <a:r>
                <a:rPr lang="ru-RU" b="1" i="1" dirty="0" smtClean="0">
                  <a:solidFill>
                    <a:srgbClr val="0000FF"/>
                  </a:solidFill>
                </a:rPr>
                <a:t> </a:t>
              </a:r>
              <a:r>
                <a:rPr lang="ru-RU" b="1" i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Если 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сумма моментов всех  внешних сил, действующих на тела системы равна нулю, то момент импульса системы  не меняется с течением времени </a:t>
              </a:r>
              <a:r>
                <a:rPr lang="ru-RU" i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(т.е. сохраняется)</a:t>
              </a: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357158" y="5214950"/>
              <a:ext cx="8143932" cy="785818"/>
              <a:chOff x="357158" y="5214950"/>
              <a:chExt cx="8143932" cy="785818"/>
            </a:xfrm>
          </p:grpSpPr>
          <p:graphicFrame>
            <p:nvGraphicFramePr>
              <p:cNvPr id="131091" name="Object 19"/>
              <p:cNvGraphicFramePr>
                <a:graphicFrameLocks noChangeAspect="1"/>
              </p:cNvGraphicFramePr>
              <p:nvPr/>
            </p:nvGraphicFramePr>
            <p:xfrm>
              <a:off x="2444750" y="5248275"/>
              <a:ext cx="1350963" cy="677863"/>
            </p:xfrm>
            <a:graphic>
              <a:graphicData uri="http://schemas.openxmlformats.org/presentationml/2006/ole">
                <p:oleObj spid="_x0000_s131091" name="Формула" r:id="rId7" imgW="939600" imgH="469800" progId="Equation.3">
                  <p:embed/>
                </p:oleObj>
              </a:graphicData>
            </a:graphic>
          </p:graphicFrame>
          <p:grpSp>
            <p:nvGrpSpPr>
              <p:cNvPr id="82" name="Группа 81"/>
              <p:cNvGrpSpPr/>
              <p:nvPr/>
            </p:nvGrpSpPr>
            <p:grpSpPr>
              <a:xfrm>
                <a:off x="1252530" y="5284156"/>
                <a:ext cx="3857652" cy="488692"/>
                <a:chOff x="1000100" y="5720703"/>
                <a:chExt cx="3857652" cy="488692"/>
              </a:xfrm>
            </p:grpSpPr>
            <p:sp>
              <p:nvSpPr>
                <p:cNvPr id="8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00100" y="5731950"/>
                  <a:ext cx="1143008" cy="477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2800" b="1" i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Если</a:t>
                  </a:r>
                  <a:endParaRPr lang="ru-RU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8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14744" y="5720703"/>
                  <a:ext cx="1143008" cy="477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2800" b="1" i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,  то</a:t>
                  </a:r>
                  <a:endParaRPr lang="ru-RU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87" name="AutoShape 18"/>
              <p:cNvSpPr>
                <a:spLocks noChangeArrowheads="1"/>
              </p:cNvSpPr>
              <p:nvPr/>
            </p:nvSpPr>
            <p:spPr bwMode="auto">
              <a:xfrm>
                <a:off x="357158" y="5214950"/>
                <a:ext cx="8143932" cy="785818"/>
              </a:xfrm>
              <a:prstGeom prst="cloudCallout">
                <a:avLst>
                  <a:gd name="adj1" fmla="val -9801"/>
                  <a:gd name="adj2" fmla="val -237393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1097" name="Object 25"/>
            <p:cNvGraphicFramePr>
              <a:graphicFrameLocks noChangeAspect="1"/>
            </p:cNvGraphicFramePr>
            <p:nvPr/>
          </p:nvGraphicFramePr>
          <p:xfrm>
            <a:off x="5214942" y="5315491"/>
            <a:ext cx="1508686" cy="428604"/>
          </p:xfrm>
          <a:graphic>
            <a:graphicData uri="http://schemas.openxmlformats.org/presentationml/2006/ole">
              <p:oleObj spid="_x0000_s131097" name="Формула" r:id="rId8" imgW="838200" imgH="241300" progId="Equation.3">
                <p:embed/>
              </p:oleObj>
            </a:graphicData>
          </a:graphic>
        </p:graphicFrame>
      </p:grpSp>
      <p:sp>
        <p:nvSpPr>
          <p:cNvPr id="93" name="Прямоугольник 92"/>
          <p:cNvSpPr/>
          <p:nvPr/>
        </p:nvSpPr>
        <p:spPr>
          <a:xfrm>
            <a:off x="571472" y="6143644"/>
            <a:ext cx="3824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+mn-lt"/>
              </a:rPr>
              <a:t>Аналогично и для проекций </a:t>
            </a:r>
            <a:r>
              <a:rPr lang="ru-RU" sz="2000" b="1" dirty="0" smtClean="0">
                <a:solidFill>
                  <a:srgbClr val="00B0F0"/>
                </a:solidFill>
                <a:latin typeface="+mn-lt"/>
              </a:rPr>
              <a:t>:</a:t>
            </a:r>
            <a:endParaRPr lang="ru-RU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6" name="Штриховая стрелка вправо 95"/>
          <p:cNvSpPr/>
          <p:nvPr/>
        </p:nvSpPr>
        <p:spPr>
          <a:xfrm rot="5400000">
            <a:off x="5555845" y="6159931"/>
            <a:ext cx="660082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495425" y="3019425"/>
            <a:ext cx="5198468" cy="747713"/>
            <a:chOff x="1495425" y="3019425"/>
            <a:chExt cx="5198468" cy="747713"/>
          </a:xfrm>
        </p:grpSpPr>
        <p:graphicFrame>
          <p:nvGraphicFramePr>
            <p:cNvPr id="131089" name="Object 17"/>
            <p:cNvGraphicFramePr>
              <a:graphicFrameLocks noChangeAspect="1"/>
            </p:cNvGraphicFramePr>
            <p:nvPr/>
          </p:nvGraphicFramePr>
          <p:xfrm>
            <a:off x="1495425" y="3019425"/>
            <a:ext cx="1738313" cy="747713"/>
          </p:xfrm>
          <a:graphic>
            <a:graphicData uri="http://schemas.openxmlformats.org/presentationml/2006/ole">
              <p:oleObj spid="_x0000_s131089" name="Формула" r:id="rId9" imgW="1155600" imgH="495000" progId="Equation.3">
                <p:embed/>
              </p:oleObj>
            </a:graphicData>
          </a:graphic>
        </p:graphicFrame>
        <p:sp>
          <p:nvSpPr>
            <p:cNvPr id="42" name="Прямоугольник 41"/>
            <p:cNvSpPr/>
            <p:nvPr/>
          </p:nvSpPr>
          <p:spPr>
            <a:xfrm>
              <a:off x="3714744" y="3286124"/>
              <a:ext cx="2979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(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“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уравнение моментов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”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)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500562" y="241300"/>
            <a:ext cx="4625218" cy="330645"/>
            <a:chOff x="4500562" y="241300"/>
            <a:chExt cx="4625218" cy="330645"/>
          </a:xfrm>
        </p:grpSpPr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4500562" y="241300"/>
            <a:ext cx="444500" cy="301625"/>
          </p:xfrm>
          <a:graphic>
            <a:graphicData uri="http://schemas.openxmlformats.org/presentationml/2006/ole">
              <p:oleObj spid="_x0000_s131098" name="Формула" r:id="rId10" imgW="279360" imgH="190440" progId="Equation.3">
                <p:embed/>
              </p:oleObj>
            </a:graphicData>
          </a:graphic>
        </p:graphicFrame>
        <p:sp>
          <p:nvSpPr>
            <p:cNvPr id="46" name="Прямоугольник 45"/>
            <p:cNvSpPr/>
            <p:nvPr/>
          </p:nvSpPr>
          <p:spPr>
            <a:xfrm>
              <a:off x="4857752" y="264168"/>
              <a:ext cx="42680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скорость выброса продуктов сгорания  топлива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 build="p"/>
      <p:bldP spid="93" grpId="0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2571736" y="5570454"/>
            <a:ext cx="4067340" cy="1144694"/>
            <a:chOff x="2571736" y="5570454"/>
            <a:chExt cx="4067340" cy="1144694"/>
          </a:xfrm>
        </p:grpSpPr>
        <p:sp>
          <p:nvSpPr>
            <p:cNvPr id="25" name="Выгнутая влево стрелка 24"/>
            <p:cNvSpPr/>
            <p:nvPr/>
          </p:nvSpPr>
          <p:spPr>
            <a:xfrm rot="12910638" flipV="1">
              <a:off x="6353324" y="5570454"/>
              <a:ext cx="285752" cy="1071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77"/>
            <p:cNvGrpSpPr/>
            <p:nvPr/>
          </p:nvGrpSpPr>
          <p:grpSpPr>
            <a:xfrm>
              <a:off x="3197538" y="5945707"/>
              <a:ext cx="2273371" cy="769441"/>
              <a:chOff x="2857488" y="5286388"/>
              <a:chExt cx="2273371" cy="769441"/>
            </a:xfrm>
          </p:grpSpPr>
          <p:sp>
            <p:nvSpPr>
              <p:cNvPr id="76" name="Rectangle 3"/>
              <p:cNvSpPr txBox="1">
                <a:spLocks/>
              </p:cNvSpPr>
              <p:nvPr/>
            </p:nvSpPr>
            <p:spPr bwMode="auto">
              <a:xfrm>
                <a:off x="2857488" y="5572140"/>
                <a:ext cx="166021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tabLst/>
                  <a:defRPr/>
                </a:pPr>
                <a:r>
                  <a:rPr kumimoji="0" lang="ru-RU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Аналогии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303388" y="5286388"/>
                <a:ext cx="8274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 smtClean="0">
                    <a:solidFill>
                      <a:srgbClr val="00B0F0"/>
                    </a:solidFill>
                    <a:latin typeface="+mn-lt"/>
                  </a:rPr>
                  <a:t>?? </a:t>
                </a:r>
                <a:endParaRPr lang="ru-RU" sz="4400" dirty="0">
                  <a:solidFill>
                    <a:srgbClr val="00B0F0"/>
                  </a:solidFill>
                  <a:latin typeface="+mn-lt"/>
                </a:endParaRPr>
              </a:p>
            </p:txBody>
          </p:sp>
        </p:grpSp>
        <p:sp>
          <p:nvSpPr>
            <p:cNvPr id="90" name="Штриховая стрелка вправо 89"/>
            <p:cNvSpPr/>
            <p:nvPr/>
          </p:nvSpPr>
          <p:spPr>
            <a:xfrm rot="5400000">
              <a:off x="2544587" y="6170793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00034" y="285728"/>
            <a:ext cx="6740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4.4. Вращение ТТ относительно закреплённой оси.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578" name="Group 10"/>
          <p:cNvGrpSpPr>
            <a:grpSpLocks noChangeAspect="1"/>
          </p:cNvGrpSpPr>
          <p:nvPr/>
        </p:nvGrpSpPr>
        <p:grpSpPr bwMode="auto">
          <a:xfrm>
            <a:off x="571472" y="1714488"/>
            <a:ext cx="2766944" cy="3167067"/>
            <a:chOff x="9081" y="5597"/>
            <a:chExt cx="3060" cy="3503"/>
          </a:xfrm>
        </p:grpSpPr>
        <p:sp>
          <p:nvSpPr>
            <p:cNvPr id="109579" name="AutoShape 11"/>
            <p:cNvSpPr>
              <a:spLocks noChangeAspect="1" noChangeArrowheads="1"/>
            </p:cNvSpPr>
            <p:nvPr/>
          </p:nvSpPr>
          <p:spPr bwMode="auto">
            <a:xfrm>
              <a:off x="9081" y="5597"/>
              <a:ext cx="3060" cy="3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80" name="Freeform 12"/>
            <p:cNvSpPr>
              <a:spLocks/>
            </p:cNvSpPr>
            <p:nvPr/>
          </p:nvSpPr>
          <p:spPr bwMode="auto">
            <a:xfrm rot="-24189338">
              <a:off x="9809" y="6731"/>
              <a:ext cx="2062" cy="1753"/>
            </a:xfrm>
            <a:custGeom>
              <a:avLst/>
              <a:gdLst/>
              <a:ahLst/>
              <a:cxnLst>
                <a:cxn ang="0">
                  <a:pos x="235" y="700"/>
                </a:cxn>
                <a:cxn ang="0">
                  <a:pos x="235" y="510"/>
                </a:cxn>
                <a:cxn ang="0">
                  <a:pos x="295" y="270"/>
                </a:cxn>
                <a:cxn ang="0">
                  <a:pos x="445" y="80"/>
                </a:cxn>
                <a:cxn ang="0">
                  <a:pos x="665" y="10"/>
                </a:cxn>
                <a:cxn ang="0">
                  <a:pos x="875" y="20"/>
                </a:cxn>
                <a:cxn ang="0">
                  <a:pos x="1145" y="130"/>
                </a:cxn>
                <a:cxn ang="0">
                  <a:pos x="1245" y="270"/>
                </a:cxn>
                <a:cxn ang="0">
                  <a:pos x="1295" y="420"/>
                </a:cxn>
                <a:cxn ang="0">
                  <a:pos x="1315" y="720"/>
                </a:cxn>
                <a:cxn ang="0">
                  <a:pos x="1285" y="940"/>
                </a:cxn>
                <a:cxn ang="0">
                  <a:pos x="1165" y="1170"/>
                </a:cxn>
                <a:cxn ang="0">
                  <a:pos x="995" y="1380"/>
                </a:cxn>
                <a:cxn ang="0">
                  <a:pos x="955" y="1540"/>
                </a:cxn>
                <a:cxn ang="0">
                  <a:pos x="925" y="1760"/>
                </a:cxn>
                <a:cxn ang="0">
                  <a:pos x="815" y="1970"/>
                </a:cxn>
                <a:cxn ang="0">
                  <a:pos x="605" y="2090"/>
                </a:cxn>
                <a:cxn ang="0">
                  <a:pos x="435" y="2120"/>
                </a:cxn>
                <a:cxn ang="0">
                  <a:pos x="195" y="2060"/>
                </a:cxn>
                <a:cxn ang="0">
                  <a:pos x="55" y="1890"/>
                </a:cxn>
                <a:cxn ang="0">
                  <a:pos x="5" y="1660"/>
                </a:cxn>
                <a:cxn ang="0">
                  <a:pos x="25" y="1420"/>
                </a:cxn>
                <a:cxn ang="0">
                  <a:pos x="75" y="1200"/>
                </a:cxn>
                <a:cxn ang="0">
                  <a:pos x="135" y="1060"/>
                </a:cxn>
                <a:cxn ang="0">
                  <a:pos x="185" y="950"/>
                </a:cxn>
                <a:cxn ang="0">
                  <a:pos x="225" y="830"/>
                </a:cxn>
                <a:cxn ang="0">
                  <a:pos x="235" y="700"/>
                </a:cxn>
              </a:cxnLst>
              <a:rect l="0" t="0" r="r" b="b"/>
              <a:pathLst>
                <a:path w="1317" h="2125">
                  <a:moveTo>
                    <a:pt x="235" y="700"/>
                  </a:moveTo>
                  <a:cubicBezTo>
                    <a:pt x="237" y="647"/>
                    <a:pt x="225" y="582"/>
                    <a:pt x="235" y="510"/>
                  </a:cubicBezTo>
                  <a:cubicBezTo>
                    <a:pt x="245" y="438"/>
                    <a:pt x="260" y="342"/>
                    <a:pt x="295" y="270"/>
                  </a:cubicBezTo>
                  <a:cubicBezTo>
                    <a:pt x="330" y="198"/>
                    <a:pt x="383" y="123"/>
                    <a:pt x="445" y="80"/>
                  </a:cubicBezTo>
                  <a:cubicBezTo>
                    <a:pt x="507" y="37"/>
                    <a:pt x="593" y="20"/>
                    <a:pt x="665" y="10"/>
                  </a:cubicBezTo>
                  <a:cubicBezTo>
                    <a:pt x="737" y="0"/>
                    <a:pt x="795" y="0"/>
                    <a:pt x="875" y="20"/>
                  </a:cubicBezTo>
                  <a:cubicBezTo>
                    <a:pt x="955" y="40"/>
                    <a:pt x="1083" y="88"/>
                    <a:pt x="1145" y="130"/>
                  </a:cubicBezTo>
                  <a:cubicBezTo>
                    <a:pt x="1207" y="172"/>
                    <a:pt x="1220" y="222"/>
                    <a:pt x="1245" y="270"/>
                  </a:cubicBezTo>
                  <a:cubicBezTo>
                    <a:pt x="1270" y="318"/>
                    <a:pt x="1283" y="345"/>
                    <a:pt x="1295" y="420"/>
                  </a:cubicBezTo>
                  <a:cubicBezTo>
                    <a:pt x="1307" y="495"/>
                    <a:pt x="1317" y="633"/>
                    <a:pt x="1315" y="720"/>
                  </a:cubicBezTo>
                  <a:cubicBezTo>
                    <a:pt x="1313" y="807"/>
                    <a:pt x="1310" y="865"/>
                    <a:pt x="1285" y="940"/>
                  </a:cubicBezTo>
                  <a:cubicBezTo>
                    <a:pt x="1260" y="1015"/>
                    <a:pt x="1213" y="1097"/>
                    <a:pt x="1165" y="1170"/>
                  </a:cubicBezTo>
                  <a:cubicBezTo>
                    <a:pt x="1117" y="1243"/>
                    <a:pt x="1030" y="1318"/>
                    <a:pt x="995" y="1380"/>
                  </a:cubicBezTo>
                  <a:cubicBezTo>
                    <a:pt x="960" y="1442"/>
                    <a:pt x="967" y="1477"/>
                    <a:pt x="955" y="1540"/>
                  </a:cubicBezTo>
                  <a:cubicBezTo>
                    <a:pt x="943" y="1603"/>
                    <a:pt x="948" y="1688"/>
                    <a:pt x="925" y="1760"/>
                  </a:cubicBezTo>
                  <a:cubicBezTo>
                    <a:pt x="902" y="1832"/>
                    <a:pt x="868" y="1915"/>
                    <a:pt x="815" y="1970"/>
                  </a:cubicBezTo>
                  <a:cubicBezTo>
                    <a:pt x="762" y="2025"/>
                    <a:pt x="668" y="2065"/>
                    <a:pt x="605" y="2090"/>
                  </a:cubicBezTo>
                  <a:cubicBezTo>
                    <a:pt x="542" y="2115"/>
                    <a:pt x="503" y="2125"/>
                    <a:pt x="435" y="2120"/>
                  </a:cubicBezTo>
                  <a:cubicBezTo>
                    <a:pt x="367" y="2115"/>
                    <a:pt x="258" y="2098"/>
                    <a:pt x="195" y="2060"/>
                  </a:cubicBezTo>
                  <a:cubicBezTo>
                    <a:pt x="132" y="2022"/>
                    <a:pt x="87" y="1957"/>
                    <a:pt x="55" y="1890"/>
                  </a:cubicBezTo>
                  <a:cubicBezTo>
                    <a:pt x="23" y="1823"/>
                    <a:pt x="10" y="1738"/>
                    <a:pt x="5" y="1660"/>
                  </a:cubicBezTo>
                  <a:cubicBezTo>
                    <a:pt x="0" y="1582"/>
                    <a:pt x="13" y="1497"/>
                    <a:pt x="25" y="1420"/>
                  </a:cubicBezTo>
                  <a:cubicBezTo>
                    <a:pt x="37" y="1343"/>
                    <a:pt x="57" y="1260"/>
                    <a:pt x="75" y="1200"/>
                  </a:cubicBezTo>
                  <a:cubicBezTo>
                    <a:pt x="93" y="1140"/>
                    <a:pt x="117" y="1102"/>
                    <a:pt x="135" y="1060"/>
                  </a:cubicBezTo>
                  <a:cubicBezTo>
                    <a:pt x="153" y="1018"/>
                    <a:pt x="170" y="988"/>
                    <a:pt x="185" y="950"/>
                  </a:cubicBezTo>
                  <a:cubicBezTo>
                    <a:pt x="200" y="912"/>
                    <a:pt x="218" y="875"/>
                    <a:pt x="225" y="830"/>
                  </a:cubicBezTo>
                  <a:cubicBezTo>
                    <a:pt x="232" y="785"/>
                    <a:pt x="233" y="753"/>
                    <a:pt x="235" y="7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FFFF">
                    <a:alpha val="36000"/>
                  </a:srgb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auto">
            <a:xfrm>
              <a:off x="10459" y="7917"/>
              <a:ext cx="452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 flipV="1">
              <a:off x="10560" y="5700"/>
              <a:ext cx="1" cy="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85" name="Text Box 17"/>
            <p:cNvSpPr txBox="1">
              <a:spLocks noChangeArrowheads="1"/>
            </p:cNvSpPr>
            <p:nvPr/>
          </p:nvSpPr>
          <p:spPr bwMode="auto">
            <a:xfrm>
              <a:off x="10049" y="732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9329" y="688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7" name="Text Box 19"/>
            <p:cNvSpPr txBox="1">
              <a:spLocks noChangeArrowheads="1"/>
            </p:cNvSpPr>
            <p:nvPr/>
          </p:nvSpPr>
          <p:spPr bwMode="auto">
            <a:xfrm>
              <a:off x="10469" y="609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8" name="Text Box 20"/>
            <p:cNvSpPr txBox="1">
              <a:spLocks noChangeArrowheads="1"/>
            </p:cNvSpPr>
            <p:nvPr/>
          </p:nvSpPr>
          <p:spPr bwMode="auto">
            <a:xfrm>
              <a:off x="9081" y="8384"/>
              <a:ext cx="123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4.6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10159" y="5597"/>
              <a:ext cx="44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90" name="Text Box 22"/>
            <p:cNvSpPr txBox="1">
              <a:spLocks noChangeArrowheads="1"/>
            </p:cNvSpPr>
            <p:nvPr/>
          </p:nvSpPr>
          <p:spPr bwMode="auto">
            <a:xfrm>
              <a:off x="10969" y="714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91" name="Text Box 23"/>
            <p:cNvSpPr txBox="1">
              <a:spLocks noChangeArrowheads="1"/>
            </p:cNvSpPr>
            <p:nvPr/>
          </p:nvSpPr>
          <p:spPr bwMode="auto">
            <a:xfrm>
              <a:off x="10749" y="749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 flipV="1">
              <a:off x="10560" y="6230"/>
              <a:ext cx="1" cy="170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94" name="AutoShape 26"/>
            <p:cNvSpPr>
              <a:spLocks noChangeArrowheads="1"/>
            </p:cNvSpPr>
            <p:nvPr/>
          </p:nvSpPr>
          <p:spPr bwMode="auto">
            <a:xfrm rot="2229154">
              <a:off x="10484" y="7944"/>
              <a:ext cx="121" cy="99"/>
            </a:xfrm>
            <a:prstGeom prst="parallelogram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97" name="Text Box 29"/>
            <p:cNvSpPr txBox="1">
              <a:spLocks noChangeArrowheads="1"/>
            </p:cNvSpPr>
            <p:nvPr/>
          </p:nvSpPr>
          <p:spPr bwMode="auto">
            <a:xfrm>
              <a:off x="10379" y="7817"/>
              <a:ext cx="412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01" name="Text Box 33"/>
            <p:cNvSpPr txBox="1">
              <a:spLocks noChangeArrowheads="1"/>
            </p:cNvSpPr>
            <p:nvPr/>
          </p:nvSpPr>
          <p:spPr bwMode="auto">
            <a:xfrm>
              <a:off x="10345" y="7651"/>
              <a:ext cx="412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9602" name="Group 34"/>
            <p:cNvGrpSpPr>
              <a:grpSpLocks/>
            </p:cNvGrpSpPr>
            <p:nvPr/>
          </p:nvGrpSpPr>
          <p:grpSpPr bwMode="auto">
            <a:xfrm>
              <a:off x="10330" y="8863"/>
              <a:ext cx="460" cy="70"/>
              <a:chOff x="10330" y="8863"/>
              <a:chExt cx="460" cy="70"/>
            </a:xfrm>
          </p:grpSpPr>
          <p:sp>
            <p:nvSpPr>
              <p:cNvPr id="109603" name="Rectangle 35" descr="20%"/>
              <p:cNvSpPr>
                <a:spLocks noChangeArrowheads="1"/>
              </p:cNvSpPr>
              <p:nvPr/>
            </p:nvSpPr>
            <p:spPr bwMode="auto">
              <a:xfrm>
                <a:off x="1033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604" name="Rectangle 36" descr="20%"/>
              <p:cNvSpPr>
                <a:spLocks noChangeArrowheads="1"/>
              </p:cNvSpPr>
              <p:nvPr/>
            </p:nvSpPr>
            <p:spPr bwMode="auto">
              <a:xfrm>
                <a:off x="1059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09605" name="Group 37"/>
            <p:cNvGrpSpPr>
              <a:grpSpLocks/>
            </p:cNvGrpSpPr>
            <p:nvPr/>
          </p:nvGrpSpPr>
          <p:grpSpPr bwMode="auto">
            <a:xfrm>
              <a:off x="10330" y="6103"/>
              <a:ext cx="460" cy="70"/>
              <a:chOff x="10330" y="8863"/>
              <a:chExt cx="460" cy="70"/>
            </a:xfrm>
          </p:grpSpPr>
          <p:sp>
            <p:nvSpPr>
              <p:cNvPr id="109606" name="Rectangle 38" descr="20%"/>
              <p:cNvSpPr>
                <a:spLocks noChangeArrowheads="1"/>
              </p:cNvSpPr>
              <p:nvPr/>
            </p:nvSpPr>
            <p:spPr bwMode="auto">
              <a:xfrm>
                <a:off x="1033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607" name="Rectangle 39" descr="20%"/>
              <p:cNvSpPr>
                <a:spLocks noChangeArrowheads="1"/>
              </p:cNvSpPr>
              <p:nvPr/>
            </p:nvSpPr>
            <p:spPr bwMode="auto">
              <a:xfrm>
                <a:off x="1059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9621" name="Object 53"/>
          <p:cNvGraphicFramePr>
            <a:graphicFrameLocks noChangeAspect="1"/>
          </p:cNvGraphicFramePr>
          <p:nvPr/>
        </p:nvGraphicFramePr>
        <p:xfrm>
          <a:off x="3500430" y="2714620"/>
          <a:ext cx="4727896" cy="714380"/>
        </p:xfrm>
        <a:graphic>
          <a:graphicData uri="http://schemas.openxmlformats.org/presentationml/2006/ole">
            <p:oleObj spid="_x0000_s109621" name="Формула" r:id="rId4" imgW="3467100" imgH="520700" progId="Equation.3">
              <p:embed/>
            </p:oleObj>
          </a:graphicData>
        </a:graphic>
      </p:graphicFrame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3143240" y="3714752"/>
            <a:ext cx="4572032" cy="831852"/>
            <a:chOff x="3143240" y="3714752"/>
            <a:chExt cx="4572032" cy="831852"/>
          </a:xfrm>
        </p:grpSpPr>
        <p:graphicFrame>
          <p:nvGraphicFramePr>
            <p:cNvPr id="109623" name="Object 55"/>
            <p:cNvGraphicFramePr>
              <a:graphicFrameLocks noChangeAspect="1"/>
            </p:cNvGraphicFramePr>
            <p:nvPr/>
          </p:nvGraphicFramePr>
          <p:xfrm>
            <a:off x="5787820" y="3774189"/>
            <a:ext cx="1713138" cy="701442"/>
          </p:xfrm>
          <a:graphic>
            <a:graphicData uri="http://schemas.openxmlformats.org/presentationml/2006/ole">
              <p:oleObj spid="_x0000_s109623" name="Формула" r:id="rId5" imgW="1205977" imgH="495085" progId="Equation.3">
                <p:embed/>
              </p:oleObj>
            </a:graphicData>
          </a:graphic>
        </p:graphicFrame>
        <p:sp>
          <p:nvSpPr>
            <p:cNvPr id="99" name="Rectangle 3"/>
            <p:cNvSpPr txBox="1">
              <a:spLocks/>
            </p:cNvSpPr>
            <p:nvPr/>
          </p:nvSpPr>
          <p:spPr bwMode="auto">
            <a:xfrm>
              <a:off x="3143240" y="3929066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Вот  «откуда»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625" name="AutoShape 57"/>
            <p:cNvSpPr>
              <a:spLocks noChangeArrowheads="1"/>
            </p:cNvSpPr>
            <p:nvPr/>
          </p:nvSpPr>
          <p:spPr bwMode="auto">
            <a:xfrm>
              <a:off x="5643570" y="3714752"/>
              <a:ext cx="2071702" cy="831852"/>
            </a:xfrm>
            <a:prstGeom prst="foldedCorner">
              <a:avLst>
                <a:gd name="adj" fmla="val 21032"/>
              </a:avLst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2038339" y="4714884"/>
            <a:ext cx="4748239" cy="928694"/>
            <a:chOff x="2038339" y="4714884"/>
            <a:chExt cx="4748239" cy="92869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4143372" y="4714884"/>
              <a:ext cx="2643206" cy="928694"/>
            </a:xfrm>
            <a:prstGeom prst="cloudCallout">
              <a:avLst>
                <a:gd name="adj1" fmla="val -2475"/>
                <a:gd name="adj2" fmla="val -172614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9626" name="Object 58"/>
            <p:cNvGraphicFramePr>
              <a:graphicFrameLocks noChangeAspect="1"/>
            </p:cNvGraphicFramePr>
            <p:nvPr/>
          </p:nvGraphicFramePr>
          <p:xfrm>
            <a:off x="4467231" y="4950758"/>
            <a:ext cx="1676405" cy="471489"/>
          </p:xfrm>
          <a:graphic>
            <a:graphicData uri="http://schemas.openxmlformats.org/presentationml/2006/ole">
              <p:oleObj spid="_x0000_s109626" name="Формула" r:id="rId6" imgW="914400" imgH="254000" progId="Equation.3">
                <p:embed/>
              </p:oleObj>
            </a:graphicData>
          </a:graphic>
        </p:graphicFrame>
        <p:sp>
          <p:nvSpPr>
            <p:cNvPr id="103" name="Rectangle 3"/>
            <p:cNvSpPr txBox="1">
              <a:spLocks/>
            </p:cNvSpPr>
            <p:nvPr/>
          </p:nvSpPr>
          <p:spPr bwMode="auto">
            <a:xfrm>
              <a:off x="2038339" y="5000636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 </a:t>
              </a:r>
              <a:r>
                <a:rPr lang="ru-RU" sz="2000" b="1" i="1" dirty="0" smtClean="0">
                  <a:solidFill>
                    <a:srgbClr val="C00000"/>
                  </a:solidFill>
                  <a:latin typeface="+mn-lt"/>
                </a:rPr>
                <a:t>Результат</a:t>
              </a:r>
              <a:r>
                <a:rPr lang="ru-RU" sz="2000" b="1" dirty="0" smtClean="0">
                  <a:solidFill>
                    <a:srgbClr val="C00000"/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962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571472" y="928670"/>
            <a:ext cx="7429553" cy="1694065"/>
            <a:chOff x="571472" y="928670"/>
            <a:chExt cx="7429553" cy="1694065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571472" y="928670"/>
              <a:ext cx="53578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tabLst>
                  <a:tab pos="800100" algn="l"/>
                </a:tabLst>
              </a:pP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4.4.1. Осевой момент импульса </a:t>
              </a:r>
              <a:r>
                <a:rPr lang="ru-RU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(расчёт)</a:t>
              </a:r>
            </a:p>
          </p:txBody>
        </p:sp>
        <p:graphicFrame>
          <p:nvGraphicFramePr>
            <p:cNvPr id="109610" name="Object 42"/>
            <p:cNvGraphicFramePr>
              <a:graphicFrameLocks noChangeAspect="1"/>
            </p:cNvGraphicFramePr>
            <p:nvPr/>
          </p:nvGraphicFramePr>
          <p:xfrm>
            <a:off x="3857621" y="1500174"/>
            <a:ext cx="4143404" cy="879069"/>
          </p:xfrm>
          <a:graphic>
            <a:graphicData uri="http://schemas.openxmlformats.org/presentationml/2006/ole">
              <p:oleObj spid="_x0000_s109610" name="Формула" r:id="rId7" imgW="2603160" imgH="545760" progId="Equation.3">
                <p:embed/>
              </p:oleObj>
            </a:graphicData>
          </a:graphic>
        </p:graphicFrame>
        <p:graphicFrame>
          <p:nvGraphicFramePr>
            <p:cNvPr id="109631" name="Object 63"/>
            <p:cNvGraphicFramePr>
              <a:graphicFrameLocks noChangeAspect="1"/>
            </p:cNvGraphicFramePr>
            <p:nvPr/>
          </p:nvGraphicFramePr>
          <p:xfrm>
            <a:off x="1500166" y="2214554"/>
            <a:ext cx="357158" cy="408181"/>
          </p:xfrm>
          <a:graphic>
            <a:graphicData uri="http://schemas.openxmlformats.org/presentationml/2006/ole">
              <p:oleObj spid="_x0000_s109631" name="Формула" r:id="rId8" imgW="203112" imgH="228501" progId="Equation.3">
                <p:embed/>
              </p:oleObj>
            </a:graphicData>
          </a:graphic>
        </p:graphicFrame>
      </p:grpSp>
      <p:grpSp>
        <p:nvGrpSpPr>
          <p:cNvPr id="68" name="Группа 67"/>
          <p:cNvGrpSpPr/>
          <p:nvPr/>
        </p:nvGrpSpPr>
        <p:grpSpPr>
          <a:xfrm>
            <a:off x="1000100" y="2928934"/>
            <a:ext cx="957104" cy="1021397"/>
            <a:chOff x="1000100" y="2928934"/>
            <a:chExt cx="957104" cy="1021397"/>
          </a:xfrm>
        </p:grpSpPr>
        <p:graphicFrame>
          <p:nvGraphicFramePr>
            <p:cNvPr id="64" name="Object 40"/>
            <p:cNvGraphicFramePr>
              <a:graphicFrameLocks noChangeAspect="1"/>
            </p:cNvGraphicFramePr>
            <p:nvPr/>
          </p:nvGraphicFramePr>
          <p:xfrm>
            <a:off x="1000100" y="2928934"/>
            <a:ext cx="415616" cy="428604"/>
          </p:xfrm>
          <a:graphic>
            <a:graphicData uri="http://schemas.openxmlformats.org/presentationml/2006/ole">
              <p:oleObj spid="_x0000_s109633" name="Формула" r:id="rId9" imgW="304536" imgH="317225" progId="Equation.3">
                <p:embed/>
              </p:oleObj>
            </a:graphicData>
          </a:graphic>
        </p:graphicFrame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H="1" flipV="1">
              <a:off x="1104064" y="3380747"/>
              <a:ext cx="813807" cy="5695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1525105" y="3352628"/>
              <a:ext cx="432006" cy="46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</a:t>
              </a:r>
              <a:r>
                <a:rPr lang="en-US" sz="2000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Arc 30"/>
            <p:cNvSpPr>
              <a:spLocks/>
            </p:cNvSpPr>
            <p:nvPr/>
          </p:nvSpPr>
          <p:spPr bwMode="auto">
            <a:xfrm rot="6481853">
              <a:off x="1781343" y="3679991"/>
              <a:ext cx="162738" cy="188984"/>
            </a:xfrm>
            <a:custGeom>
              <a:avLst/>
              <a:gdLst>
                <a:gd name="G0" fmla="+- 19420 0 0"/>
                <a:gd name="G1" fmla="+- 0 0 0"/>
                <a:gd name="G2" fmla="+- 21600 0 0"/>
                <a:gd name="T0" fmla="*/ 27149 w 27149"/>
                <a:gd name="T1" fmla="*/ 20170 h 21600"/>
                <a:gd name="T2" fmla="*/ 0 w 27149"/>
                <a:gd name="T3" fmla="*/ 9457 h 21600"/>
                <a:gd name="T4" fmla="*/ 19420 w 27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49" h="21600" fill="none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</a:path>
                <a:path w="27149" h="21600" stroke="0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  <a:lnTo>
                    <a:pt x="1942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908828" y="2718040"/>
            <a:ext cx="1022684" cy="1241331"/>
            <a:chOff x="1908828" y="2718040"/>
            <a:chExt cx="1022684" cy="1241331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1908828" y="2718040"/>
              <a:ext cx="1022684" cy="1241331"/>
              <a:chOff x="1908828" y="2718040"/>
              <a:chExt cx="1022684" cy="1241331"/>
            </a:xfrm>
          </p:grpSpPr>
          <p:graphicFrame>
            <p:nvGraphicFramePr>
              <p:cNvPr id="2" name="Object 59"/>
              <p:cNvGraphicFramePr>
                <a:graphicFrameLocks noChangeAspect="1"/>
              </p:cNvGraphicFramePr>
              <p:nvPr/>
            </p:nvGraphicFramePr>
            <p:xfrm>
              <a:off x="2643174" y="3000372"/>
              <a:ext cx="285720" cy="442866"/>
            </p:xfrm>
            <a:graphic>
              <a:graphicData uri="http://schemas.openxmlformats.org/presentationml/2006/ole">
                <p:oleObj spid="_x0000_s109627" name="Формула" r:id="rId10" imgW="190417" imgH="291973" progId="Equation.3">
                  <p:embed/>
                </p:oleObj>
              </a:graphicData>
            </a:graphic>
          </p:graphicFrame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2357422" y="2971269"/>
                <a:ext cx="428628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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09629" name="Object 61"/>
              <p:cNvGraphicFramePr>
                <a:graphicFrameLocks noChangeAspect="1"/>
              </p:cNvGraphicFramePr>
              <p:nvPr/>
            </p:nvGraphicFramePr>
            <p:xfrm>
              <a:off x="2285984" y="3357562"/>
              <a:ext cx="285720" cy="482153"/>
            </p:xfrm>
            <a:graphic>
              <a:graphicData uri="http://schemas.openxmlformats.org/presentationml/2006/ole">
                <p:oleObj spid="_x0000_s109629" name="Формула" r:id="rId11" imgW="152268" imgH="253780" progId="Equation.3">
                  <p:embed/>
                </p:oleObj>
              </a:graphicData>
            </a:graphic>
          </p:graphicFrame>
          <p:sp>
            <p:nvSpPr>
              <p:cNvPr id="59" name="Text Box 13"/>
              <p:cNvSpPr txBox="1">
                <a:spLocks noChangeArrowheads="1"/>
              </p:cNvSpPr>
              <p:nvPr/>
            </p:nvSpPr>
            <p:spPr bwMode="auto">
              <a:xfrm>
                <a:off x="1962178" y="2763246"/>
                <a:ext cx="499135" cy="469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2251531" y="2718040"/>
                <a:ext cx="679981" cy="496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V="1">
                <a:off x="1908828" y="3163762"/>
                <a:ext cx="578707" cy="7956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1917871" y="3148393"/>
                <a:ext cx="569665" cy="9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2" name="Arc 32"/>
            <p:cNvSpPr>
              <a:spLocks/>
            </p:cNvSpPr>
            <p:nvPr/>
          </p:nvSpPr>
          <p:spPr bwMode="auto">
            <a:xfrm rot="1385670">
              <a:off x="2251531" y="3101379"/>
              <a:ext cx="162761" cy="188957"/>
            </a:xfrm>
            <a:custGeom>
              <a:avLst/>
              <a:gdLst>
                <a:gd name="G0" fmla="+- 19420 0 0"/>
                <a:gd name="G1" fmla="+- 0 0 0"/>
                <a:gd name="G2" fmla="+- 21600 0 0"/>
                <a:gd name="T0" fmla="*/ 27149 w 27149"/>
                <a:gd name="T1" fmla="*/ 20170 h 21600"/>
                <a:gd name="T2" fmla="*/ 0 w 27149"/>
                <a:gd name="T3" fmla="*/ 9457 h 21600"/>
                <a:gd name="T4" fmla="*/ 19420 w 27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49" h="21600" fill="none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</a:path>
                <a:path w="27149" h="21600" stroke="0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  <a:lnTo>
                    <a:pt x="1942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>
                                            <p:subSp spid="_x0000_s1096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610">
                                            <p:subSp spid="_x0000_s1096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0034" y="285728"/>
            <a:ext cx="6269066" cy="785835"/>
            <a:chOff x="500034" y="285728"/>
            <a:chExt cx="6269066" cy="785835"/>
          </a:xfrm>
        </p:grpSpPr>
        <p:graphicFrame>
          <p:nvGraphicFramePr>
            <p:cNvPr id="128001" name="Object 1"/>
            <p:cNvGraphicFramePr>
              <a:graphicFrameLocks noChangeAspect="1"/>
            </p:cNvGraphicFramePr>
            <p:nvPr/>
          </p:nvGraphicFramePr>
          <p:xfrm>
            <a:off x="4643438" y="428604"/>
            <a:ext cx="2125662" cy="500063"/>
          </p:xfrm>
          <a:graphic>
            <a:graphicData uri="http://schemas.openxmlformats.org/presentationml/2006/ole">
              <p:oleObj spid="_x0000_s128001" name="Формула" r:id="rId4" imgW="1459866" imgH="342751" progId="Equation.3">
                <p:embed/>
              </p:oleObj>
            </a:graphicData>
          </a:graphic>
        </p:graphicFrame>
        <p:sp>
          <p:nvSpPr>
            <p:cNvPr id="13" name="Штриховая стрелка вправо 12"/>
            <p:cNvSpPr/>
            <p:nvPr/>
          </p:nvSpPr>
          <p:spPr>
            <a:xfrm rot="5400000">
              <a:off x="412309" y="373453"/>
              <a:ext cx="660082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1531938" y="373063"/>
            <a:ext cx="1636712" cy="698500"/>
          </p:xfrm>
          <a:graphic>
            <a:graphicData uri="http://schemas.openxmlformats.org/presentationml/2006/ole">
              <p:oleObj spid="_x0000_s128002" name="Формула" r:id="rId5" imgW="1104840" imgH="469800" progId="Equation.3">
                <p:embed/>
              </p:oleObj>
            </a:graphicData>
          </a:graphic>
        </p:graphicFrame>
        <p:sp>
          <p:nvSpPr>
            <p:cNvPr id="16" name="Прямоугольник 15"/>
            <p:cNvSpPr/>
            <p:nvPr/>
          </p:nvSpPr>
          <p:spPr>
            <a:xfrm>
              <a:off x="3357554" y="357166"/>
              <a:ext cx="6399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B0F0"/>
                  </a:solidFill>
                  <a:latin typeface="+mn-lt"/>
                  <a:sym typeface="Symbol"/>
                </a:rPr>
                <a:t></a:t>
              </a:r>
              <a:endParaRPr lang="ru-RU" sz="36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3435703" y="2357430"/>
          <a:ext cx="2646363" cy="550863"/>
        </p:xfrm>
        <a:graphic>
          <a:graphicData uri="http://schemas.openxmlformats.org/presentationml/2006/ole">
            <p:oleObj spid="_x0000_s128004" name="Формула" r:id="rId6" imgW="1447560" imgH="304560" progId="Equation.3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28596" y="1377939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Пример </a:t>
            </a:r>
            <a:r>
              <a:rPr lang="en-US" b="1" u="sng" dirty="0" smtClean="0">
                <a:solidFill>
                  <a:srgbClr val="0000FF"/>
                </a:solidFill>
              </a:rPr>
              <a:t>5</a:t>
            </a:r>
            <a:r>
              <a:rPr lang="ru-RU" b="1" u="sng" dirty="0" smtClean="0">
                <a:solidFill>
                  <a:srgbClr val="0000FF"/>
                </a:solidFill>
              </a:rPr>
              <a:t>.1</a:t>
            </a:r>
            <a:r>
              <a:rPr lang="ru-RU" b="1" dirty="0" smtClean="0">
                <a:solidFill>
                  <a:srgbClr val="0000FF"/>
                </a:solidFill>
              </a:rPr>
              <a:t>.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ru-RU" i="1" dirty="0" smtClean="0">
                <a:solidFill>
                  <a:srgbClr val="C00000"/>
                </a:solidFill>
                <a:latin typeface="+mn-lt"/>
              </a:rPr>
              <a:t>Скамья Жуковского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”</a:t>
            </a:r>
            <a:endParaRPr lang="ru-RU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(демонстрация)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1377303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Пример </a:t>
            </a:r>
            <a:r>
              <a:rPr lang="en-US" b="1" u="sng" dirty="0" smtClean="0">
                <a:solidFill>
                  <a:srgbClr val="0000FF"/>
                </a:solidFill>
              </a:rPr>
              <a:t>5</a:t>
            </a:r>
            <a:r>
              <a:rPr lang="ru-RU" b="1" u="sng" dirty="0" smtClean="0">
                <a:solidFill>
                  <a:srgbClr val="0000FF"/>
                </a:solidFill>
              </a:rPr>
              <a:t>.</a:t>
            </a:r>
            <a:r>
              <a:rPr lang="en-US" b="1" u="sng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.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ru-RU" i="1" dirty="0" smtClean="0">
                <a:solidFill>
                  <a:srgbClr val="C00000"/>
                </a:solidFill>
                <a:latin typeface="+mn-lt"/>
              </a:rPr>
              <a:t>Маятник Пешехонова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”</a:t>
            </a:r>
            <a:endParaRPr lang="ru-RU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(демонстрация)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4464843" y="-2107445"/>
            <a:ext cx="214314" cy="8572560"/>
          </a:xfrm>
          <a:prstGeom prst="leftBrace">
            <a:avLst>
              <a:gd name="adj1" fmla="val 51789"/>
              <a:gd name="adj2" fmla="val 50000"/>
            </a:avLst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14686"/>
            <a:ext cx="3071834" cy="32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315997"/>
            <a:ext cx="2736564" cy="30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" name="Галилео. Эксперимент. Скамья Жуковског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071670" y="285728"/>
            <a:ext cx="4143404" cy="135732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Сохранение момента импульса –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Скамья Жуковского</a:t>
            </a:r>
            <a:endParaRPr lang="ru-RU"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928802"/>
            <a:ext cx="4799380" cy="415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Маятник Пешехонов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71678"/>
            <a:ext cx="4592306" cy="33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071670" y="285728"/>
            <a:ext cx="4143404" cy="135732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Сохранение момента импульса –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Маятник Пешехонова</a:t>
            </a:r>
            <a:endParaRPr lang="ru-RU" sz="28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928670"/>
            <a:ext cx="912013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71406" y="546531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4.4.1. Осевой момент импульса </a:t>
            </a:r>
          </a:p>
          <a:p>
            <a:pPr lvl="0" eaLnBrk="0" hangingPunct="0">
              <a:tabLst>
                <a:tab pos="800100" algn="l"/>
              </a:tabLst>
            </a:pPr>
            <a:r>
              <a:rPr lang="ru-RU" sz="16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142844" y="571480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2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167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214282" y="5643578"/>
            <a:ext cx="8429684" cy="1000132"/>
            <a:chOff x="214282" y="5643578"/>
            <a:chExt cx="8429684" cy="1000132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214282" y="5643578"/>
              <a:ext cx="84296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tabLst>
                  <a:tab pos="800100" algn="l"/>
                </a:tabLst>
              </a:pPr>
              <a:r>
                <a:rPr lang="ru-RU" sz="2000" b="1" i="1" dirty="0" smtClean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4.4.3. Теорема Гюйгенса-Штейнера </a:t>
              </a:r>
              <a:r>
                <a:rPr lang="ru-RU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(</a:t>
              </a:r>
              <a:r>
                <a:rPr lang="en-US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“</a:t>
              </a:r>
              <a:r>
                <a:rPr lang="ru-RU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о параллельных осях</a:t>
              </a:r>
              <a:r>
                <a:rPr lang="en-US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”</a:t>
              </a:r>
              <a:r>
                <a:rPr lang="ru-RU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)</a:t>
              </a:r>
            </a:p>
          </p:txBody>
        </p:sp>
        <p:sp>
          <p:nvSpPr>
            <p:cNvPr id="90" name="Штриховая стрелка вправо 89"/>
            <p:cNvSpPr/>
            <p:nvPr/>
          </p:nvSpPr>
          <p:spPr>
            <a:xfrm rot="5400000">
              <a:off x="2544587" y="6170793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71406" y="260350"/>
            <a:ext cx="2797207" cy="525444"/>
            <a:chOff x="428596" y="260350"/>
            <a:chExt cx="2797207" cy="525444"/>
          </a:xfrm>
        </p:grpSpPr>
        <p:sp>
          <p:nvSpPr>
            <p:cNvPr id="99" name="Rectangle 3"/>
            <p:cNvSpPr txBox="1">
              <a:spLocks/>
            </p:cNvSpPr>
            <p:nvPr/>
          </p:nvSpPr>
          <p:spPr bwMode="auto">
            <a:xfrm>
              <a:off x="428596" y="357166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«импульс»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29033" name="Object 9"/>
            <p:cNvGraphicFramePr>
              <a:graphicFrameLocks noChangeAspect="1"/>
            </p:cNvGraphicFramePr>
            <p:nvPr/>
          </p:nvGraphicFramePr>
          <p:xfrm>
            <a:off x="2132015" y="260350"/>
            <a:ext cx="1093788" cy="468313"/>
          </p:xfrm>
          <a:graphic>
            <a:graphicData uri="http://schemas.openxmlformats.org/presentationml/2006/ole">
              <p:oleObj spid="_x0000_s129033" name="Формула" r:id="rId4" imgW="622080" imgH="266400" progId="Equation.3">
                <p:embed/>
              </p:oleObj>
            </a:graphicData>
          </a:graphic>
        </p:graphicFrame>
      </p:grpSp>
      <p:grpSp>
        <p:nvGrpSpPr>
          <p:cNvPr id="61" name="Группа 60"/>
          <p:cNvGrpSpPr/>
          <p:nvPr/>
        </p:nvGrpSpPr>
        <p:grpSpPr>
          <a:xfrm>
            <a:off x="3500430" y="285728"/>
            <a:ext cx="5072098" cy="767182"/>
            <a:chOff x="3500430" y="285728"/>
            <a:chExt cx="5072098" cy="767182"/>
          </a:xfrm>
        </p:grpSpPr>
        <p:graphicFrame>
          <p:nvGraphicFramePr>
            <p:cNvPr id="129035" name="Object 11"/>
            <p:cNvGraphicFramePr>
              <a:graphicFrameLocks noChangeAspect="1"/>
            </p:cNvGraphicFramePr>
            <p:nvPr/>
          </p:nvGraphicFramePr>
          <p:xfrm>
            <a:off x="6896128" y="285728"/>
            <a:ext cx="1676400" cy="471487"/>
          </p:xfrm>
          <a:graphic>
            <a:graphicData uri="http://schemas.openxmlformats.org/presentationml/2006/ole">
              <p:oleObj spid="_x0000_s129035" name="Формула" r:id="rId5" imgW="914400" imgH="254000" progId="Equation.3">
                <p:embed/>
              </p:oleObj>
            </a:graphicData>
          </a:graphic>
        </p:graphicFrame>
        <p:sp>
          <p:nvSpPr>
            <p:cNvPr id="59" name="Rectangle 3"/>
            <p:cNvSpPr txBox="1">
              <a:spLocks/>
            </p:cNvSpPr>
            <p:nvPr/>
          </p:nvSpPr>
          <p:spPr bwMode="auto">
            <a:xfrm>
              <a:off x="3500430" y="357166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«Момент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импульса»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4786314" y="714356"/>
              <a:ext cx="10715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tabLst>
                  <a:tab pos="800100" algn="l"/>
                </a:tabLst>
              </a:pPr>
              <a:r>
                <a:rPr lang="ru-RU" sz="16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(осевой)</a:t>
              </a:r>
            </a:p>
          </p:txBody>
        </p:sp>
      </p:grp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9036" name="Object 12"/>
          <p:cNvGraphicFramePr>
            <a:graphicFrameLocks noChangeAspect="1"/>
          </p:cNvGraphicFramePr>
          <p:nvPr/>
        </p:nvGraphicFramePr>
        <p:xfrm>
          <a:off x="1839913" y="1081088"/>
          <a:ext cx="1030287" cy="695325"/>
        </p:xfrm>
        <a:graphic>
          <a:graphicData uri="http://schemas.openxmlformats.org/presentationml/2006/ole">
            <p:oleObj spid="_x0000_s129036" name="Формула" r:id="rId6" imgW="711000" imgH="482400" progId="Equation.3">
              <p:embed/>
            </p:oleObj>
          </a:graphicData>
        </a:graphic>
      </p:graphicFrame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6786578" y="785794"/>
            <a:ext cx="2332483" cy="1071570"/>
            <a:chOff x="6786578" y="785794"/>
            <a:chExt cx="2332483" cy="1071570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6786578" y="785794"/>
              <a:ext cx="2332483" cy="1071570"/>
            </a:xfrm>
            <a:prstGeom prst="cloudCallout">
              <a:avLst>
                <a:gd name="adj1" fmla="val -2475"/>
                <a:gd name="adj2" fmla="val -172614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9039" name="Object 15"/>
            <p:cNvGraphicFramePr>
              <a:graphicFrameLocks noChangeAspect="1"/>
            </p:cNvGraphicFramePr>
            <p:nvPr/>
          </p:nvGraphicFramePr>
          <p:xfrm>
            <a:off x="7143768" y="1000125"/>
            <a:ext cx="1493837" cy="785813"/>
          </p:xfrm>
          <a:graphic>
            <a:graphicData uri="http://schemas.openxmlformats.org/presentationml/2006/ole">
              <p:oleObj spid="_x0000_s129039" name="Формула" r:id="rId7" imgW="863280" imgH="457200" progId="Equation.3">
                <p:embed/>
              </p:oleObj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285720" y="242886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4.4.2. Основное уравнение динамики вращательного движения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857620" y="1857364"/>
            <a:ext cx="171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+mn-lt"/>
              </a:rPr>
              <a:t>… и ещё! </a:t>
            </a:r>
            <a:endParaRPr lang="ru-RU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14282" y="3000372"/>
            <a:ext cx="5015759" cy="840879"/>
            <a:chOff x="214282" y="3000372"/>
            <a:chExt cx="5015759" cy="840879"/>
          </a:xfrm>
        </p:grpSpPr>
        <p:graphicFrame>
          <p:nvGraphicFramePr>
            <p:cNvPr id="129041" name="Object 17"/>
            <p:cNvGraphicFramePr>
              <a:graphicFrameLocks noChangeAspect="1"/>
            </p:cNvGraphicFramePr>
            <p:nvPr/>
          </p:nvGraphicFramePr>
          <p:xfrm>
            <a:off x="2481263" y="3160713"/>
            <a:ext cx="1624012" cy="674687"/>
          </p:xfrm>
          <a:graphic>
            <a:graphicData uri="http://schemas.openxmlformats.org/presentationml/2006/ole">
              <p:oleObj spid="_x0000_s129041" name="Формула" r:id="rId8" imgW="1130040" imgH="469800" progId="Equation.3">
                <p:embed/>
              </p:oleObj>
            </a:graphicData>
          </a:graphic>
        </p:graphicFrame>
        <p:sp>
          <p:nvSpPr>
            <p:cNvPr id="78" name="Rectangle 3"/>
            <p:cNvSpPr txBox="1">
              <a:spLocks/>
            </p:cNvSpPr>
            <p:nvPr/>
          </p:nvSpPr>
          <p:spPr bwMode="auto">
            <a:xfrm>
              <a:off x="214282" y="3000372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«уравнение моментов»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357686" y="3071810"/>
              <a:ext cx="8723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00B0F0"/>
                  </a:solidFill>
                  <a:latin typeface="+mn-lt"/>
                  <a:sym typeface="Symbol"/>
                </a:rPr>
                <a:t></a:t>
              </a:r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5429256" y="1803397"/>
            <a:ext cx="3089895" cy="2982925"/>
            <a:chOff x="5429256" y="1803397"/>
            <a:chExt cx="3089895" cy="2982925"/>
          </a:xfrm>
        </p:grpSpPr>
        <p:sp>
          <p:nvSpPr>
            <p:cNvPr id="25" name="Выгнутая влево стрелка 24"/>
            <p:cNvSpPr/>
            <p:nvPr/>
          </p:nvSpPr>
          <p:spPr>
            <a:xfrm rot="12613810" flipV="1">
              <a:off x="8233399" y="1803397"/>
              <a:ext cx="285752" cy="185161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29043" name="Object 19"/>
            <p:cNvGraphicFramePr>
              <a:graphicFrameLocks noChangeAspect="1"/>
            </p:cNvGraphicFramePr>
            <p:nvPr/>
          </p:nvGraphicFramePr>
          <p:xfrm>
            <a:off x="5811838" y="3786188"/>
            <a:ext cx="1990725" cy="857250"/>
          </p:xfrm>
          <a:graphic>
            <a:graphicData uri="http://schemas.openxmlformats.org/presentationml/2006/ole">
              <p:oleObj spid="_x0000_s129043" name="Формула" r:id="rId9" imgW="1091880" imgH="469800" progId="Equation.3">
                <p:embed/>
              </p:oleObj>
            </a:graphicData>
          </a:graphic>
        </p:graphicFrame>
        <p:sp>
          <p:nvSpPr>
            <p:cNvPr id="129046" name="AutoShape 22"/>
            <p:cNvSpPr>
              <a:spLocks noChangeArrowheads="1"/>
            </p:cNvSpPr>
            <p:nvPr/>
          </p:nvSpPr>
          <p:spPr bwMode="auto">
            <a:xfrm>
              <a:off x="5429256" y="3714752"/>
              <a:ext cx="2928958" cy="1071570"/>
            </a:xfrm>
            <a:prstGeom prst="cloudCallout">
              <a:avLst>
                <a:gd name="adj1" fmla="val 52695"/>
                <a:gd name="adj2" fmla="val -20297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643174" y="143646"/>
            <a:ext cx="2071702" cy="1856594"/>
            <a:chOff x="2643174" y="143646"/>
            <a:chExt cx="2071702" cy="1856594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287175" y="1071149"/>
              <a:ext cx="1856594" cy="1588"/>
            </a:xfrm>
            <a:prstGeom prst="line">
              <a:avLst/>
            </a:prstGeom>
            <a:ln w="349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2643174" y="785794"/>
              <a:ext cx="2071702" cy="1588"/>
            </a:xfrm>
            <a:prstGeom prst="straightConnector1">
              <a:avLst/>
            </a:prstGeom>
            <a:ln w="349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3"/>
          <p:cNvSpPr txBox="1">
            <a:spLocks/>
          </p:cNvSpPr>
          <p:nvPr/>
        </p:nvSpPr>
        <p:spPr bwMode="auto">
          <a:xfrm>
            <a:off x="3428992" y="4857760"/>
            <a:ext cx="38576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2-й закон Н. для вращения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14348" y="3905250"/>
            <a:ext cx="4643470" cy="1381138"/>
            <a:chOff x="714348" y="3905250"/>
            <a:chExt cx="4643470" cy="1381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757238" y="3905250"/>
              <a:ext cx="4600580" cy="1381138"/>
              <a:chOff x="757238" y="3905250"/>
              <a:chExt cx="4600580" cy="1381138"/>
            </a:xfrm>
          </p:grpSpPr>
          <p:graphicFrame>
            <p:nvGraphicFramePr>
              <p:cNvPr id="129044" name="Object 20"/>
              <p:cNvGraphicFramePr>
                <a:graphicFrameLocks noChangeAspect="1"/>
              </p:cNvGraphicFramePr>
              <p:nvPr/>
            </p:nvGraphicFramePr>
            <p:xfrm>
              <a:off x="757238" y="3905250"/>
              <a:ext cx="1863725" cy="825500"/>
            </p:xfrm>
            <a:graphic>
              <a:graphicData uri="http://schemas.openxmlformats.org/presentationml/2006/ole">
                <p:oleObj spid="_x0000_s129044" name="Формула" r:id="rId10" imgW="1054080" imgH="469800" progId="Equation.3">
                  <p:embed/>
                </p:oleObj>
              </a:graphicData>
            </a:graphic>
          </p:graphicFrame>
          <p:cxnSp>
            <p:nvCxnSpPr>
              <p:cNvPr id="82" name="Прямая соединительная линия 81"/>
              <p:cNvCxnSpPr/>
              <p:nvPr/>
            </p:nvCxnSpPr>
            <p:spPr>
              <a:xfrm rot="5400000">
                <a:off x="2537208" y="4607330"/>
                <a:ext cx="1356528" cy="1588"/>
              </a:xfrm>
              <a:prstGeom prst="line">
                <a:avLst/>
              </a:prstGeom>
              <a:ln w="349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>
                <a:off x="3286116" y="4000504"/>
                <a:ext cx="2071702" cy="1588"/>
              </a:xfrm>
              <a:prstGeom prst="straightConnector1">
                <a:avLst/>
              </a:prstGeom>
              <a:ln w="3492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3"/>
            <p:cNvSpPr txBox="1">
              <a:spLocks/>
            </p:cNvSpPr>
            <p:nvPr/>
          </p:nvSpPr>
          <p:spPr bwMode="auto">
            <a:xfrm>
              <a:off x="714348" y="4714884"/>
              <a:ext cx="185738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2-й закон Н.</a:t>
              </a:r>
              <a:r>
                <a:rPr kumimoji="0" lang="ru-RU" sz="2000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06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063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142844" y="39290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lang="ru-RU" sz="1600" b="1" i="1" dirty="0" smtClean="0">
                <a:solidFill>
                  <a:srgbClr val="0000FF"/>
                </a:solidFill>
                <a:latin typeface="+mn-lt"/>
              </a:rPr>
              <a:t>Момент инерции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1600" b="1" i="1" baseline="-25000" dirty="0" smtClean="0">
                <a:solidFill>
                  <a:srgbClr val="0000FF"/>
                </a:solidFill>
                <a:latin typeface="+mn-lt"/>
              </a:rPr>
              <a:t>z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+mn-lt"/>
              </a:rPr>
              <a:t>твёрдого тела относительно произвольной оси</a:t>
            </a:r>
            <a:r>
              <a:rPr lang="ru-RU" sz="16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+mn-lt"/>
              </a:rPr>
              <a:t>равен сумме момента инерции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1600" b="1" i="1" baseline="-25000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+mn-lt"/>
              </a:rPr>
              <a:t>относительно оси, параллельной данной и проходящей через его центр масс</a:t>
            </a:r>
            <a:r>
              <a:rPr lang="ru-RU" sz="16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ru-RU" sz="1600" b="1" i="1" dirty="0" smtClean="0">
                <a:solidFill>
                  <a:srgbClr val="0000FF"/>
                </a:solidFill>
                <a:latin typeface="+mn-lt"/>
              </a:rPr>
              <a:t>и произведения массы тела на квадрат расстояния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 smtClean="0">
                <a:solidFill>
                  <a:srgbClr val="0000FF"/>
                </a:solidFill>
                <a:latin typeface="+mn-lt"/>
              </a:rPr>
              <a:t>между осями</a:t>
            </a:r>
            <a:endParaRPr lang="ru-RU" sz="16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78" name="Группа 177"/>
          <p:cNvGrpSpPr/>
          <p:nvPr/>
        </p:nvGrpSpPr>
        <p:grpSpPr>
          <a:xfrm>
            <a:off x="1928794" y="2857496"/>
            <a:ext cx="4214842" cy="928694"/>
            <a:chOff x="1928794" y="2857496"/>
            <a:chExt cx="4214842" cy="928694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786050" y="2949570"/>
              <a:ext cx="25793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 smtClean="0">
                  <a:solidFill>
                    <a:schemeClr val="bg1"/>
                  </a:solidFill>
                  <a:latin typeface="+mj-lt"/>
                </a:rPr>
                <a:t>I</a:t>
              </a:r>
              <a:r>
                <a:rPr lang="en-US" sz="3600" i="1" baseline="-25000" dirty="0" smtClean="0">
                  <a:solidFill>
                    <a:schemeClr val="bg1"/>
                  </a:solidFill>
                  <a:latin typeface="+mj-lt"/>
                </a:rPr>
                <a:t>z</a:t>
              </a:r>
              <a:r>
                <a:rPr lang="ru-RU" sz="3600" dirty="0" smtClean="0">
                  <a:solidFill>
                    <a:schemeClr val="bg1"/>
                  </a:solidFill>
                  <a:latin typeface="+mj-lt"/>
                </a:rPr>
                <a:t> = </a:t>
              </a:r>
              <a:r>
                <a:rPr lang="en-US" sz="3600" i="1" dirty="0" smtClean="0">
                  <a:solidFill>
                    <a:schemeClr val="bg1"/>
                  </a:solidFill>
                  <a:latin typeface="+mj-lt"/>
                </a:rPr>
                <a:t>I</a:t>
              </a:r>
              <a:r>
                <a:rPr lang="en-US" sz="3600" i="1" baseline="-25000" dirty="0" smtClean="0">
                  <a:solidFill>
                    <a:schemeClr val="bg1"/>
                  </a:solidFill>
                  <a:latin typeface="+mj-lt"/>
                </a:rPr>
                <a:t>c </a:t>
              </a:r>
              <a:r>
                <a:rPr lang="ru-RU" sz="3600" dirty="0" smtClean="0">
                  <a:solidFill>
                    <a:schemeClr val="bg1"/>
                  </a:solidFill>
                  <a:latin typeface="+mj-lt"/>
                </a:rPr>
                <a:t>+ </a:t>
              </a:r>
              <a:r>
                <a:rPr lang="en-US" sz="3600" i="1" dirty="0" smtClean="0">
                  <a:solidFill>
                    <a:schemeClr val="bg1"/>
                  </a:solidFill>
                  <a:latin typeface="+mj-lt"/>
                </a:rPr>
                <a:t>mb</a:t>
              </a:r>
              <a:r>
                <a:rPr lang="ru-RU" sz="3600" baseline="30000" dirty="0" smtClean="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ru-RU" sz="36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endParaRPr lang="ru-RU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686" name="AutoShape 94"/>
            <p:cNvSpPr>
              <a:spLocks noChangeArrowheads="1"/>
            </p:cNvSpPr>
            <p:nvPr/>
          </p:nvSpPr>
          <p:spPr bwMode="auto">
            <a:xfrm>
              <a:off x="1928794" y="2857496"/>
              <a:ext cx="4214842" cy="928694"/>
            </a:xfrm>
            <a:prstGeom prst="cloudCallout">
              <a:avLst>
                <a:gd name="adj1" fmla="val 35188"/>
                <a:gd name="adj2" fmla="val -116384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8" name="Прямоугольник 167"/>
          <p:cNvSpPr/>
          <p:nvPr/>
        </p:nvSpPr>
        <p:spPr>
          <a:xfrm>
            <a:off x="285720" y="214290"/>
            <a:ext cx="376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  <a:ea typeface="Times New Roman" pitchFamily="18" charset="0"/>
              </a:rPr>
              <a:t>Теорема Гюйгенса-Штейнера </a:t>
            </a:r>
            <a:r>
              <a:rPr lang="en-US" b="1" dirty="0" smtClean="0">
                <a:solidFill>
                  <a:srgbClr val="C00000"/>
                </a:solidFill>
                <a:latin typeface="+mn-lt"/>
                <a:ea typeface="Times New Roman" pitchFamily="18" charset="0"/>
              </a:rPr>
              <a:t>:</a:t>
            </a:r>
            <a:endParaRPr lang="ru-RU" dirty="0">
              <a:latin typeface="+mn-lt"/>
            </a:endParaRPr>
          </a:p>
        </p:txBody>
      </p:sp>
      <p:sp>
        <p:nvSpPr>
          <p:cNvPr id="110688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0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141288" y="714356"/>
            <a:ext cx="8544158" cy="2216990"/>
            <a:chOff x="141288" y="714356"/>
            <a:chExt cx="8544158" cy="2216990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642910" y="714356"/>
              <a:ext cx="7875618" cy="2216990"/>
              <a:chOff x="642910" y="1000108"/>
              <a:chExt cx="7875618" cy="2216990"/>
            </a:xfrm>
          </p:grpSpPr>
          <p:grpSp>
            <p:nvGrpSpPr>
              <p:cNvPr id="110601" name="Group 9"/>
              <p:cNvGrpSpPr>
                <a:grpSpLocks noChangeAspect="1"/>
              </p:cNvGrpSpPr>
              <p:nvPr/>
            </p:nvGrpSpPr>
            <p:grpSpPr bwMode="auto">
              <a:xfrm>
                <a:off x="642910" y="1000108"/>
                <a:ext cx="7875618" cy="2216990"/>
                <a:chOff x="1748" y="5517"/>
                <a:chExt cx="8730" cy="2458"/>
              </a:xfrm>
            </p:grpSpPr>
            <p:sp>
              <p:nvSpPr>
                <p:cNvPr id="110602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8" y="5517"/>
                  <a:ext cx="8730" cy="2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65" y="7497"/>
                  <a:ext cx="128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b="1" dirty="0" smtClean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4.7</a:t>
                  </a:r>
                </a:p>
              </p:txBody>
            </p:sp>
            <p:sp>
              <p:nvSpPr>
                <p:cNvPr id="110604" name="AutoShape 12"/>
                <p:cNvSpPr>
                  <a:spLocks noChangeArrowheads="1"/>
                </p:cNvSpPr>
                <p:nvPr/>
              </p:nvSpPr>
              <p:spPr bwMode="auto">
                <a:xfrm>
                  <a:off x="3570" y="6281"/>
                  <a:ext cx="1440" cy="183"/>
                </a:xfrm>
                <a:prstGeom prst="ca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152" y="6183"/>
                  <a:ext cx="333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06" name="Line 14"/>
                <p:cNvSpPr>
                  <a:spLocks noChangeShapeType="1"/>
                </p:cNvSpPr>
                <p:nvPr/>
              </p:nvSpPr>
              <p:spPr bwMode="auto">
                <a:xfrm>
                  <a:off x="4290" y="648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7" name="Line 15"/>
                <p:cNvSpPr>
                  <a:spLocks noChangeShapeType="1"/>
                </p:cNvSpPr>
                <p:nvPr/>
              </p:nvSpPr>
              <p:spPr bwMode="auto">
                <a:xfrm>
                  <a:off x="4290" y="568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8" name="Line 16"/>
                <p:cNvSpPr>
                  <a:spLocks noChangeShapeType="1"/>
                </p:cNvSpPr>
                <p:nvPr/>
              </p:nvSpPr>
              <p:spPr bwMode="auto">
                <a:xfrm>
                  <a:off x="3570" y="644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9" name="Line 17"/>
                <p:cNvSpPr>
                  <a:spLocks noChangeShapeType="1"/>
                </p:cNvSpPr>
                <p:nvPr/>
              </p:nvSpPr>
              <p:spPr bwMode="auto">
                <a:xfrm>
                  <a:off x="3570" y="568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69" y="559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99" y="5597"/>
                  <a:ext cx="62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</a:t>
                  </a:r>
                  <a:r>
                    <a:rPr kumimoji="0" lang="en-US" sz="2400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49" y="6004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3" name="Freeform 21"/>
                <p:cNvSpPr>
                  <a:spLocks/>
                </p:cNvSpPr>
                <p:nvPr/>
              </p:nvSpPr>
              <p:spPr bwMode="auto">
                <a:xfrm>
                  <a:off x="7655" y="5610"/>
                  <a:ext cx="1317" cy="1695"/>
                </a:xfrm>
                <a:custGeom>
                  <a:avLst/>
                  <a:gdLst/>
                  <a:ahLst/>
                  <a:cxnLst>
                    <a:cxn ang="0">
                      <a:pos x="235" y="700"/>
                    </a:cxn>
                    <a:cxn ang="0">
                      <a:pos x="235" y="510"/>
                    </a:cxn>
                    <a:cxn ang="0">
                      <a:pos x="295" y="270"/>
                    </a:cxn>
                    <a:cxn ang="0">
                      <a:pos x="445" y="80"/>
                    </a:cxn>
                    <a:cxn ang="0">
                      <a:pos x="665" y="10"/>
                    </a:cxn>
                    <a:cxn ang="0">
                      <a:pos x="875" y="20"/>
                    </a:cxn>
                    <a:cxn ang="0">
                      <a:pos x="1145" y="130"/>
                    </a:cxn>
                    <a:cxn ang="0">
                      <a:pos x="1245" y="270"/>
                    </a:cxn>
                    <a:cxn ang="0">
                      <a:pos x="1295" y="420"/>
                    </a:cxn>
                    <a:cxn ang="0">
                      <a:pos x="1315" y="720"/>
                    </a:cxn>
                    <a:cxn ang="0">
                      <a:pos x="1285" y="940"/>
                    </a:cxn>
                    <a:cxn ang="0">
                      <a:pos x="1165" y="1170"/>
                    </a:cxn>
                    <a:cxn ang="0">
                      <a:pos x="995" y="1380"/>
                    </a:cxn>
                    <a:cxn ang="0">
                      <a:pos x="955" y="1540"/>
                    </a:cxn>
                    <a:cxn ang="0">
                      <a:pos x="925" y="1760"/>
                    </a:cxn>
                    <a:cxn ang="0">
                      <a:pos x="815" y="1970"/>
                    </a:cxn>
                    <a:cxn ang="0">
                      <a:pos x="605" y="2090"/>
                    </a:cxn>
                    <a:cxn ang="0">
                      <a:pos x="435" y="2120"/>
                    </a:cxn>
                    <a:cxn ang="0">
                      <a:pos x="195" y="2060"/>
                    </a:cxn>
                    <a:cxn ang="0">
                      <a:pos x="55" y="1890"/>
                    </a:cxn>
                    <a:cxn ang="0">
                      <a:pos x="5" y="1660"/>
                    </a:cxn>
                    <a:cxn ang="0">
                      <a:pos x="25" y="1420"/>
                    </a:cxn>
                    <a:cxn ang="0">
                      <a:pos x="75" y="1200"/>
                    </a:cxn>
                    <a:cxn ang="0">
                      <a:pos x="135" y="1060"/>
                    </a:cxn>
                    <a:cxn ang="0">
                      <a:pos x="185" y="950"/>
                    </a:cxn>
                    <a:cxn ang="0">
                      <a:pos x="225" y="830"/>
                    </a:cxn>
                    <a:cxn ang="0">
                      <a:pos x="235" y="700"/>
                    </a:cxn>
                  </a:cxnLst>
                  <a:rect l="0" t="0" r="r" b="b"/>
                  <a:pathLst>
                    <a:path w="1317" h="2125">
                      <a:moveTo>
                        <a:pt x="235" y="700"/>
                      </a:moveTo>
                      <a:cubicBezTo>
                        <a:pt x="237" y="647"/>
                        <a:pt x="225" y="582"/>
                        <a:pt x="235" y="510"/>
                      </a:cubicBezTo>
                      <a:cubicBezTo>
                        <a:pt x="245" y="438"/>
                        <a:pt x="260" y="342"/>
                        <a:pt x="295" y="270"/>
                      </a:cubicBezTo>
                      <a:cubicBezTo>
                        <a:pt x="330" y="198"/>
                        <a:pt x="383" y="123"/>
                        <a:pt x="445" y="80"/>
                      </a:cubicBezTo>
                      <a:cubicBezTo>
                        <a:pt x="507" y="37"/>
                        <a:pt x="593" y="20"/>
                        <a:pt x="665" y="10"/>
                      </a:cubicBezTo>
                      <a:cubicBezTo>
                        <a:pt x="737" y="0"/>
                        <a:pt x="795" y="0"/>
                        <a:pt x="875" y="20"/>
                      </a:cubicBezTo>
                      <a:cubicBezTo>
                        <a:pt x="955" y="40"/>
                        <a:pt x="1083" y="88"/>
                        <a:pt x="1145" y="130"/>
                      </a:cubicBezTo>
                      <a:cubicBezTo>
                        <a:pt x="1207" y="172"/>
                        <a:pt x="1220" y="222"/>
                        <a:pt x="1245" y="270"/>
                      </a:cubicBezTo>
                      <a:cubicBezTo>
                        <a:pt x="1270" y="318"/>
                        <a:pt x="1283" y="345"/>
                        <a:pt x="1295" y="420"/>
                      </a:cubicBezTo>
                      <a:cubicBezTo>
                        <a:pt x="1307" y="495"/>
                        <a:pt x="1317" y="633"/>
                        <a:pt x="1315" y="720"/>
                      </a:cubicBezTo>
                      <a:cubicBezTo>
                        <a:pt x="1313" y="807"/>
                        <a:pt x="1310" y="865"/>
                        <a:pt x="1285" y="940"/>
                      </a:cubicBezTo>
                      <a:cubicBezTo>
                        <a:pt x="1260" y="1015"/>
                        <a:pt x="1213" y="1097"/>
                        <a:pt x="1165" y="1170"/>
                      </a:cubicBezTo>
                      <a:cubicBezTo>
                        <a:pt x="1117" y="1243"/>
                        <a:pt x="1030" y="1318"/>
                        <a:pt x="995" y="1380"/>
                      </a:cubicBezTo>
                      <a:cubicBezTo>
                        <a:pt x="960" y="1442"/>
                        <a:pt x="967" y="1477"/>
                        <a:pt x="955" y="1540"/>
                      </a:cubicBezTo>
                      <a:cubicBezTo>
                        <a:pt x="943" y="1603"/>
                        <a:pt x="948" y="1688"/>
                        <a:pt x="925" y="1760"/>
                      </a:cubicBezTo>
                      <a:cubicBezTo>
                        <a:pt x="902" y="1832"/>
                        <a:pt x="868" y="1915"/>
                        <a:pt x="815" y="1970"/>
                      </a:cubicBezTo>
                      <a:cubicBezTo>
                        <a:pt x="762" y="2025"/>
                        <a:pt x="668" y="2065"/>
                        <a:pt x="605" y="2090"/>
                      </a:cubicBezTo>
                      <a:cubicBezTo>
                        <a:pt x="542" y="2115"/>
                        <a:pt x="503" y="2125"/>
                        <a:pt x="435" y="2120"/>
                      </a:cubicBezTo>
                      <a:cubicBezTo>
                        <a:pt x="367" y="2115"/>
                        <a:pt x="258" y="2098"/>
                        <a:pt x="195" y="2060"/>
                      </a:cubicBezTo>
                      <a:cubicBezTo>
                        <a:pt x="132" y="2022"/>
                        <a:pt x="87" y="1957"/>
                        <a:pt x="55" y="1890"/>
                      </a:cubicBezTo>
                      <a:cubicBezTo>
                        <a:pt x="23" y="1823"/>
                        <a:pt x="10" y="1738"/>
                        <a:pt x="5" y="1660"/>
                      </a:cubicBezTo>
                      <a:cubicBezTo>
                        <a:pt x="0" y="1582"/>
                        <a:pt x="13" y="1497"/>
                        <a:pt x="25" y="1420"/>
                      </a:cubicBezTo>
                      <a:cubicBezTo>
                        <a:pt x="37" y="1343"/>
                        <a:pt x="57" y="1260"/>
                        <a:pt x="75" y="1200"/>
                      </a:cubicBezTo>
                      <a:cubicBezTo>
                        <a:pt x="93" y="1140"/>
                        <a:pt x="117" y="1102"/>
                        <a:pt x="135" y="1060"/>
                      </a:cubicBezTo>
                      <a:cubicBezTo>
                        <a:pt x="153" y="1018"/>
                        <a:pt x="170" y="988"/>
                        <a:pt x="185" y="950"/>
                      </a:cubicBezTo>
                      <a:cubicBezTo>
                        <a:pt x="200" y="912"/>
                        <a:pt x="218" y="875"/>
                        <a:pt x="225" y="830"/>
                      </a:cubicBezTo>
                      <a:cubicBezTo>
                        <a:pt x="232" y="785"/>
                        <a:pt x="233" y="753"/>
                        <a:pt x="235" y="7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CC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989" y="6359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429" y="6497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463" y="565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189" y="6537"/>
                  <a:ext cx="62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</a:t>
                  </a:r>
                  <a:r>
                    <a:rPr kumimoji="0" lang="en-US" sz="2400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209" y="6617"/>
                  <a:ext cx="452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Z</a:t>
                  </a:r>
                  <a:endPara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6690" y="6590"/>
                  <a:ext cx="1580" cy="14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2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700" y="5900"/>
                  <a:ext cx="1900" cy="8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7999" y="5517"/>
                  <a:ext cx="87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∆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0" i="1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70" y="5910"/>
                  <a:ext cx="330" cy="69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297" y="5669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309" y="5947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149" y="6657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738" y="7218"/>
                  <a:ext cx="404" cy="5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а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787" y="7218"/>
                  <a:ext cx="405" cy="5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б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10628" name="Object 36"/>
              <p:cNvGraphicFramePr>
                <a:graphicFrameLocks noChangeAspect="1"/>
              </p:cNvGraphicFramePr>
              <p:nvPr/>
            </p:nvGraphicFramePr>
            <p:xfrm>
              <a:off x="5690374" y="2083847"/>
              <a:ext cx="238916" cy="364661"/>
            </p:xfrm>
            <a:graphic>
              <a:graphicData uri="http://schemas.openxmlformats.org/presentationml/2006/ole">
                <p:oleObj spid="_x0000_s110628" name="Формула" r:id="rId4" imgW="177646" imgH="279158" progId="Equation.3">
                  <p:embed/>
                </p:oleObj>
              </a:graphicData>
            </a:graphic>
          </p:graphicFrame>
          <p:graphicFrame>
            <p:nvGraphicFramePr>
              <p:cNvPr id="110630" name="Object 38"/>
              <p:cNvGraphicFramePr>
                <a:graphicFrameLocks noChangeAspect="1"/>
              </p:cNvGraphicFramePr>
              <p:nvPr/>
            </p:nvGraphicFramePr>
            <p:xfrm>
              <a:off x="5786446" y="1251992"/>
              <a:ext cx="311712" cy="428604"/>
            </p:xfrm>
            <a:graphic>
              <a:graphicData uri="http://schemas.openxmlformats.org/presentationml/2006/ole">
                <p:oleObj spid="_x0000_s110630" name="Формула" r:id="rId5" imgW="228501" imgH="317362" progId="Equation.3">
                  <p:embed/>
                </p:oleObj>
              </a:graphicData>
            </a:graphic>
          </p:graphicFrame>
          <p:graphicFrame>
            <p:nvGraphicFramePr>
              <p:cNvPr id="110632" name="Object 40"/>
              <p:cNvGraphicFramePr>
                <a:graphicFrameLocks noChangeAspect="1"/>
              </p:cNvGraphicFramePr>
              <p:nvPr/>
            </p:nvGraphicFramePr>
            <p:xfrm>
              <a:off x="6749008" y="1471072"/>
              <a:ext cx="357190" cy="406458"/>
            </p:xfrm>
            <a:graphic>
              <a:graphicData uri="http://schemas.openxmlformats.org/presentationml/2006/ole">
                <p:oleObj spid="_x0000_s110632" name="Формула" r:id="rId6" imgW="279279" imgH="317362" progId="Equation.3">
                  <p:embed/>
                </p:oleObj>
              </a:graphicData>
            </a:graphic>
          </p:graphicFrame>
          <p:sp>
            <p:nvSpPr>
              <p:cNvPr id="121" name="Text Box 26"/>
              <p:cNvSpPr txBox="1">
                <a:spLocks noChangeArrowheads="1"/>
              </p:cNvSpPr>
              <p:nvPr/>
            </p:nvSpPr>
            <p:spPr bwMode="auto">
              <a:xfrm>
                <a:off x="6336251" y="1785926"/>
                <a:ext cx="407764" cy="45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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26"/>
              <p:cNvSpPr txBox="1">
                <a:spLocks noChangeArrowheads="1"/>
              </p:cNvSpPr>
              <p:nvPr/>
            </p:nvSpPr>
            <p:spPr bwMode="auto">
              <a:xfrm>
                <a:off x="4891620" y="1857364"/>
                <a:ext cx="407764" cy="45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</a:t>
                </a: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10687" name="Object 95"/>
            <p:cNvGraphicFramePr>
              <a:graphicFrameLocks noChangeAspect="1"/>
            </p:cNvGraphicFramePr>
            <p:nvPr/>
          </p:nvGraphicFramePr>
          <p:xfrm>
            <a:off x="141288" y="1549392"/>
            <a:ext cx="2033587" cy="665162"/>
          </p:xfrm>
          <a:graphic>
            <a:graphicData uri="http://schemas.openxmlformats.org/presentationml/2006/ole">
              <p:oleObj spid="_x0000_s110687" name="Формула" r:id="rId7" imgW="1600200" imgH="520560" progId="Equation.3">
                <p:embed/>
              </p:oleObj>
            </a:graphicData>
          </a:graphic>
        </p:graphicFrame>
        <p:graphicFrame>
          <p:nvGraphicFramePr>
            <p:cNvPr id="110689" name="Object 97"/>
            <p:cNvGraphicFramePr>
              <a:graphicFrameLocks noChangeAspect="1"/>
            </p:cNvGraphicFramePr>
            <p:nvPr/>
          </p:nvGraphicFramePr>
          <p:xfrm>
            <a:off x="7358082" y="1785926"/>
            <a:ext cx="1327364" cy="428628"/>
          </p:xfrm>
          <a:graphic>
            <a:graphicData uri="http://schemas.openxmlformats.org/presentationml/2006/ole">
              <p:oleObj spid="_x0000_s110689" name="Формула" r:id="rId8" imgW="914400" imgH="292100" progId="Equation.3">
                <p:embed/>
              </p:oleObj>
            </a:graphicData>
          </a:graphic>
        </p:graphicFrame>
      </p:grpSp>
      <p:sp>
        <p:nvSpPr>
          <p:cNvPr id="110692" name="Rectangle 1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4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6" name="Rectangle 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8" name="Rectangle 10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700" name="Rectangle 1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8" name="Группа 197"/>
          <p:cNvGrpSpPr/>
          <p:nvPr/>
        </p:nvGrpSpPr>
        <p:grpSpPr>
          <a:xfrm>
            <a:off x="5929322" y="4857760"/>
            <a:ext cx="2804316" cy="1868479"/>
            <a:chOff x="5929322" y="4857760"/>
            <a:chExt cx="2804316" cy="1868479"/>
          </a:xfrm>
        </p:grpSpPr>
        <p:graphicFrame>
          <p:nvGraphicFramePr>
            <p:cNvPr id="110695" name="Object 103"/>
            <p:cNvGraphicFramePr>
              <a:graphicFrameLocks noChangeAspect="1"/>
            </p:cNvGraphicFramePr>
            <p:nvPr/>
          </p:nvGraphicFramePr>
          <p:xfrm>
            <a:off x="6608864" y="4857760"/>
            <a:ext cx="2073190" cy="500066"/>
          </p:xfrm>
          <a:graphic>
            <a:graphicData uri="http://schemas.openxmlformats.org/presentationml/2006/ole">
              <p:oleObj spid="_x0000_s110695" name="Формула" r:id="rId9" imgW="1892300" imgH="457200" progId="Equation.3">
                <p:embed/>
              </p:oleObj>
            </a:graphicData>
          </a:graphic>
        </p:graphicFrame>
        <p:graphicFrame>
          <p:nvGraphicFramePr>
            <p:cNvPr id="110697" name="Object 105"/>
            <p:cNvGraphicFramePr>
              <a:graphicFrameLocks noChangeAspect="1"/>
            </p:cNvGraphicFramePr>
            <p:nvPr/>
          </p:nvGraphicFramePr>
          <p:xfrm>
            <a:off x="6744108" y="5529805"/>
            <a:ext cx="1283447" cy="571504"/>
          </p:xfrm>
          <a:graphic>
            <a:graphicData uri="http://schemas.openxmlformats.org/presentationml/2006/ole">
              <p:oleObj spid="_x0000_s110697" name="Формула" r:id="rId10" imgW="1041120" imgH="469800" progId="Equation.3">
                <p:embed/>
              </p:oleObj>
            </a:graphicData>
          </a:graphic>
        </p:graphicFrame>
        <p:graphicFrame>
          <p:nvGraphicFramePr>
            <p:cNvPr id="110699" name="Object 107"/>
            <p:cNvGraphicFramePr>
              <a:graphicFrameLocks noChangeAspect="1"/>
            </p:cNvGraphicFramePr>
            <p:nvPr/>
          </p:nvGraphicFramePr>
          <p:xfrm>
            <a:off x="6715140" y="6190941"/>
            <a:ext cx="1500198" cy="535298"/>
          </p:xfrm>
          <a:graphic>
            <a:graphicData uri="http://schemas.openxmlformats.org/presentationml/2006/ole">
              <p:oleObj spid="_x0000_s110699" name="Формула" r:id="rId11" imgW="1396800" imgH="495000" progId="Equation.3">
                <p:embed/>
              </p:oleObj>
            </a:graphicData>
          </a:graphic>
        </p:graphicFrame>
        <p:sp>
          <p:nvSpPr>
            <p:cNvPr id="185" name="Прямоугольник 184"/>
            <p:cNvSpPr/>
            <p:nvPr/>
          </p:nvSpPr>
          <p:spPr>
            <a:xfrm>
              <a:off x="8358214" y="6143644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00B0F0"/>
                  </a:solidFill>
                  <a:latin typeface="+mn-lt"/>
                </a:rPr>
                <a:t>!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7143768" y="5214950"/>
              <a:ext cx="465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00B0F0"/>
                  </a:solidFill>
                  <a:latin typeface="+mn-lt"/>
                </a:rPr>
                <a:t>+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187" name="Левая фигурная скобка 186"/>
            <p:cNvSpPr/>
            <p:nvPr/>
          </p:nvSpPr>
          <p:spPr>
            <a:xfrm>
              <a:off x="6391818" y="4929198"/>
              <a:ext cx="214314" cy="1785950"/>
            </a:xfrm>
            <a:prstGeom prst="leftBrace">
              <a:avLst>
                <a:gd name="adj1" fmla="val 5178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7143768" y="5834738"/>
              <a:ext cx="465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00B0F0"/>
                  </a:solidFill>
                  <a:latin typeface="+mn-lt"/>
                </a:rPr>
                <a:t>+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5929322" y="5526103"/>
              <a:ext cx="465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00B0F0"/>
                  </a:solidFill>
                  <a:latin typeface="+mn-lt"/>
                </a:rPr>
                <a:t>=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5720" y="4786322"/>
            <a:ext cx="4430501" cy="1762135"/>
            <a:chOff x="285720" y="4786322"/>
            <a:chExt cx="4430501" cy="1762135"/>
          </a:xfrm>
        </p:grpSpPr>
        <p:sp>
          <p:nvSpPr>
            <p:cNvPr id="173" name="Rectangle 3"/>
            <p:cNvSpPr txBox="1">
              <a:spLocks/>
            </p:cNvSpPr>
            <p:nvPr/>
          </p:nvSpPr>
          <p:spPr bwMode="auto">
            <a:xfrm>
              <a:off x="285720" y="4786322"/>
              <a:ext cx="264320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*</a:t>
              </a:r>
              <a:r>
                <a:rPr lang="ru-RU" sz="2000" b="1" i="1" baseline="30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) 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Доказательство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9" name="Группа 198"/>
            <p:cNvGrpSpPr/>
            <p:nvPr/>
          </p:nvGrpSpPr>
          <p:grpSpPr>
            <a:xfrm>
              <a:off x="1428728" y="5214950"/>
              <a:ext cx="3287493" cy="1333507"/>
              <a:chOff x="1428728" y="5214950"/>
              <a:chExt cx="3287493" cy="1333507"/>
            </a:xfrm>
          </p:grpSpPr>
          <p:graphicFrame>
            <p:nvGraphicFramePr>
              <p:cNvPr id="110691" name="Object 99"/>
              <p:cNvGraphicFramePr>
                <a:graphicFrameLocks noChangeAspect="1"/>
              </p:cNvGraphicFramePr>
              <p:nvPr/>
            </p:nvGraphicFramePr>
            <p:xfrm>
              <a:off x="1428728" y="5214950"/>
              <a:ext cx="3095625" cy="606425"/>
            </p:xfrm>
            <a:graphic>
              <a:graphicData uri="http://schemas.openxmlformats.org/presentationml/2006/ole">
                <p:oleObj spid="_x0000_s110691" name="Формула" r:id="rId12" imgW="2400120" imgH="469800" progId="Equation.3">
                  <p:embed/>
                </p:oleObj>
              </a:graphicData>
            </a:graphic>
          </p:graphicFrame>
          <p:graphicFrame>
            <p:nvGraphicFramePr>
              <p:cNvPr id="110693" name="Object 101"/>
              <p:cNvGraphicFramePr>
                <a:graphicFrameLocks noChangeAspect="1"/>
              </p:cNvGraphicFramePr>
              <p:nvPr/>
            </p:nvGraphicFramePr>
            <p:xfrm>
              <a:off x="1928794" y="6143644"/>
              <a:ext cx="2787427" cy="404813"/>
            </p:xfrm>
            <a:graphic>
              <a:graphicData uri="http://schemas.openxmlformats.org/presentationml/2006/ole">
                <p:oleObj spid="_x0000_s110693" name="Формула" r:id="rId13" imgW="2298700" imgH="330200" progId="Equation.3">
                  <p:embed/>
                </p:oleObj>
              </a:graphicData>
            </a:graphic>
          </p:graphicFrame>
          <p:cxnSp>
            <p:nvCxnSpPr>
              <p:cNvPr id="195" name="Прямая со стрелкой 194"/>
              <p:cNvCxnSpPr/>
              <p:nvPr/>
            </p:nvCxnSpPr>
            <p:spPr>
              <a:xfrm rot="10800000" flipV="1">
                <a:off x="2743715" y="5774285"/>
                <a:ext cx="1000132" cy="35719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3655475" y="5702847"/>
                <a:ext cx="714380" cy="1588"/>
              </a:xfrm>
              <a:prstGeom prst="line">
                <a:avLst/>
              </a:prstGeom>
              <a:ln w="38100" cmpd="dbl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85720" y="214290"/>
            <a:ext cx="8330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4.5. Динамика плоского движения твёрдого тела. Система центра масс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642910" y="928670"/>
            <a:ext cx="3631708" cy="2214573"/>
            <a:chOff x="642910" y="928670"/>
            <a:chExt cx="3631708" cy="2214573"/>
          </a:xfrm>
        </p:grpSpPr>
        <p:grpSp>
          <p:nvGrpSpPr>
            <p:cNvPr id="111623" name="Group 7"/>
            <p:cNvGrpSpPr>
              <a:grpSpLocks noChangeAspect="1"/>
            </p:cNvGrpSpPr>
            <p:nvPr/>
          </p:nvGrpSpPr>
          <p:grpSpPr bwMode="auto">
            <a:xfrm>
              <a:off x="642910" y="928670"/>
              <a:ext cx="3631708" cy="2214573"/>
              <a:chOff x="1747" y="11661"/>
              <a:chExt cx="3781" cy="2305"/>
            </a:xfrm>
          </p:grpSpPr>
          <p:sp>
            <p:nvSpPr>
              <p:cNvPr id="111624" name="AutoShape 8"/>
              <p:cNvSpPr>
                <a:spLocks noChangeAspect="1" noChangeArrowheads="1"/>
              </p:cNvSpPr>
              <p:nvPr/>
            </p:nvSpPr>
            <p:spPr bwMode="auto">
              <a:xfrm>
                <a:off x="1747" y="11661"/>
                <a:ext cx="3781" cy="2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25" name="Text Box 9"/>
              <p:cNvSpPr txBox="1">
                <a:spLocks noChangeArrowheads="1"/>
              </p:cNvSpPr>
              <p:nvPr/>
            </p:nvSpPr>
            <p:spPr bwMode="auto">
              <a:xfrm>
                <a:off x="2041" y="13426"/>
                <a:ext cx="111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4.8</a:t>
                </a: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auto">
              <a:xfrm>
                <a:off x="3205" y="11661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27" name="Line 11"/>
              <p:cNvSpPr>
                <a:spLocks noChangeShapeType="1"/>
              </p:cNvSpPr>
              <p:nvPr/>
            </p:nvSpPr>
            <p:spPr bwMode="auto">
              <a:xfrm flipV="1">
                <a:off x="3830" y="12181"/>
                <a:ext cx="1260" cy="21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28" name="Text Box 12"/>
              <p:cNvSpPr txBox="1">
                <a:spLocks noChangeArrowheads="1"/>
              </p:cNvSpPr>
              <p:nvPr/>
            </p:nvSpPr>
            <p:spPr bwMode="auto">
              <a:xfrm>
                <a:off x="4899" y="11738"/>
                <a:ext cx="629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29" name="Text Box 13"/>
              <p:cNvSpPr txBox="1">
                <a:spLocks noChangeArrowheads="1"/>
              </p:cNvSpPr>
              <p:nvPr/>
            </p:nvSpPr>
            <p:spPr bwMode="auto">
              <a:xfrm>
                <a:off x="4201" y="12851"/>
                <a:ext cx="49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 rot="-5400000">
                <a:off x="1653" y="12529"/>
                <a:ext cx="1168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31" name="Text Box 15"/>
              <p:cNvSpPr txBox="1">
                <a:spLocks noChangeArrowheads="1"/>
              </p:cNvSpPr>
              <p:nvPr/>
            </p:nvSpPr>
            <p:spPr bwMode="auto">
              <a:xfrm>
                <a:off x="1799" y="11760"/>
                <a:ext cx="50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2242" y="13129"/>
                <a:ext cx="1940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33" name="Text Box 17"/>
              <p:cNvSpPr txBox="1">
                <a:spLocks noChangeArrowheads="1"/>
              </p:cNvSpPr>
              <p:nvPr/>
            </p:nvSpPr>
            <p:spPr bwMode="auto">
              <a:xfrm>
                <a:off x="3559" y="12148"/>
                <a:ext cx="19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4" name="Text Box 18"/>
              <p:cNvSpPr txBox="1">
                <a:spLocks noChangeArrowheads="1"/>
              </p:cNvSpPr>
              <p:nvPr/>
            </p:nvSpPr>
            <p:spPr bwMode="auto">
              <a:xfrm>
                <a:off x="1959" y="12878"/>
                <a:ext cx="19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5" name="Text Box 19"/>
              <p:cNvSpPr txBox="1">
                <a:spLocks noChangeArrowheads="1"/>
              </p:cNvSpPr>
              <p:nvPr/>
            </p:nvSpPr>
            <p:spPr bwMode="auto">
              <a:xfrm>
                <a:off x="3739" y="12348"/>
                <a:ext cx="62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r>
                  <a:rPr kumimoji="0" lang="en-US" b="0" i="1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6" name="Text Box 20"/>
              <p:cNvSpPr txBox="1">
                <a:spLocks noChangeArrowheads="1"/>
              </p:cNvSpPr>
              <p:nvPr/>
            </p:nvSpPr>
            <p:spPr bwMode="auto">
              <a:xfrm>
                <a:off x="1759" y="12988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7" name="Line 21"/>
              <p:cNvSpPr>
                <a:spLocks noChangeShapeType="1"/>
              </p:cNvSpPr>
              <p:nvPr/>
            </p:nvSpPr>
            <p:spPr bwMode="auto">
              <a:xfrm flipV="1">
                <a:off x="2240" y="12391"/>
                <a:ext cx="1570" cy="7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1638" name="Group 22"/>
              <p:cNvGrpSpPr>
                <a:grpSpLocks/>
              </p:cNvGrpSpPr>
              <p:nvPr/>
            </p:nvGrpSpPr>
            <p:grpSpPr bwMode="auto">
              <a:xfrm>
                <a:off x="2315" y="12157"/>
                <a:ext cx="909" cy="541"/>
                <a:chOff x="7719" y="14369"/>
                <a:chExt cx="909" cy="541"/>
              </a:xfrm>
            </p:grpSpPr>
            <p:sp>
              <p:nvSpPr>
                <p:cNvPr id="1116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719" y="14370"/>
                  <a:ext cx="90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ИСО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640" name="Oval 24"/>
                <p:cNvSpPr>
                  <a:spLocks noChangeArrowheads="1"/>
                </p:cNvSpPr>
                <p:nvPr/>
              </p:nvSpPr>
              <p:spPr bwMode="auto">
                <a:xfrm>
                  <a:off x="7721" y="14369"/>
                  <a:ext cx="710" cy="430"/>
                </a:xfrm>
                <a:prstGeom prst="ellipse">
                  <a:avLst/>
                </a:prstGeom>
                <a:noFill/>
                <a:ln w="2222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graphicFrame>
          <p:nvGraphicFramePr>
            <p:cNvPr id="111641" name="Object 25"/>
            <p:cNvGraphicFramePr>
              <a:graphicFrameLocks noChangeAspect="1"/>
            </p:cNvGraphicFramePr>
            <p:nvPr/>
          </p:nvGraphicFramePr>
          <p:xfrm>
            <a:off x="3857620" y="1000108"/>
            <a:ext cx="357158" cy="496915"/>
          </p:xfrm>
          <a:graphic>
            <a:graphicData uri="http://schemas.openxmlformats.org/presentationml/2006/ole">
              <p:oleObj spid="_x0000_s111641" name="Формула" r:id="rId4" imgW="215713" imgH="304536" progId="Equation.3">
                <p:embed/>
              </p:oleObj>
            </a:graphicData>
          </a:graphic>
        </p:graphicFrame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898496" y="2092314"/>
              <a:ext cx="407764" cy="45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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2432562" y="1462604"/>
              <a:ext cx="407764" cy="45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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1643" name="Object 27"/>
          <p:cNvGraphicFramePr>
            <a:graphicFrameLocks noChangeAspect="1"/>
          </p:cNvGraphicFramePr>
          <p:nvPr/>
        </p:nvGraphicFramePr>
        <p:xfrm>
          <a:off x="3170238" y="4478338"/>
          <a:ext cx="3116262" cy="2357437"/>
        </p:xfrm>
        <a:graphic>
          <a:graphicData uri="http://schemas.openxmlformats.org/presentationml/2006/ole">
            <p:oleObj spid="_x0000_s111643" name="Формула" r:id="rId5" imgW="1866600" imgH="1460160" progId="Equation.3">
              <p:embed/>
            </p:oleObj>
          </a:graphicData>
        </a:graphic>
      </p:graphicFrame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44" name="Object 28"/>
          <p:cNvGraphicFramePr>
            <a:graphicFrameLocks noChangeAspect="1"/>
          </p:cNvGraphicFramePr>
          <p:nvPr/>
        </p:nvGraphicFramePr>
        <p:xfrm>
          <a:off x="5000628" y="1770063"/>
          <a:ext cx="2463800" cy="919162"/>
        </p:xfrm>
        <a:graphic>
          <a:graphicData uri="http://schemas.openxmlformats.org/presentationml/2006/ole">
            <p:oleObj spid="_x0000_s111644" name="Формула" r:id="rId6" imgW="1269720" imgH="469800" progId="Equation.3">
              <p:embed/>
            </p:oleObj>
          </a:graphicData>
        </a:graphic>
      </p:graphicFrame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46" name="Object 30"/>
          <p:cNvGraphicFramePr>
            <a:graphicFrameLocks noChangeAspect="1"/>
          </p:cNvGraphicFramePr>
          <p:nvPr/>
        </p:nvGraphicFramePr>
        <p:xfrm>
          <a:off x="5080000" y="598488"/>
          <a:ext cx="1441450" cy="946150"/>
        </p:xfrm>
        <a:graphic>
          <a:graphicData uri="http://schemas.openxmlformats.org/presentationml/2006/ole">
            <p:oleObj spid="_x0000_s111646" name="Формула" r:id="rId7" imgW="1028520" imgH="672840" progId="Equation.3">
              <p:embed/>
            </p:oleObj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5286380" y="1831407"/>
            <a:ext cx="3429024" cy="1509778"/>
            <a:chOff x="5286380" y="1831407"/>
            <a:chExt cx="2821323" cy="150977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286644" y="1831407"/>
              <a:ext cx="821059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B0F0"/>
                  </a:solidFill>
                  <a:latin typeface="+mn-lt"/>
                </a:rPr>
                <a:t>  НО</a:t>
              </a:r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5286380" y="2786058"/>
              <a:ext cx="1357322" cy="49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r>
                <a:rPr lang="en-US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Z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= f</a:t>
              </a: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en-US" sz="24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00826" y="2571744"/>
              <a:ext cx="155683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i="1" dirty="0" smtClean="0">
                  <a:solidFill>
                    <a:srgbClr val="00B0F0"/>
                  </a:solidFill>
                  <a:latin typeface="+mn-lt"/>
                </a:rPr>
                <a:t>!</a:t>
              </a:r>
              <a:r>
                <a:rPr lang="ru-RU" sz="4400" b="1" i="1" dirty="0" smtClean="0">
                  <a:solidFill>
                    <a:srgbClr val="00B0F0"/>
                  </a:solidFill>
                  <a:latin typeface="+mn-lt"/>
                </a:rPr>
                <a:t>  … 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14282" y="3357562"/>
            <a:ext cx="8773340" cy="1200329"/>
            <a:chOff x="214282" y="3357562"/>
            <a:chExt cx="8773340" cy="120032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14282" y="3357562"/>
              <a:ext cx="86439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1" dirty="0" smtClean="0">
                  <a:solidFill>
                    <a:srgbClr val="00B0F0"/>
                  </a:solidFill>
                  <a:latin typeface="+mn-lt"/>
                </a:rPr>
                <a:t>!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</a:rPr>
                <a:t>  Уравнение  моментов  относительно </a:t>
              </a:r>
              <a:r>
                <a:rPr lang="en-US" i="1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</a:rPr>
                <a:t>центра </a:t>
              </a:r>
              <a:r>
                <a:rPr lang="en-US" i="1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</a:rPr>
                <a:t>масс  (или </a:t>
              </a:r>
              <a:r>
                <a:rPr lang="en-US" i="1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</a:rPr>
                <a:t>оси  </a:t>
              </a:r>
              <a:r>
                <a:rPr lang="en-US" i="1" dirty="0" smtClean="0">
                  <a:solidFill>
                    <a:srgbClr val="0000FF"/>
                  </a:solidFill>
                  <a:latin typeface="+mn-lt"/>
                </a:rPr>
                <a:t>Z</a:t>
              </a:r>
              <a:r>
                <a:rPr lang="ru-RU" i="1" baseline="-25000" dirty="0" smtClean="0">
                  <a:solidFill>
                    <a:srgbClr val="0000FF"/>
                  </a:solidFill>
                  <a:latin typeface="+mn-lt"/>
                </a:rPr>
                <a:t>с</a:t>
              </a:r>
              <a:r>
                <a:rPr lang="ru-RU" i="1" dirty="0" smtClean="0">
                  <a:solidFill>
                    <a:srgbClr val="0000FF"/>
                  </a:solidFill>
                  <a:latin typeface="+mn-lt"/>
                </a:rPr>
                <a:t>)</a:t>
              </a:r>
              <a:r>
                <a:rPr lang="en-US" i="1" dirty="0" smtClean="0">
                  <a:solidFill>
                    <a:srgbClr val="0000FF"/>
                  </a:solidFill>
                  <a:latin typeface="+mn-lt"/>
                </a:rPr>
                <a:t> </a:t>
              </a:r>
              <a:endParaRPr lang="ru-RU" i="1" dirty="0" smtClean="0">
                <a:solidFill>
                  <a:srgbClr val="0000FF"/>
                </a:solidFill>
                <a:latin typeface="+mn-lt"/>
              </a:endParaRPr>
            </a:p>
            <a:p>
              <a:r>
                <a:rPr lang="ru-RU" i="1" dirty="0" smtClean="0">
                  <a:solidFill>
                    <a:srgbClr val="0000FF"/>
                  </a:solidFill>
                  <a:latin typeface="+mn-lt"/>
                </a:rPr>
                <a:t>выглядит  так  же,  как  и  в  инерциальной  системе  отсчёта:</a:t>
              </a:r>
            </a:p>
            <a:p>
              <a:r>
                <a:rPr lang="ru-RU" i="1" dirty="0" smtClean="0">
                  <a:solidFill>
                    <a:schemeClr val="bg1"/>
                  </a:solidFill>
                  <a:latin typeface="+mn-lt"/>
                </a:rPr>
                <a:t>(даже если эта система неинерциальна!)</a:t>
              </a:r>
              <a:endParaRPr lang="ru-RU" i="1" dirty="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111648" name="Object 32"/>
            <p:cNvGraphicFramePr>
              <a:graphicFrameLocks noChangeAspect="1"/>
            </p:cNvGraphicFramePr>
            <p:nvPr/>
          </p:nvGraphicFramePr>
          <p:xfrm>
            <a:off x="7301697" y="3821113"/>
            <a:ext cx="1685925" cy="679450"/>
          </p:xfrm>
          <a:graphic>
            <a:graphicData uri="http://schemas.openxmlformats.org/presentationml/2006/ole">
              <p:oleObj spid="_x0000_s111648" name="Формула" r:id="rId8" imgW="1231560" imgH="495000" progId="Equation.3">
                <p:embed/>
              </p:oleObj>
            </a:graphicData>
          </a:graphic>
        </p:graphicFrame>
      </p:grpSp>
      <p:sp>
        <p:nvSpPr>
          <p:cNvPr id="76" name="Штриховая стрелка вправо 75"/>
          <p:cNvSpPr/>
          <p:nvPr/>
        </p:nvSpPr>
        <p:spPr>
          <a:xfrm>
            <a:off x="1428728" y="5357826"/>
            <a:ext cx="928694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906463" y="4476750"/>
            <a:ext cx="2185160" cy="869692"/>
            <a:chOff x="906463" y="4476750"/>
            <a:chExt cx="2185160" cy="869692"/>
          </a:xfrm>
        </p:grpSpPr>
        <p:graphicFrame>
          <p:nvGraphicFramePr>
            <p:cNvPr id="38" name="Object 19"/>
            <p:cNvGraphicFramePr>
              <a:graphicFrameLocks noChangeAspect="1"/>
            </p:cNvGraphicFramePr>
            <p:nvPr/>
          </p:nvGraphicFramePr>
          <p:xfrm>
            <a:off x="906463" y="4476750"/>
            <a:ext cx="1833562" cy="714375"/>
          </p:xfrm>
          <a:graphic>
            <a:graphicData uri="http://schemas.openxmlformats.org/presentationml/2006/ole">
              <p:oleObj spid="_x0000_s111649" name="Формула" r:id="rId9" imgW="1206360" imgH="469800" progId="Equation.3">
                <p:embed/>
              </p:oleObj>
            </a:graphicData>
          </a:graphic>
        </p:graphicFrame>
        <p:sp>
          <p:nvSpPr>
            <p:cNvPr id="39" name="Прямоугольник 38"/>
            <p:cNvSpPr/>
            <p:nvPr/>
          </p:nvSpPr>
          <p:spPr>
            <a:xfrm>
              <a:off x="2552693" y="4823222"/>
              <a:ext cx="5389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B0F0"/>
                  </a:solidFill>
                  <a:latin typeface="+mn-lt"/>
                  <a:sym typeface="Symbol"/>
                </a:rPr>
                <a:t>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85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890713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>
            <a:off x="142844" y="1071878"/>
            <a:ext cx="4564433" cy="2857189"/>
            <a:chOff x="142844" y="1071878"/>
            <a:chExt cx="4564433" cy="2857189"/>
          </a:xfrm>
        </p:grpSpPr>
        <p:graphicFrame>
          <p:nvGraphicFramePr>
            <p:cNvPr id="115783" name="Object 71"/>
            <p:cNvGraphicFramePr>
              <a:graphicFrameLocks noChangeAspect="1"/>
            </p:cNvGraphicFramePr>
            <p:nvPr/>
          </p:nvGraphicFramePr>
          <p:xfrm>
            <a:off x="1609842" y="1512342"/>
            <a:ext cx="387606" cy="429135"/>
          </p:xfrm>
          <a:graphic>
            <a:graphicData uri="http://schemas.openxmlformats.org/presentationml/2006/ole">
              <p:oleObj spid="_x0000_s115783" name="Формула" r:id="rId4" imgW="266469" imgH="291847" progId="Equation.3">
                <p:embed/>
              </p:oleObj>
            </a:graphicData>
          </a:graphic>
        </p:graphicFrame>
        <p:graphicFrame>
          <p:nvGraphicFramePr>
            <p:cNvPr id="115781" name="Object 69"/>
            <p:cNvGraphicFramePr>
              <a:graphicFrameLocks noChangeAspect="1"/>
            </p:cNvGraphicFramePr>
            <p:nvPr/>
          </p:nvGraphicFramePr>
          <p:xfrm>
            <a:off x="714348" y="2571744"/>
            <a:ext cx="535408" cy="504813"/>
          </p:xfrm>
          <a:graphic>
            <a:graphicData uri="http://schemas.openxmlformats.org/presentationml/2006/ole">
              <p:oleObj spid="_x0000_s115781" name="Формула" r:id="rId5" imgW="330057" imgH="317362" progId="Equation.3">
                <p:embed/>
              </p:oleObj>
            </a:graphicData>
          </a:graphic>
        </p:graphicFrame>
        <p:graphicFrame>
          <p:nvGraphicFramePr>
            <p:cNvPr id="115777" name="Object 65"/>
            <p:cNvGraphicFramePr>
              <a:graphicFrameLocks noChangeAspect="1"/>
            </p:cNvGraphicFramePr>
            <p:nvPr/>
          </p:nvGraphicFramePr>
          <p:xfrm>
            <a:off x="1643042" y="3357562"/>
            <a:ext cx="479765" cy="404802"/>
          </p:xfrm>
          <a:graphic>
            <a:graphicData uri="http://schemas.openxmlformats.org/presentationml/2006/ole">
              <p:oleObj spid="_x0000_s115777" name="Формула" r:id="rId6" imgW="304536" imgH="253780" progId="Equation.3">
                <p:embed/>
              </p:oleObj>
            </a:graphicData>
          </a:graphic>
        </p:graphicFrame>
        <p:graphicFrame>
          <p:nvGraphicFramePr>
            <p:cNvPr id="115762" name="Object 50"/>
            <p:cNvGraphicFramePr>
              <a:graphicFrameLocks noChangeAspect="1"/>
            </p:cNvGraphicFramePr>
            <p:nvPr/>
          </p:nvGraphicFramePr>
          <p:xfrm>
            <a:off x="2428860" y="2857496"/>
            <a:ext cx="285720" cy="397523"/>
          </p:xfrm>
          <a:graphic>
            <a:graphicData uri="http://schemas.openxmlformats.org/presentationml/2006/ole">
              <p:oleObj spid="_x0000_s115762" name="Формула" r:id="rId7" imgW="215713" imgH="304536" progId="Equation.3">
                <p:embed/>
              </p:oleObj>
            </a:graphicData>
          </a:graphic>
        </p:graphicFrame>
        <p:grpSp>
          <p:nvGrpSpPr>
            <p:cNvPr id="115753" name="Group 41"/>
            <p:cNvGrpSpPr>
              <a:grpSpLocks noChangeAspect="1"/>
            </p:cNvGrpSpPr>
            <p:nvPr/>
          </p:nvGrpSpPr>
          <p:grpSpPr bwMode="auto">
            <a:xfrm>
              <a:off x="142844" y="1071878"/>
              <a:ext cx="4564433" cy="2857189"/>
              <a:chOff x="1463" y="1706"/>
              <a:chExt cx="4235" cy="2652"/>
            </a:xfrm>
          </p:grpSpPr>
          <p:sp>
            <p:nvSpPr>
              <p:cNvPr id="115784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1463" y="1772"/>
                <a:ext cx="4235" cy="258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80" name="Text Box 68"/>
              <p:cNvSpPr txBox="1">
                <a:spLocks noChangeArrowheads="1"/>
              </p:cNvSpPr>
              <p:nvPr/>
            </p:nvSpPr>
            <p:spPr bwMode="auto">
              <a:xfrm>
                <a:off x="2014" y="2448"/>
                <a:ext cx="171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9" name="Line 67"/>
              <p:cNvSpPr>
                <a:spLocks noChangeShapeType="1"/>
              </p:cNvSpPr>
              <p:nvPr/>
            </p:nvSpPr>
            <p:spPr bwMode="auto">
              <a:xfrm>
                <a:off x="2080" y="2297"/>
                <a:ext cx="2445" cy="155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8" name="Text Box 66"/>
              <p:cNvSpPr txBox="1">
                <a:spLocks noChangeArrowheads="1"/>
              </p:cNvSpPr>
              <p:nvPr/>
            </p:nvSpPr>
            <p:spPr bwMode="auto">
              <a:xfrm>
                <a:off x="2200" y="1706"/>
                <a:ext cx="509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5" name="Rectangle 63" descr="Штриховой диагональный 1"/>
              <p:cNvSpPr>
                <a:spLocks noChangeArrowheads="1"/>
              </p:cNvSpPr>
              <p:nvPr/>
            </p:nvSpPr>
            <p:spPr bwMode="auto">
              <a:xfrm rot="1860000">
                <a:off x="1871" y="3567"/>
                <a:ext cx="2547" cy="54"/>
              </a:xfrm>
              <a:prstGeom prst="rect">
                <a:avLst/>
              </a:prstGeom>
              <a:pattFill prst="dash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3" name="Text Box 61"/>
              <p:cNvSpPr txBox="1">
                <a:spLocks noChangeArrowheads="1"/>
              </p:cNvSpPr>
              <p:nvPr/>
            </p:nvSpPr>
            <p:spPr bwMode="auto">
              <a:xfrm>
                <a:off x="3401" y="3854"/>
                <a:ext cx="171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2" name="Arc 60"/>
              <p:cNvSpPr>
                <a:spLocks/>
              </p:cNvSpPr>
              <p:nvPr/>
            </p:nvSpPr>
            <p:spPr bwMode="auto">
              <a:xfrm rot="16200000">
                <a:off x="3820" y="4114"/>
                <a:ext cx="191" cy="1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1" name="Line 59"/>
              <p:cNvSpPr>
                <a:spLocks noChangeShapeType="1"/>
              </p:cNvSpPr>
              <p:nvPr/>
            </p:nvSpPr>
            <p:spPr bwMode="auto">
              <a:xfrm flipH="1">
                <a:off x="1828" y="4276"/>
                <a:ext cx="2400" cy="1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0" name="Oval 58"/>
              <p:cNvSpPr>
                <a:spLocks noChangeArrowheads="1"/>
              </p:cNvSpPr>
              <p:nvPr/>
            </p:nvSpPr>
            <p:spPr bwMode="auto">
              <a:xfrm>
                <a:off x="2568" y="2898"/>
                <a:ext cx="401" cy="3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9" name="Line 57"/>
              <p:cNvSpPr>
                <a:spLocks noChangeShapeType="1"/>
              </p:cNvSpPr>
              <p:nvPr/>
            </p:nvSpPr>
            <p:spPr bwMode="auto">
              <a:xfrm rot="413963">
                <a:off x="2220" y="3018"/>
                <a:ext cx="457" cy="21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8" name="Text Box 56"/>
              <p:cNvSpPr txBox="1">
                <a:spLocks noChangeArrowheads="1"/>
              </p:cNvSpPr>
              <p:nvPr/>
            </p:nvSpPr>
            <p:spPr bwMode="auto">
              <a:xfrm>
                <a:off x="4255" y="3375"/>
                <a:ext cx="465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7" name="Line 55"/>
              <p:cNvSpPr>
                <a:spLocks noChangeShapeType="1"/>
              </p:cNvSpPr>
              <p:nvPr/>
            </p:nvSpPr>
            <p:spPr bwMode="auto">
              <a:xfrm>
                <a:off x="2776" y="3104"/>
                <a:ext cx="1" cy="100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6" name="Line 54"/>
              <p:cNvSpPr>
                <a:spLocks noChangeShapeType="1"/>
              </p:cNvSpPr>
              <p:nvPr/>
            </p:nvSpPr>
            <p:spPr bwMode="auto">
              <a:xfrm flipV="1">
                <a:off x="2667" y="2526"/>
                <a:ext cx="409" cy="7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5" name="Line 53"/>
              <p:cNvSpPr>
                <a:spLocks noChangeShapeType="1"/>
              </p:cNvSpPr>
              <p:nvPr/>
            </p:nvSpPr>
            <p:spPr bwMode="auto">
              <a:xfrm>
                <a:off x="3198" y="3384"/>
                <a:ext cx="309" cy="18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0" name="Text Box 48"/>
              <p:cNvSpPr txBox="1">
                <a:spLocks noChangeArrowheads="1"/>
              </p:cNvSpPr>
              <p:nvPr/>
            </p:nvSpPr>
            <p:spPr bwMode="auto">
              <a:xfrm>
                <a:off x="3171" y="2582"/>
                <a:ext cx="47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2400" b="0" i="1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59" name="Freeform 47"/>
              <p:cNvSpPr>
                <a:spLocks/>
              </p:cNvSpPr>
              <p:nvPr/>
            </p:nvSpPr>
            <p:spPr bwMode="auto">
              <a:xfrm rot="2882769">
                <a:off x="2910" y="2812"/>
                <a:ext cx="247" cy="397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40" y="300"/>
                  </a:cxn>
                  <a:cxn ang="0">
                    <a:pos x="160" y="240"/>
                  </a:cxn>
                  <a:cxn ang="0">
                    <a:pos x="260" y="210"/>
                  </a:cxn>
                  <a:cxn ang="0">
                    <a:pos x="310" y="120"/>
                  </a:cxn>
                  <a:cxn ang="0">
                    <a:pos x="310" y="0"/>
                  </a:cxn>
                </a:cxnLst>
                <a:rect l="0" t="0" r="r" b="b"/>
                <a:pathLst>
                  <a:path w="318" h="450">
                    <a:moveTo>
                      <a:pt x="0" y="450"/>
                    </a:moveTo>
                    <a:cubicBezTo>
                      <a:pt x="6" y="392"/>
                      <a:pt x="13" y="335"/>
                      <a:pt x="40" y="300"/>
                    </a:cubicBezTo>
                    <a:cubicBezTo>
                      <a:pt x="67" y="265"/>
                      <a:pt x="123" y="255"/>
                      <a:pt x="160" y="240"/>
                    </a:cubicBezTo>
                    <a:cubicBezTo>
                      <a:pt x="197" y="225"/>
                      <a:pt x="235" y="230"/>
                      <a:pt x="260" y="210"/>
                    </a:cubicBezTo>
                    <a:cubicBezTo>
                      <a:pt x="285" y="190"/>
                      <a:pt x="302" y="155"/>
                      <a:pt x="310" y="120"/>
                    </a:cubicBezTo>
                    <a:cubicBezTo>
                      <a:pt x="318" y="85"/>
                      <a:pt x="310" y="22"/>
                      <a:pt x="31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5756" name="Group 44"/>
              <p:cNvGrpSpPr>
                <a:grpSpLocks/>
              </p:cNvGrpSpPr>
              <p:nvPr/>
            </p:nvGrpSpPr>
            <p:grpSpPr bwMode="auto">
              <a:xfrm>
                <a:off x="1517" y="2206"/>
                <a:ext cx="803" cy="592"/>
                <a:chOff x="7719" y="14315"/>
                <a:chExt cx="909" cy="595"/>
              </a:xfrm>
            </p:grpSpPr>
            <p:sp>
              <p:nvSpPr>
                <p:cNvPr id="11575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719" y="14370"/>
                  <a:ext cx="90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ИСО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757" name="Oval 45"/>
                <p:cNvSpPr>
                  <a:spLocks noChangeArrowheads="1"/>
                </p:cNvSpPr>
                <p:nvPr/>
              </p:nvSpPr>
              <p:spPr bwMode="auto">
                <a:xfrm>
                  <a:off x="7721" y="14315"/>
                  <a:ext cx="710" cy="430"/>
                </a:xfrm>
                <a:prstGeom prst="ellipse">
                  <a:avLst/>
                </a:prstGeom>
                <a:noFill/>
                <a:ln w="2222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5755" name="Text Box 43"/>
              <p:cNvSpPr txBox="1">
                <a:spLocks noChangeArrowheads="1"/>
              </p:cNvSpPr>
              <p:nvPr/>
            </p:nvSpPr>
            <p:spPr bwMode="auto">
              <a:xfrm>
                <a:off x="1463" y="3766"/>
                <a:ext cx="99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 smtClean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4.9</a:t>
                </a:r>
              </a:p>
            </p:txBody>
          </p:sp>
          <p:sp>
            <p:nvSpPr>
              <p:cNvPr id="115754" name="Line 42"/>
              <p:cNvSpPr>
                <a:spLocks noChangeShapeType="1"/>
              </p:cNvSpPr>
              <p:nvPr/>
            </p:nvSpPr>
            <p:spPr bwMode="auto">
              <a:xfrm flipV="1">
                <a:off x="2030" y="1772"/>
                <a:ext cx="600" cy="1147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789" name="Rectangle 77"/>
            <p:cNvSpPr>
              <a:spLocks noChangeArrowheads="1"/>
            </p:cNvSpPr>
            <p:nvPr/>
          </p:nvSpPr>
          <p:spPr bwMode="auto">
            <a:xfrm>
              <a:off x="1890713" y="1524000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92" name="Rectangle 80"/>
            <p:cNvSpPr>
              <a:spLocks noChangeArrowheads="1"/>
            </p:cNvSpPr>
            <p:nvPr/>
          </p:nvSpPr>
          <p:spPr bwMode="auto">
            <a:xfrm>
              <a:off x="1890713" y="2390775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Text Box 26"/>
            <p:cNvSpPr txBox="1">
              <a:spLocks noChangeArrowheads="1"/>
            </p:cNvSpPr>
            <p:nvPr/>
          </p:nvSpPr>
          <p:spPr bwMode="auto">
            <a:xfrm>
              <a:off x="1374224" y="2381470"/>
              <a:ext cx="407764" cy="45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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57158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Пример 4.1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Тело скатывается по наклонной плоскости. Найти ускорение его центра масс. Каковы условия качения без проскальзывания?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3857620" y="928670"/>
            <a:ext cx="3403047" cy="3143272"/>
            <a:chOff x="3857620" y="928670"/>
            <a:chExt cx="3403047" cy="3143272"/>
          </a:xfrm>
        </p:grpSpPr>
        <p:graphicFrame>
          <p:nvGraphicFramePr>
            <p:cNvPr id="115751" name="Object 39"/>
            <p:cNvGraphicFramePr>
              <a:graphicFrameLocks noChangeAspect="1"/>
            </p:cNvGraphicFramePr>
            <p:nvPr/>
          </p:nvGraphicFramePr>
          <p:xfrm>
            <a:off x="4143372" y="928670"/>
            <a:ext cx="3117295" cy="571504"/>
          </p:xfrm>
          <a:graphic>
            <a:graphicData uri="http://schemas.openxmlformats.org/presentationml/2006/ole">
              <p:oleObj spid="_x0000_s115751" name="Формула" r:id="rId8" imgW="1713756" imgH="317362" progId="Equation.3">
                <p:embed/>
              </p:oleObj>
            </a:graphicData>
          </a:graphic>
        </p:graphicFrame>
        <p:graphicFrame>
          <p:nvGraphicFramePr>
            <p:cNvPr id="115750" name="Object 38"/>
            <p:cNvGraphicFramePr>
              <a:graphicFrameLocks noChangeAspect="1"/>
            </p:cNvGraphicFramePr>
            <p:nvPr/>
          </p:nvGraphicFramePr>
          <p:xfrm>
            <a:off x="4155541" y="1714488"/>
            <a:ext cx="2460642" cy="428628"/>
          </p:xfrm>
          <a:graphic>
            <a:graphicData uri="http://schemas.openxmlformats.org/presentationml/2006/ole">
              <p:oleObj spid="_x0000_s115750" name="Формула" r:id="rId9" imgW="1473200" imgH="254000" progId="Equation.3">
                <p:embed/>
              </p:oleObj>
            </a:graphicData>
          </a:graphic>
        </p:graphicFrame>
        <p:graphicFrame>
          <p:nvGraphicFramePr>
            <p:cNvPr id="115749" name="Object 37"/>
            <p:cNvGraphicFramePr>
              <a:graphicFrameLocks noChangeAspect="1"/>
            </p:cNvGraphicFramePr>
            <p:nvPr/>
          </p:nvGraphicFramePr>
          <p:xfrm>
            <a:off x="4264025" y="2366963"/>
            <a:ext cx="1541463" cy="407987"/>
          </p:xfrm>
          <a:graphic>
            <a:graphicData uri="http://schemas.openxmlformats.org/presentationml/2006/ole">
              <p:oleObj spid="_x0000_s115749" name="Формула" r:id="rId10" imgW="990360" imgH="266400" progId="Equation.3">
                <p:embed/>
              </p:oleObj>
            </a:graphicData>
          </a:graphic>
        </p:graphicFrame>
        <p:graphicFrame>
          <p:nvGraphicFramePr>
            <p:cNvPr id="115748" name="Object 36"/>
            <p:cNvGraphicFramePr>
              <a:graphicFrameLocks noChangeAspect="1"/>
            </p:cNvGraphicFramePr>
            <p:nvPr/>
          </p:nvGraphicFramePr>
          <p:xfrm>
            <a:off x="4252380" y="2990850"/>
            <a:ext cx="833438" cy="374650"/>
          </p:xfrm>
          <a:graphic>
            <a:graphicData uri="http://schemas.openxmlformats.org/presentationml/2006/ole">
              <p:oleObj spid="_x0000_s115748" name="Формула" r:id="rId11" imgW="533160" imgH="241200" progId="Equation.3">
                <p:embed/>
              </p:oleObj>
            </a:graphicData>
          </a:graphic>
        </p:graphicFrame>
        <p:graphicFrame>
          <p:nvGraphicFramePr>
            <p:cNvPr id="2" name="Object 35"/>
            <p:cNvGraphicFramePr>
              <a:graphicFrameLocks noChangeAspect="1"/>
            </p:cNvGraphicFramePr>
            <p:nvPr/>
          </p:nvGraphicFramePr>
          <p:xfrm>
            <a:off x="4332285" y="3605744"/>
            <a:ext cx="1285884" cy="428628"/>
          </p:xfrm>
          <a:graphic>
            <a:graphicData uri="http://schemas.openxmlformats.org/presentationml/2006/ole">
              <p:oleObj spid="_x0000_s115747" name="Формула" r:id="rId12" imgW="774364" imgH="253890" progId="Equation.3">
                <p:embed/>
              </p:oleObj>
            </a:graphicData>
          </a:graphic>
        </p:graphicFrame>
        <p:sp>
          <p:nvSpPr>
            <p:cNvPr id="107" name="Левая фигурная скобка 106"/>
            <p:cNvSpPr/>
            <p:nvPr/>
          </p:nvSpPr>
          <p:spPr>
            <a:xfrm>
              <a:off x="3857620" y="1071546"/>
              <a:ext cx="214314" cy="3000396"/>
            </a:xfrm>
            <a:prstGeom prst="leftBrace">
              <a:avLst>
                <a:gd name="adj1" fmla="val 51789"/>
                <a:gd name="adj2" fmla="val 50000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5804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5805" name="Object 93"/>
          <p:cNvGraphicFramePr>
            <a:graphicFrameLocks noChangeAspect="1"/>
          </p:cNvGraphicFramePr>
          <p:nvPr/>
        </p:nvGraphicFramePr>
        <p:xfrm>
          <a:off x="500034" y="4714884"/>
          <a:ext cx="1960248" cy="831862"/>
        </p:xfrm>
        <a:graphic>
          <a:graphicData uri="http://schemas.openxmlformats.org/presentationml/2006/ole">
            <p:oleObj spid="_x0000_s115805" name="Формула" r:id="rId13" imgW="1168200" imgH="495000" progId="Equation.3">
              <p:embed/>
            </p:oleObj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3428992" y="4180950"/>
            <a:ext cx="4785944" cy="735024"/>
            <a:chOff x="3428992" y="4180950"/>
            <a:chExt cx="4785944" cy="735024"/>
          </a:xfrm>
        </p:grpSpPr>
        <p:graphicFrame>
          <p:nvGraphicFramePr>
            <p:cNvPr id="115803" name="Object 91"/>
            <p:cNvGraphicFramePr>
              <a:graphicFrameLocks noChangeAspect="1"/>
            </p:cNvGraphicFramePr>
            <p:nvPr/>
          </p:nvGraphicFramePr>
          <p:xfrm>
            <a:off x="6643702" y="4180950"/>
            <a:ext cx="1571234" cy="735024"/>
          </p:xfrm>
          <a:graphic>
            <a:graphicData uri="http://schemas.openxmlformats.org/presentationml/2006/ole">
              <p:oleObj spid="_x0000_s115803" name="Формула" r:id="rId14" imgW="977760" imgH="457200" progId="Equation.3">
                <p:embed/>
              </p:oleObj>
            </a:graphicData>
          </a:graphic>
        </p:graphicFrame>
        <p:sp>
          <p:nvSpPr>
            <p:cNvPr id="109" name="Rectangle 3"/>
            <p:cNvSpPr txBox="1">
              <a:spLocks/>
            </p:cNvSpPr>
            <p:nvPr/>
          </p:nvSpPr>
          <p:spPr bwMode="auto">
            <a:xfrm>
              <a:off x="3428992" y="4357694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Сплошной цилиндр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3428992" y="5060950"/>
            <a:ext cx="4786321" cy="714375"/>
            <a:chOff x="3428992" y="4190470"/>
            <a:chExt cx="4786321" cy="714375"/>
          </a:xfrm>
        </p:grpSpPr>
        <p:graphicFrame>
          <p:nvGraphicFramePr>
            <p:cNvPr id="112" name="Object 91"/>
            <p:cNvGraphicFramePr>
              <a:graphicFrameLocks noChangeAspect="1"/>
            </p:cNvGraphicFramePr>
            <p:nvPr/>
          </p:nvGraphicFramePr>
          <p:xfrm>
            <a:off x="6643688" y="4190470"/>
            <a:ext cx="1571625" cy="714375"/>
          </p:xfrm>
          <a:graphic>
            <a:graphicData uri="http://schemas.openxmlformats.org/presentationml/2006/ole">
              <p:oleObj spid="_x0000_s115806" name="Формула" r:id="rId15" imgW="977760" imgH="444240" progId="Equation.3">
                <p:embed/>
              </p:oleObj>
            </a:graphicData>
          </a:graphic>
        </p:graphicFrame>
        <p:sp>
          <p:nvSpPr>
            <p:cNvPr id="113" name="Rectangle 3"/>
            <p:cNvSpPr txBox="1">
              <a:spLocks/>
            </p:cNvSpPr>
            <p:nvPr/>
          </p:nvSpPr>
          <p:spPr bwMode="auto">
            <a:xfrm>
              <a:off x="3428992" y="4357694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Полый цилиндр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3500832" y="5908686"/>
            <a:ext cx="4785944" cy="735024"/>
            <a:chOff x="3428992" y="4180950"/>
            <a:chExt cx="4785944" cy="735024"/>
          </a:xfrm>
        </p:grpSpPr>
        <p:graphicFrame>
          <p:nvGraphicFramePr>
            <p:cNvPr id="115" name="Object 91"/>
            <p:cNvGraphicFramePr>
              <a:graphicFrameLocks noChangeAspect="1"/>
            </p:cNvGraphicFramePr>
            <p:nvPr/>
          </p:nvGraphicFramePr>
          <p:xfrm>
            <a:off x="6643702" y="4180950"/>
            <a:ext cx="1571234" cy="735024"/>
          </p:xfrm>
          <a:graphic>
            <a:graphicData uri="http://schemas.openxmlformats.org/presentationml/2006/ole">
              <p:oleObj spid="_x0000_s115807" name="Формула" r:id="rId16" imgW="977760" imgH="457200" progId="Equation.3">
                <p:embed/>
              </p:oleObj>
            </a:graphicData>
          </a:graphic>
        </p:graphicFrame>
        <p:sp>
          <p:nvSpPr>
            <p:cNvPr id="116" name="Rectangle 3"/>
            <p:cNvSpPr txBox="1">
              <a:spLocks/>
            </p:cNvSpPr>
            <p:nvPr/>
          </p:nvSpPr>
          <p:spPr bwMode="auto">
            <a:xfrm>
              <a:off x="3428992" y="4357694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Сплошной шар:</a:t>
              </a: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67736" y="5925941"/>
            <a:ext cx="2976590" cy="717769"/>
            <a:chOff x="67736" y="5925941"/>
            <a:chExt cx="2976590" cy="717769"/>
          </a:xfrm>
        </p:grpSpPr>
        <p:graphicFrame>
          <p:nvGraphicFramePr>
            <p:cNvPr id="115808" name="Object 96"/>
            <p:cNvGraphicFramePr>
              <a:graphicFrameLocks noChangeAspect="1"/>
            </p:cNvGraphicFramePr>
            <p:nvPr/>
          </p:nvGraphicFramePr>
          <p:xfrm>
            <a:off x="1285852" y="5929330"/>
            <a:ext cx="1758474" cy="714380"/>
          </p:xfrm>
          <a:graphic>
            <a:graphicData uri="http://schemas.openxmlformats.org/presentationml/2006/ole">
              <p:oleObj spid="_x0000_s115808" name="Формула" r:id="rId17" imgW="1218671" imgH="495085" progId="Equation.3">
                <p:embed/>
              </p:oleObj>
            </a:graphicData>
          </a:graphic>
        </p:graphicFrame>
        <p:sp>
          <p:nvSpPr>
            <p:cNvPr id="117" name="Прямоугольник 116"/>
            <p:cNvSpPr/>
            <p:nvPr/>
          </p:nvSpPr>
          <p:spPr>
            <a:xfrm>
              <a:off x="67736" y="5925941"/>
              <a:ext cx="11723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i="1" dirty="0" smtClean="0">
                  <a:solidFill>
                    <a:srgbClr val="00B0F0"/>
                  </a:solidFill>
                  <a:latin typeface="+mn-lt"/>
                </a:rPr>
                <a:t>Д.З.</a:t>
              </a:r>
              <a:r>
                <a:rPr lang="ru-RU" sz="3600" b="1" dirty="0" smtClean="0">
                  <a:solidFill>
                    <a:srgbClr val="00B0F0"/>
                  </a:solidFill>
                  <a:latin typeface="+mn-lt"/>
                </a:rPr>
                <a:t>:</a:t>
              </a:r>
              <a:endParaRPr lang="ru-RU" sz="3600" dirty="0">
                <a:solidFill>
                  <a:srgbClr val="00B0F0"/>
                </a:solidFill>
                <a:latin typeface="+mn-lt"/>
              </a:endParaRPr>
            </a:p>
          </p:txBody>
        </p:sp>
      </p:grpSp>
      <p:cxnSp>
        <p:nvCxnSpPr>
          <p:cNvPr id="119" name="Прямая соединительная линия 118"/>
          <p:cNvCxnSpPr/>
          <p:nvPr/>
        </p:nvCxnSpPr>
        <p:spPr>
          <a:xfrm rot="5400000">
            <a:off x="2143902" y="5403069"/>
            <a:ext cx="2428892" cy="1588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929058" y="1571612"/>
            <a:ext cx="3227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                        )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>
            <a:off x="1464447" y="3107529"/>
            <a:ext cx="3643338" cy="1857388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890713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643966" cy="406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142844" y="571480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7691</TotalTime>
  <Words>612</Words>
  <Application>Microsoft Office PowerPoint</Application>
  <PresentationFormat>Экран (4:3)</PresentationFormat>
  <Paragraphs>167</Paragraphs>
  <Slides>22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"Послушная катушка"</vt:lpstr>
      <vt:lpstr>Антракт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Сохранение момента импульса –  Скамья Жуковского</vt:lpstr>
      <vt:lpstr>Сохранение момента импульса –  Маятник Пешехонова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610</cp:revision>
  <dcterms:created xsi:type="dcterms:W3CDTF">2010-10-03T06:36:32Z</dcterms:created>
  <dcterms:modified xsi:type="dcterms:W3CDTF">2023-03-02T13:11:39Z</dcterms:modified>
</cp:coreProperties>
</file>