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9"/>
  </p:notesMasterIdLst>
  <p:sldIdLst>
    <p:sldId id="331" r:id="rId2"/>
    <p:sldId id="482" r:id="rId3"/>
    <p:sldId id="479" r:id="rId4"/>
    <p:sldId id="480" r:id="rId5"/>
    <p:sldId id="451" r:id="rId6"/>
    <p:sldId id="452" r:id="rId7"/>
    <p:sldId id="453" r:id="rId8"/>
    <p:sldId id="472" r:id="rId9"/>
    <p:sldId id="454" r:id="rId10"/>
    <p:sldId id="455" r:id="rId11"/>
    <p:sldId id="456" r:id="rId12"/>
    <p:sldId id="457" r:id="rId13"/>
    <p:sldId id="461" r:id="rId14"/>
    <p:sldId id="462" r:id="rId15"/>
    <p:sldId id="474" r:id="rId16"/>
    <p:sldId id="463" r:id="rId17"/>
    <p:sldId id="476" r:id="rId18"/>
    <p:sldId id="475" r:id="rId19"/>
    <p:sldId id="464" r:id="rId20"/>
    <p:sldId id="465" r:id="rId21"/>
    <p:sldId id="466" r:id="rId22"/>
    <p:sldId id="478" r:id="rId23"/>
    <p:sldId id="483" r:id="rId24"/>
    <p:sldId id="485" r:id="rId25"/>
    <p:sldId id="467" r:id="rId26"/>
    <p:sldId id="477" r:id="rId27"/>
    <p:sldId id="484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129" autoAdjust="0"/>
    <p:restoredTop sz="97552" autoAdjust="0"/>
  </p:normalViewPr>
  <p:slideViewPr>
    <p:cSldViewPr>
      <p:cViewPr>
        <p:scale>
          <a:sx n="120" d="100"/>
          <a:sy n="120" d="100"/>
        </p:scale>
        <p:origin x="-160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8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5.wmf"/><Relationship Id="rId7" Type="http://schemas.openxmlformats.org/officeDocument/2006/relationships/image" Target="../media/image12.wmf"/><Relationship Id="rId2" Type="http://schemas.openxmlformats.org/officeDocument/2006/relationships/image" Target="../media/image4.wmf"/><Relationship Id="rId1" Type="http://schemas.openxmlformats.org/officeDocument/2006/relationships/image" Target="../media/image9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6.wmf"/><Relationship Id="rId9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E26FEA4-2503-4050-902E-69E7AE6DD45C}" type="datetimeFigureOut">
              <a:rPr lang="ru-RU"/>
              <a:pPr>
                <a:defRPr/>
              </a:pPr>
              <a:t>15.04.2023</a:t>
            </a:fld>
            <a:endParaRPr lang="ru-RU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307B6A8-9B8E-460D-B0BC-81774C4F21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224E-FB0E-49A3-85B3-06D86E2D54AF}" type="datetime1">
              <a:rPr lang="ru-RU"/>
              <a:pPr>
                <a:defRPr/>
              </a:pPr>
              <a:t>15.04.2023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08E1-1E5C-48ED-A431-F87D37C222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899A-BC0F-4DD0-B5CF-F388D96E9A74}" type="datetime1">
              <a:rPr lang="ru-RU"/>
              <a:pPr>
                <a:defRPr/>
              </a:pPr>
              <a:t>15.04.2023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89EA0-DD69-4307-A6EC-B568A012EE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BBC3-91C2-4FB7-ACC2-852BFDEF4707}" type="datetime1">
              <a:rPr lang="ru-RU"/>
              <a:pPr>
                <a:defRPr/>
              </a:pPr>
              <a:t>15.04.2023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EA616-BAB9-4121-8546-440DD4B59C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83EDC-8FE1-42B8-90F9-FA88EE4ACEE9}" type="datetime1">
              <a:rPr lang="ru-RU"/>
              <a:pPr>
                <a:defRPr/>
              </a:pPr>
              <a:t>15.04.2023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6B34-E095-4AF1-B8C6-262451E5BA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2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62388"/>
            <a:ext cx="4038600" cy="2263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C5848-D703-413D-B2F1-E33BF9063A34}" type="datetime1">
              <a:rPr lang="ru-RU"/>
              <a:pPr>
                <a:defRPr/>
              </a:pPr>
              <a:t>15.04.2023</a:t>
            </a:fld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E146E-E9C6-468D-9A17-7F4FCFE8E2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BDE65-FF08-4A95-BB07-F4053E086699}" type="datetime1">
              <a:rPr lang="ru-RU"/>
              <a:pPr>
                <a:defRPr/>
              </a:pPr>
              <a:t>15.04.2023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FD467-471B-44FE-9A3F-08B6DF8C21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0BD7D-5930-4405-A0CE-D5155F17663F}" type="datetime1">
              <a:rPr lang="ru-RU"/>
              <a:pPr>
                <a:defRPr/>
              </a:pPr>
              <a:t>15.04.2023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A365-E216-421A-8562-F6A7FA8D06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BFE7B-86BA-4D80-9DCD-38292325E54D}" type="datetime1">
              <a:rPr lang="ru-RU"/>
              <a:pPr>
                <a:defRPr/>
              </a:pPr>
              <a:t>15.04.2023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CC28-3EBF-4A91-86ED-B4EABAF6E1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751B5-35BB-416A-A922-517A2913E1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62C3-A75C-496C-847A-76D6A5F722B3}" type="datetime1">
              <a:rPr lang="ru-RU"/>
              <a:pPr>
                <a:defRPr/>
              </a:pPr>
              <a:t>15.04.2023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2B9E7-8F96-49C9-A1D6-203677A044DA}" type="datetime1">
              <a:rPr lang="ru-RU"/>
              <a:pPr>
                <a:defRPr/>
              </a:pPr>
              <a:t>15.04.2023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97E76-5F9E-4528-B313-5AAD40FD86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03D81-2267-4BAB-9F05-DF0EFF49EC15}" type="datetime1">
              <a:rPr lang="ru-RU"/>
              <a:pPr>
                <a:defRPr/>
              </a:pPr>
              <a:t>15.04.2023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78A13-1D13-4771-95DE-4412F3D2B3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4CB5-4B9C-4A9C-9BB7-8B03693F536D}" type="datetime1">
              <a:rPr lang="ru-RU"/>
              <a:pPr>
                <a:defRPr/>
              </a:pPr>
              <a:t>15.04.2023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5ABC-4312-4ADE-ACD7-729EC73912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BAF94-9B64-4F29-A416-ADE3C5327FA5}" type="datetime1">
              <a:rPr lang="ru-RU"/>
              <a:pPr>
                <a:defRPr/>
              </a:pPr>
              <a:t>15.04.2023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1ED1-3B4A-4784-8C54-D5529B94FB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43B45B3-3356-48B7-BE37-B4509AE8C0A1}" type="datetime1">
              <a:rPr lang="ru-RU"/>
              <a:pPr>
                <a:defRPr/>
              </a:pPr>
              <a:t>15.04.2023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9901FF2-FA3F-4924-8F39-A51002F42A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707" r:id="rId3"/>
    <p:sldLayoutId id="2147483697" r:id="rId4"/>
    <p:sldLayoutId id="2147483708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5.bin"/><Relationship Id="rId9" Type="http://schemas.openxmlformats.org/officeDocument/2006/relationships/oleObject" Target="../embeddings/oleObject4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52.png"/><Relationship Id="rId4" Type="http://schemas.openxmlformats.org/officeDocument/2006/relationships/oleObject" Target="../embeddings/oleObject4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5.png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image" Target="../media/image65.png"/><Relationship Id="rId9" Type="http://schemas.openxmlformats.org/officeDocument/2006/relationships/oleObject" Target="../embeddings/oleObject5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51;&#1045;&#1050;&#1062;&#1048;&#1048;%202023\&#1051;&#1077;&#1082;&#1094;&#1080;&#1103;%209\&#1050;&#1083;&#1077;&#1090;&#1082;&#1072;%20&#1060;&#1072;&#1088;&#1072;&#1076;&#1077;&#1103;_1.mp4" TargetMode="Externa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60.bin"/><Relationship Id="rId4" Type="http://schemas.openxmlformats.org/officeDocument/2006/relationships/image" Target="../media/image8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9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97.jpeg"/><Relationship Id="rId5" Type="http://schemas.openxmlformats.org/officeDocument/2006/relationships/oleObject" Target="../embeddings/oleObject61.bin"/><Relationship Id="rId10" Type="http://schemas.openxmlformats.org/officeDocument/2006/relationships/oleObject" Target="../embeddings/oleObject66.bin"/><Relationship Id="rId4" Type="http://schemas.openxmlformats.org/officeDocument/2006/relationships/image" Target="../media/image84.gif"/><Relationship Id="rId9" Type="http://schemas.openxmlformats.org/officeDocument/2006/relationships/oleObject" Target="../embeddings/oleObject6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44;&#1048;&#1057;&#1058;&#1040;&#1053;&#1053;&#1062;&#1048;&#1054;&#1053;&#1053;&#1054;&#1045;%20&#1054;&#1041;&#1059;&#1063;&#1045;&#1053;&#1048;&#1045;%202020\&#1042;&#1045;&#1057;&#1053;&#1040;%202021\&#1051;&#1045;&#1050;&#1062;&#1048;&#1048;%20&#1042;&#1045;&#1057;&#1053;&#1040;%202021\&#1042;&#1080;&#1076;&#1077;&#1086;%20&#1080;%20&#1092;&#1086;&#1090;&#1086;%20&#1076;&#1083;&#1103;%20&#1083;&#1077;&#1082;&#1094;&#1080;&#1081;\&#1051;&#1077;&#1082;&#1094;&#1080;&#1103;%209\&#1050;&#1086;&#1088;&#1086;&#1085;&#1085;&#1099;&#1081;%20&#1088;&#1072;&#1079;&#1088;&#1103;&#1076;%20&#1080;%20&#1086;&#1075;&#1085;&#1080;%20&#1089;&#1074;&#1103;&#1090;&#1086;&#1075;&#1086;%20&#1069;&#1083;&#1100;&#1084;&#1072;%20(online-video-cutter.com).mp4" TargetMode="External"/><Relationship Id="rId4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video" Target="file:///D:\&#1051;&#1045;&#1050;&#1062;&#1048;&#1048;%202023\&#1051;&#1077;&#1082;&#1094;&#1080;&#1103;%209\&#1050;&#1083;&#1077;&#1090;&#1082;&#1072;%20&#1060;&#1072;&#1088;&#1072;&#1076;&#1077;&#1103;%20&#1076;&#1083;&#1103;%20&#1052;&#1056;&#1058;.mp4" TargetMode="External"/><Relationship Id="rId2" Type="http://schemas.openxmlformats.org/officeDocument/2006/relationships/video" Target="file:///D:\&#1051;&#1045;&#1050;&#1062;&#1048;&#1048;%202023\&#1051;&#1077;&#1082;&#1094;&#1080;&#1103;%209\&#1058;&#1077;&#1089;&#1083;&#1072;-&#1096;&#1086;&#1091;.%20&#1050;&#1083;&#1077;&#1090;&#1082;&#1072;%20&#1060;&#1072;&#1088;&#1072;&#1076;&#1077;&#1103;.mp4" TargetMode="External"/><Relationship Id="rId1" Type="http://schemas.openxmlformats.org/officeDocument/2006/relationships/video" Target="file:///D:\&#1051;&#1045;&#1050;&#1062;&#1048;&#1048;%202023\&#1051;&#1077;&#1082;&#1094;&#1080;&#1103;%209\&#1050;&#1086;&#1088;&#1086;&#1085;&#1085;&#1099;&#1081;%20&#1088;&#1072;&#1079;&#1088;&#1103;&#1076;%20&#1080;%20&#1086;&#1075;&#1085;&#1080;%20&#1089;&#1074;&#1103;&#1090;&#1086;&#1075;&#1086;%20&#1069;&#1083;&#1100;&#1084;&#1072;%20(online-video-cutter.com).mp4" TargetMode="External"/><Relationship Id="rId6" Type="http://schemas.openxmlformats.org/officeDocument/2006/relationships/image" Target="../media/image70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2.jpe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jpe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oleObject" Target="../embeddings/oleObject2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0.png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9B5DB-33EC-43FF-9AF0-5CDE2A102D14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graphicFrame>
        <p:nvGraphicFramePr>
          <p:cNvPr id="2049" name="Object 2"/>
          <p:cNvGraphicFramePr>
            <a:graphicFrameLocks noChangeAspect="1"/>
          </p:cNvGraphicFramePr>
          <p:nvPr/>
        </p:nvGraphicFramePr>
        <p:xfrm>
          <a:off x="0" y="21920"/>
          <a:ext cx="9126387" cy="6836080"/>
        </p:xfrm>
        <a:graphic>
          <a:graphicData uri="http://schemas.openxmlformats.org/presentationml/2006/ole">
            <p:oleObj spid="_x0000_s2049" name="Точечный рисунок" r:id="rId4" imgW="5695238" imgH="4266667" progId="PBrush">
              <p:embed/>
            </p:oleObj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71472" y="-5672"/>
            <a:ext cx="821537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Лекция 9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.</a:t>
            </a:r>
            <a:endParaRPr lang="ru-RU" sz="3200" dirty="0" smtClean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lvl="0" algn="ctr"/>
            <a:r>
              <a:rPr lang="ru-RU" sz="3200" b="1" i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Проводники  в  э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лектрическом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поле.</a:t>
            </a:r>
          </a:p>
          <a:p>
            <a:pPr lvl="0" algn="ctr"/>
            <a:r>
              <a:rPr lang="ru-RU" sz="3200" b="1" i="1" baseline="0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Конденсатор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857224" y="166463"/>
            <a:ext cx="6786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800100" algn="l"/>
              </a:tabLst>
              <a:defRPr/>
            </a:pP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9.5. Энергия  взаимодействия  системы  зарядов</a:t>
            </a:r>
            <a:endParaRPr lang="ru-RU" sz="2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0" name="Rectangle 4"/>
          <p:cNvSpPr>
            <a:spLocks/>
          </p:cNvSpPr>
          <p:nvPr/>
        </p:nvSpPr>
        <p:spPr bwMode="auto">
          <a:xfrm>
            <a:off x="285720" y="857111"/>
            <a:ext cx="1857388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Мы знаем</a:t>
            </a:r>
            <a:r>
              <a:rPr lang="ru-RU" sz="2400" b="1" dirty="0" smtClean="0">
                <a:solidFill>
                  <a:srgbClr val="00B0F0"/>
                </a:solidFill>
                <a:latin typeface="Constantia" pitchFamily="18" charset="0"/>
              </a:rPr>
              <a:t>: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endParaRPr lang="ru-RU" sz="2400" b="1" i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54" name="Выгнутая влево стрелка 53"/>
          <p:cNvSpPr/>
          <p:nvPr/>
        </p:nvSpPr>
        <p:spPr>
          <a:xfrm rot="3871492" flipH="1">
            <a:off x="7305529" y="1534388"/>
            <a:ext cx="516756" cy="270423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2218859" y="785794"/>
            <a:ext cx="6614697" cy="1292407"/>
            <a:chOff x="2571736" y="1071547"/>
            <a:chExt cx="6238008" cy="1292407"/>
          </a:xfrm>
        </p:grpSpPr>
        <p:graphicFrame>
          <p:nvGraphicFramePr>
            <p:cNvPr id="73732" name="Object 4"/>
            <p:cNvGraphicFramePr>
              <a:graphicFrameLocks noChangeAspect="1"/>
            </p:cNvGraphicFramePr>
            <p:nvPr/>
          </p:nvGraphicFramePr>
          <p:xfrm>
            <a:off x="2682554" y="1071547"/>
            <a:ext cx="2714645" cy="764708"/>
          </p:xfrm>
          <a:graphic>
            <a:graphicData uri="http://schemas.openxmlformats.org/presentationml/2006/ole">
              <p:oleObj spid="_x0000_s71682" name="Формула" r:id="rId4" imgW="2184120" imgH="622080" progId="Equation.3">
                <p:embed/>
              </p:oleObj>
            </a:graphicData>
          </a:graphic>
        </p:graphicFrame>
        <p:graphicFrame>
          <p:nvGraphicFramePr>
            <p:cNvPr id="73733" name="Object 5"/>
            <p:cNvGraphicFramePr>
              <a:graphicFrameLocks noChangeAspect="1"/>
            </p:cNvGraphicFramePr>
            <p:nvPr/>
          </p:nvGraphicFramePr>
          <p:xfrm>
            <a:off x="7010357" y="1960607"/>
            <a:ext cx="1799387" cy="403347"/>
          </p:xfrm>
          <a:graphic>
            <a:graphicData uri="http://schemas.openxmlformats.org/presentationml/2006/ole">
              <p:oleObj spid="_x0000_s71683" name="Формула" r:id="rId5" imgW="838080" imgH="190440" progId="Equation.3">
                <p:embed/>
              </p:oleObj>
            </a:graphicData>
          </a:graphic>
        </p:graphicFrame>
        <p:sp>
          <p:nvSpPr>
            <p:cNvPr id="44" name="Прямоугольник 43"/>
            <p:cNvSpPr/>
            <p:nvPr/>
          </p:nvSpPr>
          <p:spPr>
            <a:xfrm>
              <a:off x="2571736" y="1928802"/>
              <a:ext cx="514681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i="1" dirty="0" smtClean="0">
                  <a:solidFill>
                    <a:srgbClr val="C00000"/>
                  </a:solidFill>
                  <a:latin typeface="Constantia" pitchFamily="18" charset="0"/>
                </a:rPr>
                <a:t>Энергия т.з. в электрическом поле:</a:t>
              </a:r>
              <a:endParaRPr lang="ru-RU" sz="2000" b="1" dirty="0" smtClean="0">
                <a:solidFill>
                  <a:srgbClr val="C00000"/>
                </a:solidFill>
                <a:latin typeface="Constantia" pitchFamily="18" charset="0"/>
              </a:endParaRPr>
            </a:p>
          </p:txBody>
        </p:sp>
      </p:grpSp>
      <p:sp>
        <p:nvSpPr>
          <p:cNvPr id="65" name="Rectangle 4"/>
          <p:cNvSpPr>
            <a:spLocks/>
          </p:cNvSpPr>
          <p:nvPr/>
        </p:nvSpPr>
        <p:spPr bwMode="auto">
          <a:xfrm>
            <a:off x="1500166" y="3714752"/>
            <a:ext cx="4929222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А можно наоборот? Вот  так: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grpSp>
        <p:nvGrpSpPr>
          <p:cNvPr id="3" name="Группа 77"/>
          <p:cNvGrpSpPr/>
          <p:nvPr/>
        </p:nvGrpSpPr>
        <p:grpSpPr>
          <a:xfrm>
            <a:off x="6237084" y="3500438"/>
            <a:ext cx="2406882" cy="2000264"/>
            <a:chOff x="5737018" y="3500438"/>
            <a:chExt cx="2406882" cy="2000264"/>
          </a:xfrm>
        </p:grpSpPr>
        <p:grpSp>
          <p:nvGrpSpPr>
            <p:cNvPr id="4" name="Group 26"/>
            <p:cNvGrpSpPr>
              <a:grpSpLocks noChangeAspect="1"/>
            </p:cNvGrpSpPr>
            <p:nvPr/>
          </p:nvGrpSpPr>
          <p:grpSpPr bwMode="auto">
            <a:xfrm>
              <a:off x="5737018" y="3500438"/>
              <a:ext cx="2398712" cy="995363"/>
              <a:chOff x="3526" y="2298"/>
              <a:chExt cx="3778" cy="1569"/>
            </a:xfrm>
          </p:grpSpPr>
          <p:sp>
            <p:nvSpPr>
              <p:cNvPr id="67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3526" y="2298"/>
                <a:ext cx="3778" cy="1569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Line 28"/>
              <p:cNvSpPr>
                <a:spLocks noChangeShapeType="1"/>
              </p:cNvSpPr>
              <p:nvPr/>
            </p:nvSpPr>
            <p:spPr bwMode="auto">
              <a:xfrm flipV="1">
                <a:off x="4393" y="2917"/>
                <a:ext cx="198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triangle" w="med" len="lg"/>
                <a:tailEnd type="non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Text Box 29"/>
              <p:cNvSpPr txBox="1">
                <a:spLocks noChangeArrowheads="1"/>
              </p:cNvSpPr>
              <p:nvPr/>
            </p:nvSpPr>
            <p:spPr bwMode="auto">
              <a:xfrm>
                <a:off x="6170" y="2871"/>
                <a:ext cx="626" cy="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kumimoji="0" lang="en-US" b="0" i="0" u="none" strike="noStrike" cap="none" normalizeH="0" baseline="-2500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Line 31"/>
              <p:cNvSpPr>
                <a:spLocks noChangeShapeType="1"/>
              </p:cNvSpPr>
              <p:nvPr/>
            </p:nvSpPr>
            <p:spPr bwMode="auto">
              <a:xfrm flipV="1">
                <a:off x="3605" y="2934"/>
                <a:ext cx="3492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 type="non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Text Box 33"/>
              <p:cNvSpPr txBox="1">
                <a:spLocks noChangeArrowheads="1"/>
              </p:cNvSpPr>
              <p:nvPr/>
            </p:nvSpPr>
            <p:spPr bwMode="auto">
              <a:xfrm>
                <a:off x="4067" y="2870"/>
                <a:ext cx="704" cy="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kumimoji="0" lang="en-US" b="0" i="0" u="none" strike="noStrike" cap="none" normalizeH="0" baseline="-2500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Text Box 35"/>
              <p:cNvSpPr txBox="1">
                <a:spLocks noChangeArrowheads="1"/>
              </p:cNvSpPr>
              <p:nvPr/>
            </p:nvSpPr>
            <p:spPr bwMode="auto">
              <a:xfrm>
                <a:off x="3526" y="2361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" name="Text Box 37"/>
              <p:cNvSpPr txBox="1">
                <a:spLocks noChangeArrowheads="1"/>
              </p:cNvSpPr>
              <p:nvPr/>
            </p:nvSpPr>
            <p:spPr bwMode="auto">
              <a:xfrm>
                <a:off x="4089" y="2613"/>
                <a:ext cx="423" cy="7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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Text Box 38"/>
              <p:cNvSpPr txBox="1">
                <a:spLocks noChangeArrowheads="1"/>
              </p:cNvSpPr>
              <p:nvPr/>
            </p:nvSpPr>
            <p:spPr bwMode="auto">
              <a:xfrm>
                <a:off x="6169" y="2600"/>
                <a:ext cx="422" cy="7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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5" name="Text Box 21"/>
            <p:cNvSpPr txBox="1">
              <a:spLocks noChangeArrowheads="1"/>
            </p:cNvSpPr>
            <p:nvPr/>
          </p:nvSpPr>
          <p:spPr bwMode="auto">
            <a:xfrm>
              <a:off x="7094340" y="4786322"/>
              <a:ext cx="104956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“</a:t>
              </a: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Источник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14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п</a:t>
              </a: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оля</a:t>
              </a: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"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Стрелка вниз 75"/>
            <p:cNvSpPr/>
            <p:nvPr/>
          </p:nvSpPr>
          <p:spPr>
            <a:xfrm flipV="1">
              <a:off x="7522968" y="4357694"/>
              <a:ext cx="142876" cy="3823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428596" y="1500174"/>
            <a:ext cx="5929354" cy="2717551"/>
            <a:chOff x="428596" y="1500174"/>
            <a:chExt cx="5929354" cy="2717551"/>
          </a:xfrm>
        </p:grpSpPr>
        <p:sp>
          <p:nvSpPr>
            <p:cNvPr id="58" name="Rectangle 4"/>
            <p:cNvSpPr>
              <a:spLocks/>
            </p:cNvSpPr>
            <p:nvPr/>
          </p:nvSpPr>
          <p:spPr bwMode="auto">
            <a:xfrm>
              <a:off x="2857488" y="2357430"/>
              <a:ext cx="3500462" cy="50006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400" b="1" i="1" dirty="0" smtClean="0">
                  <a:solidFill>
                    <a:srgbClr val="00B0F0"/>
                  </a:solidFill>
                  <a:latin typeface="Constantia" pitchFamily="18" charset="0"/>
                </a:rPr>
                <a:t>а) Два заряда</a:t>
              </a:r>
              <a:r>
                <a:rPr lang="en-US" sz="2400" b="1" i="1" dirty="0" smtClean="0">
                  <a:solidFill>
                    <a:srgbClr val="00B0F0"/>
                  </a:solidFill>
                  <a:latin typeface="Constantia" pitchFamily="18" charset="0"/>
                </a:rPr>
                <a:t>                </a:t>
              </a:r>
              <a:r>
                <a:rPr lang="ru-RU" sz="2400" b="1" dirty="0" smtClean="0">
                  <a:solidFill>
                    <a:srgbClr val="00B0F0"/>
                  </a:solidFill>
                  <a:latin typeface="Constantia" pitchFamily="18" charset="0"/>
                </a:rPr>
                <a:t>:</a:t>
              </a:r>
              <a:endParaRPr lang="ru-RU" sz="2400" b="1" dirty="0">
                <a:solidFill>
                  <a:srgbClr val="00B0F0"/>
                </a:solidFill>
                <a:latin typeface="Constantia" pitchFamily="18" charset="0"/>
              </a:endParaRPr>
            </a:p>
          </p:txBody>
        </p:sp>
        <p:graphicFrame>
          <p:nvGraphicFramePr>
            <p:cNvPr id="73734" name="Object 6"/>
            <p:cNvGraphicFramePr>
              <a:graphicFrameLocks noChangeAspect="1"/>
            </p:cNvGraphicFramePr>
            <p:nvPr/>
          </p:nvGraphicFramePr>
          <p:xfrm>
            <a:off x="3520316" y="2905202"/>
            <a:ext cx="2118183" cy="785818"/>
          </p:xfrm>
          <a:graphic>
            <a:graphicData uri="http://schemas.openxmlformats.org/presentationml/2006/ole">
              <p:oleObj spid="_x0000_s71684" name="Формула" r:id="rId6" imgW="1028520" imgH="380880" progId="Equation.3">
                <p:embed/>
              </p:oleObj>
            </a:graphicData>
          </a:graphic>
        </p:graphicFrame>
        <p:grpSp>
          <p:nvGrpSpPr>
            <p:cNvPr id="46" name="Группа 45"/>
            <p:cNvGrpSpPr/>
            <p:nvPr/>
          </p:nvGrpSpPr>
          <p:grpSpPr>
            <a:xfrm>
              <a:off x="428596" y="1500174"/>
              <a:ext cx="2398712" cy="2717551"/>
              <a:chOff x="428596" y="1500174"/>
              <a:chExt cx="2398712" cy="2717551"/>
            </a:xfrm>
          </p:grpSpPr>
          <p:sp>
            <p:nvSpPr>
              <p:cNvPr id="57" name="Text Box 21"/>
              <p:cNvSpPr txBox="1">
                <a:spLocks noChangeArrowheads="1"/>
              </p:cNvSpPr>
              <p:nvPr/>
            </p:nvSpPr>
            <p:spPr bwMode="auto">
              <a:xfrm>
                <a:off x="428596" y="1500174"/>
                <a:ext cx="1049560" cy="714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“</a:t>
                </a:r>
                <a:r>
                  <a:rPr kumimoji="0" lang="ru-RU" sz="14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Источник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400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п</a:t>
                </a:r>
                <a:r>
                  <a:rPr kumimoji="0" lang="ru-RU" sz="14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оля</a:t>
                </a:r>
                <a:r>
                  <a:rPr kumimoji="0" lang="en-US" sz="14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"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Стрелка вниз 58"/>
              <p:cNvSpPr/>
              <p:nvPr/>
            </p:nvSpPr>
            <p:spPr>
              <a:xfrm>
                <a:off x="865462" y="2079916"/>
                <a:ext cx="142876" cy="382394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2" name="Group 26"/>
              <p:cNvGrpSpPr>
                <a:grpSpLocks noChangeAspect="1"/>
              </p:cNvGrpSpPr>
              <p:nvPr/>
            </p:nvGrpSpPr>
            <p:grpSpPr bwMode="auto">
              <a:xfrm>
                <a:off x="428596" y="2357430"/>
                <a:ext cx="2398712" cy="995363"/>
                <a:chOff x="3526" y="2298"/>
                <a:chExt cx="3778" cy="1569"/>
              </a:xfrm>
            </p:grpSpPr>
            <p:sp>
              <p:nvSpPr>
                <p:cNvPr id="48" name="AutoShap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3526" y="2298"/>
                  <a:ext cx="3778" cy="1569"/>
                </a:xfrm>
                <a:prstGeom prst="rect">
                  <a:avLst/>
                </a:prstGeom>
                <a:noFill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9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4393" y="2917"/>
                  <a:ext cx="1980" cy="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w="med" len="lg"/>
                  <a:tailEnd type="triangle" w="med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6170" y="2871"/>
                  <a:ext cx="626" cy="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q</a:t>
                  </a:r>
                  <a:r>
                    <a:rPr kumimoji="0" lang="en-US" b="0" i="0" u="none" strike="noStrike" cap="none" normalizeH="0" baseline="-2500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3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3605" y="2925"/>
                  <a:ext cx="3492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dash"/>
                  <a:round/>
                  <a:headEnd/>
                  <a:tailEnd type="non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6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4067" y="2870"/>
                  <a:ext cx="704" cy="5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q</a:t>
                  </a:r>
                  <a:r>
                    <a:rPr kumimoji="0" lang="en-US" b="0" i="0" u="none" strike="noStrike" cap="none" normalizeH="0" baseline="-2500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0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3526" y="2361"/>
                  <a:ext cx="291" cy="5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2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4089" y="2613"/>
                  <a:ext cx="423" cy="7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b="1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</a:t>
                  </a:r>
                  <a:endPara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3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6169" y="2600"/>
                  <a:ext cx="422" cy="7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b="1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</a:t>
                  </a:r>
                  <a:endPara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77" name="Выгнутая влево стрелка 76"/>
              <p:cNvSpPr/>
              <p:nvPr/>
            </p:nvSpPr>
            <p:spPr>
              <a:xfrm rot="19740762">
                <a:off x="755491" y="3146155"/>
                <a:ext cx="285752" cy="1071570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</p:grpSp>
      </p:grpSp>
      <p:graphicFrame>
        <p:nvGraphicFramePr>
          <p:cNvPr id="73736" name="Object 8"/>
          <p:cNvGraphicFramePr>
            <a:graphicFrameLocks noChangeAspect="1"/>
          </p:cNvGraphicFramePr>
          <p:nvPr/>
        </p:nvGraphicFramePr>
        <p:xfrm>
          <a:off x="4719638" y="4424363"/>
          <a:ext cx="1747837" cy="644525"/>
        </p:xfrm>
        <a:graphic>
          <a:graphicData uri="http://schemas.openxmlformats.org/presentationml/2006/ole">
            <p:oleObj spid="_x0000_s71685" name="Формула" r:id="rId7" imgW="1346040" imgH="495000" progId="Equation.3">
              <p:embed/>
            </p:oleObj>
          </a:graphicData>
        </a:graphic>
      </p:graphicFrame>
      <p:graphicFrame>
        <p:nvGraphicFramePr>
          <p:cNvPr id="73737" name="Object 9"/>
          <p:cNvGraphicFramePr>
            <a:graphicFrameLocks noChangeAspect="1"/>
          </p:cNvGraphicFramePr>
          <p:nvPr/>
        </p:nvGraphicFramePr>
        <p:xfrm>
          <a:off x="2024063" y="4357688"/>
          <a:ext cx="1966912" cy="747712"/>
        </p:xfrm>
        <a:graphic>
          <a:graphicData uri="http://schemas.openxmlformats.org/presentationml/2006/ole">
            <p:oleObj spid="_x0000_s71686" name="Формула" r:id="rId8" imgW="1002960" imgH="380880" progId="Equation.3">
              <p:embed/>
            </p:oleObj>
          </a:graphicData>
        </a:graphic>
      </p:graphicFrame>
      <p:sp>
        <p:nvSpPr>
          <p:cNvPr id="79" name="Rectangle 4"/>
          <p:cNvSpPr>
            <a:spLocks/>
          </p:cNvSpPr>
          <p:nvPr/>
        </p:nvSpPr>
        <p:spPr bwMode="auto">
          <a:xfrm>
            <a:off x="0" y="4357694"/>
            <a:ext cx="2214546" cy="71438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Результат  один: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algn="ctr" eaLnBrk="0" hangingPunct="0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или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80" name="Стрелка вниз 79"/>
          <p:cNvSpPr/>
          <p:nvPr/>
        </p:nvSpPr>
        <p:spPr>
          <a:xfrm rot="5400000">
            <a:off x="4309365" y="4523687"/>
            <a:ext cx="142876" cy="3823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1" name="Выгнутая влево стрелка 80"/>
          <p:cNvSpPr/>
          <p:nvPr/>
        </p:nvSpPr>
        <p:spPr>
          <a:xfrm rot="19740762">
            <a:off x="907891" y="5074981"/>
            <a:ext cx="285752" cy="10715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73738" name="Object 10"/>
          <p:cNvGraphicFramePr>
            <a:graphicFrameLocks noChangeAspect="1"/>
          </p:cNvGraphicFramePr>
          <p:nvPr/>
        </p:nvGraphicFramePr>
        <p:xfrm>
          <a:off x="1643042" y="5558440"/>
          <a:ext cx="3682909" cy="799518"/>
        </p:xfrm>
        <a:graphic>
          <a:graphicData uri="http://schemas.openxmlformats.org/presentationml/2006/ole">
            <p:oleObj spid="_x0000_s71687" name="Формула" r:id="rId9" imgW="1930320" imgH="419040" progId="Equation.3">
              <p:embed/>
            </p:oleObj>
          </a:graphicData>
        </a:graphic>
      </p:graphicFrame>
      <p:sp>
        <p:nvSpPr>
          <p:cNvPr id="82" name="Rectangle 4"/>
          <p:cNvSpPr>
            <a:spLocks/>
          </p:cNvSpPr>
          <p:nvPr/>
        </p:nvSpPr>
        <p:spPr bwMode="auto">
          <a:xfrm>
            <a:off x="5572132" y="5500702"/>
            <a:ext cx="2214546" cy="85725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А зачем так сложно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83" name="Rectangle 8"/>
          <p:cNvSpPr>
            <a:spLocks/>
          </p:cNvSpPr>
          <p:nvPr/>
        </p:nvSpPr>
        <p:spPr bwMode="auto">
          <a:xfrm>
            <a:off x="7715272" y="5500724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??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1984330" y="4167112"/>
            <a:ext cx="2081140" cy="107157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2" name="Object 6"/>
          <p:cNvGraphicFramePr>
            <a:graphicFrameLocks noChangeAspect="1"/>
          </p:cNvGraphicFramePr>
          <p:nvPr/>
        </p:nvGraphicFramePr>
        <p:xfrm>
          <a:off x="5072066" y="2484349"/>
          <a:ext cx="1068384" cy="392174"/>
        </p:xfrm>
        <a:graphic>
          <a:graphicData uri="http://schemas.openxmlformats.org/presentationml/2006/ole">
            <p:oleObj spid="_x0000_s71688" name="Формула" r:id="rId10" imgW="520560" imgH="1904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subSp spid="_x0000_s7168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732">
                                            <p:subSp spid="_x0000_s7168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subSp spid="_x0000_s7168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3733">
                                            <p:subSp spid="_x0000_s7168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Выгнутая влево стрелка 53"/>
          <p:cNvSpPr/>
          <p:nvPr/>
        </p:nvSpPr>
        <p:spPr>
          <a:xfrm rot="4321083" flipH="1" flipV="1">
            <a:off x="3964949" y="1882804"/>
            <a:ext cx="516756" cy="270423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73738" name="Object 10"/>
          <p:cNvGraphicFramePr>
            <a:graphicFrameLocks noChangeAspect="1"/>
          </p:cNvGraphicFramePr>
          <p:nvPr/>
        </p:nvGraphicFramePr>
        <p:xfrm>
          <a:off x="4286250" y="1311275"/>
          <a:ext cx="3084236" cy="1046155"/>
        </p:xfrm>
        <a:graphic>
          <a:graphicData uri="http://schemas.openxmlformats.org/presentationml/2006/ole">
            <p:oleObj spid="_x0000_s72706" name="Формула" r:id="rId4" imgW="1307880" imgH="444240" progId="Equation.3">
              <p:embed/>
            </p:oleObj>
          </a:graphicData>
        </a:graphic>
      </p:graphicFrame>
      <p:sp>
        <p:nvSpPr>
          <p:cNvPr id="82" name="Rectangle 4"/>
          <p:cNvSpPr>
            <a:spLocks/>
          </p:cNvSpPr>
          <p:nvPr/>
        </p:nvSpPr>
        <p:spPr bwMode="auto">
          <a:xfrm>
            <a:off x="214282" y="285728"/>
            <a:ext cx="2500298" cy="571504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Вот зачем :</a:t>
            </a:r>
          </a:p>
          <a:p>
            <a:pPr algn="ctr" eaLnBrk="0" hangingPunct="0">
              <a:defRPr/>
            </a:pP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(а если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 “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зарядов много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”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?)</a:t>
            </a:r>
            <a:endParaRPr lang="ru-RU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61" name="Rectangle 4"/>
          <p:cNvSpPr>
            <a:spLocks/>
          </p:cNvSpPr>
          <p:nvPr/>
        </p:nvSpPr>
        <p:spPr bwMode="auto">
          <a:xfrm>
            <a:off x="2643174" y="332452"/>
            <a:ext cx="5857916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б) Система состоит из  </a:t>
            </a:r>
            <a:r>
              <a:rPr lang="en-US" sz="2400" b="1" i="1" dirty="0" smtClean="0">
                <a:solidFill>
                  <a:srgbClr val="00B0F0"/>
                </a:solidFill>
                <a:latin typeface="Constantia" pitchFamily="18" charset="0"/>
              </a:rPr>
              <a:t>N 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зарядов:</a:t>
            </a:r>
            <a:endParaRPr lang="ru-RU" sz="2400" b="1" i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91" name="Rectangle 13"/>
          <p:cNvSpPr>
            <a:spLocks noChangeArrowheads="1"/>
          </p:cNvSpPr>
          <p:nvPr/>
        </p:nvSpPr>
        <p:spPr bwMode="auto">
          <a:xfrm>
            <a:off x="571472" y="4500570"/>
            <a:ext cx="828680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ru-RU" sz="2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Это  энергия  электрического  взаимодействия</a:t>
            </a:r>
            <a:r>
              <a:rPr lang="en-US" sz="2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системы </a:t>
            </a:r>
            <a:endParaRPr lang="en-US" sz="2800" b="1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algn="ctr" eaLnBrk="0" hangingPunct="0">
              <a:tabLst>
                <a:tab pos="800100" algn="l"/>
              </a:tabLst>
              <a:defRPr/>
            </a:pPr>
            <a:r>
              <a:rPr lang="ru-RU" sz="2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заряженных  частиц  и  тел</a:t>
            </a:r>
            <a:endParaRPr lang="ru-RU" sz="28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2" name="Группа 91"/>
          <p:cNvGrpSpPr/>
          <p:nvPr/>
        </p:nvGrpSpPr>
        <p:grpSpPr>
          <a:xfrm>
            <a:off x="500034" y="1000108"/>
            <a:ext cx="2714645" cy="3000396"/>
            <a:chOff x="500033" y="1000109"/>
            <a:chExt cx="2265120" cy="2468581"/>
          </a:xfrm>
        </p:grpSpPr>
        <p:pic>
          <p:nvPicPr>
            <p:cNvPr id="74768" name="Picture 1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0033" y="1000109"/>
              <a:ext cx="2265120" cy="2468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84" name="Прямая соединительная линия 83"/>
            <p:cNvCxnSpPr/>
            <p:nvPr/>
          </p:nvCxnSpPr>
          <p:spPr>
            <a:xfrm rot="16200000" flipH="1">
              <a:off x="1024811" y="2104632"/>
              <a:ext cx="857257" cy="428628"/>
            </a:xfrm>
            <a:prstGeom prst="line">
              <a:avLst/>
            </a:prstGeom>
            <a:ln w="222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>
              <a:off x="1255602" y="1882079"/>
              <a:ext cx="642941" cy="1588"/>
            </a:xfrm>
            <a:prstGeom prst="line">
              <a:avLst/>
            </a:prstGeom>
            <a:ln w="222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/>
          </p:nvCxnSpPr>
          <p:spPr>
            <a:xfrm rot="5400000">
              <a:off x="1420487" y="2222794"/>
              <a:ext cx="785819" cy="214313"/>
            </a:xfrm>
            <a:prstGeom prst="line">
              <a:avLst/>
            </a:prstGeom>
            <a:ln w="222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4770" name="Object 18"/>
            <p:cNvGraphicFramePr>
              <a:graphicFrameLocks noChangeAspect="1"/>
            </p:cNvGraphicFramePr>
            <p:nvPr/>
          </p:nvGraphicFramePr>
          <p:xfrm>
            <a:off x="1878678" y="2190018"/>
            <a:ext cx="230781" cy="332042"/>
          </p:xfrm>
          <a:graphic>
            <a:graphicData uri="http://schemas.openxmlformats.org/presentationml/2006/ole">
              <p:oleObj spid="_x0000_s72708" name="Формула" r:id="rId6" imgW="203040" imgH="291960" progId="Equation.3">
                <p:embed/>
              </p:oleObj>
            </a:graphicData>
          </a:graphic>
        </p:graphicFrame>
        <p:graphicFrame>
          <p:nvGraphicFramePr>
            <p:cNvPr id="74771" name="Object 19"/>
            <p:cNvGraphicFramePr>
              <a:graphicFrameLocks noChangeAspect="1"/>
            </p:cNvGraphicFramePr>
            <p:nvPr/>
          </p:nvGraphicFramePr>
          <p:xfrm>
            <a:off x="1610091" y="1558163"/>
            <a:ext cx="201330" cy="332019"/>
          </p:xfrm>
          <a:graphic>
            <a:graphicData uri="http://schemas.openxmlformats.org/presentationml/2006/ole">
              <p:oleObj spid="_x0000_s72709" name="Формула" r:id="rId7" imgW="177480" imgH="291960" progId="Equation.3">
                <p:embed/>
              </p:oleObj>
            </a:graphicData>
          </a:graphic>
        </p:graphicFrame>
      </p:grpSp>
      <p:graphicFrame>
        <p:nvGraphicFramePr>
          <p:cNvPr id="29" name="Object 18"/>
          <p:cNvGraphicFramePr>
            <a:graphicFrameLocks noChangeAspect="1"/>
          </p:cNvGraphicFramePr>
          <p:nvPr/>
        </p:nvGraphicFramePr>
        <p:xfrm>
          <a:off x="1357290" y="2394096"/>
          <a:ext cx="285752" cy="368147"/>
        </p:xfrm>
        <a:graphic>
          <a:graphicData uri="http://schemas.openxmlformats.org/presentationml/2006/ole">
            <p:oleObj spid="_x0000_s72710" name="Формула" r:id="rId8" imgW="190440" imgH="241200" progId="Equation.3">
              <p:embed/>
            </p:oleObj>
          </a:graphicData>
        </a:graphic>
      </p:graphicFrame>
      <p:sp>
        <p:nvSpPr>
          <p:cNvPr id="31" name="Rectangle 4"/>
          <p:cNvSpPr>
            <a:spLocks/>
          </p:cNvSpPr>
          <p:nvPr/>
        </p:nvSpPr>
        <p:spPr bwMode="auto">
          <a:xfrm>
            <a:off x="7143768" y="5000636"/>
            <a:ext cx="1000132" cy="71438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4400" b="1" i="1" dirty="0" smtClean="0">
                <a:solidFill>
                  <a:srgbClr val="00B0F0"/>
                </a:solidFill>
                <a:latin typeface="Constantia" pitchFamily="18" charset="0"/>
              </a:rPr>
              <a:t>!!</a:t>
            </a:r>
            <a:endParaRPr lang="ru-RU" sz="4400" b="1" i="1" dirty="0">
              <a:solidFill>
                <a:srgbClr val="00B0F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642910" y="142852"/>
            <a:ext cx="55007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800100" algn="l"/>
              </a:tabLst>
              <a:defRPr/>
            </a:pP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9.6. Заключительные  замечания  к  §9</a:t>
            </a:r>
            <a:endParaRPr lang="ru-RU" sz="2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0" name="Rectangle 4"/>
          <p:cNvSpPr>
            <a:spLocks/>
          </p:cNvSpPr>
          <p:nvPr/>
        </p:nvSpPr>
        <p:spPr bwMode="auto">
          <a:xfrm>
            <a:off x="3143240" y="1214422"/>
            <a:ext cx="6000792" cy="71438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3. Эквипотенциальные</a:t>
            </a:r>
            <a:r>
              <a:rPr lang="ru-RU" sz="22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</a:t>
            </a:r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поверхности – </a:t>
            </a:r>
          </a:p>
          <a:p>
            <a:pPr algn="ctr" eaLnBrk="0" hangingPunct="0">
              <a:defRPr/>
            </a:pPr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поверхности </a:t>
            </a:r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 = </a:t>
            </a:r>
            <a:r>
              <a:rPr lang="en-US" sz="22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const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:</a:t>
            </a:r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endParaRPr lang="ru-RU" sz="22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grpSp>
        <p:nvGrpSpPr>
          <p:cNvPr id="2" name="Группа 52"/>
          <p:cNvGrpSpPr/>
          <p:nvPr/>
        </p:nvGrpSpPr>
        <p:grpSpPr>
          <a:xfrm>
            <a:off x="714348" y="1859946"/>
            <a:ext cx="3143622" cy="2509843"/>
            <a:chOff x="1109663" y="1776413"/>
            <a:chExt cx="2851054" cy="2509843"/>
          </a:xfrm>
        </p:grpSpPr>
        <p:grpSp>
          <p:nvGrpSpPr>
            <p:cNvPr id="3" name="Group 6"/>
            <p:cNvGrpSpPr>
              <a:grpSpLocks noChangeAspect="1"/>
            </p:cNvGrpSpPr>
            <p:nvPr/>
          </p:nvGrpSpPr>
          <p:grpSpPr bwMode="auto">
            <a:xfrm>
              <a:off x="1109663" y="1776413"/>
              <a:ext cx="2851054" cy="2509843"/>
              <a:chOff x="1291" y="9303"/>
              <a:chExt cx="3547" cy="3123"/>
            </a:xfrm>
          </p:grpSpPr>
          <p:sp>
            <p:nvSpPr>
              <p:cNvPr id="72711" name="AutoShape 7"/>
              <p:cNvSpPr>
                <a:spLocks noChangeAspect="1" noChangeArrowheads="1"/>
              </p:cNvSpPr>
              <p:nvPr/>
            </p:nvSpPr>
            <p:spPr bwMode="auto">
              <a:xfrm>
                <a:off x="1291" y="9303"/>
                <a:ext cx="3430" cy="3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712" name="Text Box 8"/>
              <p:cNvSpPr txBox="1">
                <a:spLocks noChangeArrowheads="1"/>
              </p:cNvSpPr>
              <p:nvPr/>
            </p:nvSpPr>
            <p:spPr bwMode="auto">
              <a:xfrm>
                <a:off x="3014" y="10720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713" name="Arc 9"/>
              <p:cNvSpPr>
                <a:spLocks/>
              </p:cNvSpPr>
              <p:nvPr/>
            </p:nvSpPr>
            <p:spPr bwMode="auto">
              <a:xfrm rot="-25838461">
                <a:off x="2165" y="10360"/>
                <a:ext cx="2097" cy="14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8877"/>
                  <a:gd name="T1" fmla="*/ 0 h 21600"/>
                  <a:gd name="T2" fmla="*/ 18877 w 18877"/>
                  <a:gd name="T3" fmla="*/ 11102 h 21600"/>
                  <a:gd name="T4" fmla="*/ 0 w 1887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877" h="21600" fill="none" extrusionOk="0">
                    <a:moveTo>
                      <a:pt x="-1" y="0"/>
                    </a:moveTo>
                    <a:cubicBezTo>
                      <a:pt x="7841" y="0"/>
                      <a:pt x="15066" y="4249"/>
                      <a:pt x="18877" y="11101"/>
                    </a:cubicBezTo>
                  </a:path>
                  <a:path w="18877" h="21600" stroke="0" extrusionOk="0">
                    <a:moveTo>
                      <a:pt x="-1" y="0"/>
                    </a:moveTo>
                    <a:cubicBezTo>
                      <a:pt x="7841" y="0"/>
                      <a:pt x="15066" y="4249"/>
                      <a:pt x="18877" y="1110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FF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714" name="Arc 10"/>
              <p:cNvSpPr>
                <a:spLocks/>
              </p:cNvSpPr>
              <p:nvPr/>
            </p:nvSpPr>
            <p:spPr bwMode="auto">
              <a:xfrm rot="-25838461">
                <a:off x="2394" y="10683"/>
                <a:ext cx="2284" cy="829"/>
              </a:xfrm>
              <a:custGeom>
                <a:avLst/>
                <a:gdLst>
                  <a:gd name="G0" fmla="+- 0 0 0"/>
                  <a:gd name="G1" fmla="+- 12439 0 0"/>
                  <a:gd name="G2" fmla="+- 21600 0 0"/>
                  <a:gd name="T0" fmla="*/ 17659 w 20558"/>
                  <a:gd name="T1" fmla="*/ 0 h 12439"/>
                  <a:gd name="T2" fmla="*/ 20558 w 20558"/>
                  <a:gd name="T3" fmla="*/ 5812 h 12439"/>
                  <a:gd name="T4" fmla="*/ 0 w 20558"/>
                  <a:gd name="T5" fmla="*/ 12439 h 12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558" h="12439" fill="none" extrusionOk="0">
                    <a:moveTo>
                      <a:pt x="17658" y="0"/>
                    </a:moveTo>
                    <a:cubicBezTo>
                      <a:pt x="18912" y="1780"/>
                      <a:pt x="19890" y="3739"/>
                      <a:pt x="20558" y="5811"/>
                    </a:cubicBezTo>
                  </a:path>
                  <a:path w="20558" h="12439" stroke="0" extrusionOk="0">
                    <a:moveTo>
                      <a:pt x="17658" y="0"/>
                    </a:moveTo>
                    <a:cubicBezTo>
                      <a:pt x="18912" y="1780"/>
                      <a:pt x="19890" y="3739"/>
                      <a:pt x="20558" y="5811"/>
                    </a:cubicBezTo>
                    <a:lnTo>
                      <a:pt x="0" y="12439"/>
                    </a:lnTo>
                    <a:close/>
                  </a:path>
                </a:pathLst>
              </a:custGeom>
              <a:noFill/>
              <a:ln w="28575">
                <a:solidFill>
                  <a:srgbClr val="00FF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715" name="Arc 11"/>
              <p:cNvSpPr>
                <a:spLocks/>
              </p:cNvSpPr>
              <p:nvPr/>
            </p:nvSpPr>
            <p:spPr bwMode="auto">
              <a:xfrm rot="-25838461">
                <a:off x="2573" y="11439"/>
                <a:ext cx="535" cy="1439"/>
              </a:xfrm>
              <a:custGeom>
                <a:avLst/>
                <a:gdLst>
                  <a:gd name="G0" fmla="+- 3130 0 0"/>
                  <a:gd name="G1" fmla="+- 21600 0 0"/>
                  <a:gd name="G2" fmla="+- 21600 0 0"/>
                  <a:gd name="T0" fmla="*/ 0 w 4813"/>
                  <a:gd name="T1" fmla="*/ 228 h 21600"/>
                  <a:gd name="T2" fmla="*/ 4813 w 4813"/>
                  <a:gd name="T3" fmla="*/ 66 h 21600"/>
                  <a:gd name="T4" fmla="*/ 3130 w 481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13" h="21600" fill="none" extrusionOk="0">
                    <a:moveTo>
                      <a:pt x="-1" y="227"/>
                    </a:moveTo>
                    <a:cubicBezTo>
                      <a:pt x="1036" y="76"/>
                      <a:pt x="2082" y="-1"/>
                      <a:pt x="3130" y="0"/>
                    </a:cubicBezTo>
                    <a:cubicBezTo>
                      <a:pt x="3691" y="0"/>
                      <a:pt x="4253" y="21"/>
                      <a:pt x="4813" y="65"/>
                    </a:cubicBezTo>
                  </a:path>
                  <a:path w="4813" h="21600" stroke="0" extrusionOk="0">
                    <a:moveTo>
                      <a:pt x="-1" y="227"/>
                    </a:moveTo>
                    <a:cubicBezTo>
                      <a:pt x="1036" y="76"/>
                      <a:pt x="2082" y="-1"/>
                      <a:pt x="3130" y="0"/>
                    </a:cubicBezTo>
                    <a:cubicBezTo>
                      <a:pt x="3691" y="0"/>
                      <a:pt x="4253" y="21"/>
                      <a:pt x="4813" y="65"/>
                    </a:cubicBezTo>
                    <a:lnTo>
                      <a:pt x="313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FF00"/>
                </a:solidFill>
                <a:prstDash val="dash"/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716" name="Text Box 12"/>
              <p:cNvSpPr txBox="1">
                <a:spLocks noChangeArrowheads="1"/>
              </p:cNvSpPr>
              <p:nvPr/>
            </p:nvSpPr>
            <p:spPr bwMode="auto">
              <a:xfrm>
                <a:off x="2906" y="10384"/>
                <a:ext cx="52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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717" name="Text Box 13"/>
              <p:cNvSpPr txBox="1">
                <a:spLocks noChangeArrowheads="1"/>
              </p:cNvSpPr>
              <p:nvPr/>
            </p:nvSpPr>
            <p:spPr bwMode="auto">
              <a:xfrm>
                <a:off x="3207" y="9303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718" name="Freeform 14"/>
              <p:cNvSpPr>
                <a:spLocks/>
              </p:cNvSpPr>
              <p:nvPr/>
            </p:nvSpPr>
            <p:spPr bwMode="auto">
              <a:xfrm rot="1633012" flipH="1" flipV="1">
                <a:off x="2015" y="10725"/>
                <a:ext cx="1792" cy="659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60" y="5"/>
                  </a:cxn>
                  <a:cxn ang="0">
                    <a:pos x="264" y="5"/>
                  </a:cxn>
                  <a:cxn ang="0">
                    <a:pos x="384" y="29"/>
                  </a:cxn>
                  <a:cxn ang="0">
                    <a:pos x="472" y="93"/>
                  </a:cxn>
                  <a:cxn ang="0">
                    <a:pos x="552" y="221"/>
                  </a:cxn>
                  <a:cxn ang="0">
                    <a:pos x="608" y="469"/>
                  </a:cxn>
                  <a:cxn ang="0">
                    <a:pos x="648" y="653"/>
                  </a:cxn>
                  <a:cxn ang="0">
                    <a:pos x="776" y="813"/>
                  </a:cxn>
                  <a:cxn ang="0">
                    <a:pos x="936" y="917"/>
                  </a:cxn>
                  <a:cxn ang="0">
                    <a:pos x="1160" y="1013"/>
                  </a:cxn>
                  <a:cxn ang="0">
                    <a:pos x="1536" y="1029"/>
                  </a:cxn>
                  <a:cxn ang="0">
                    <a:pos x="1816" y="989"/>
                  </a:cxn>
                </a:cxnLst>
                <a:rect l="0" t="0" r="r" b="b"/>
                <a:pathLst>
                  <a:path w="1816" h="1033">
                    <a:moveTo>
                      <a:pt x="0" y="37"/>
                    </a:moveTo>
                    <a:cubicBezTo>
                      <a:pt x="58" y="23"/>
                      <a:pt x="116" y="10"/>
                      <a:pt x="160" y="5"/>
                    </a:cubicBezTo>
                    <a:cubicBezTo>
                      <a:pt x="204" y="0"/>
                      <a:pt x="227" y="1"/>
                      <a:pt x="264" y="5"/>
                    </a:cubicBezTo>
                    <a:cubicBezTo>
                      <a:pt x="301" y="9"/>
                      <a:pt x="349" y="14"/>
                      <a:pt x="384" y="29"/>
                    </a:cubicBezTo>
                    <a:cubicBezTo>
                      <a:pt x="419" y="44"/>
                      <a:pt x="444" y="61"/>
                      <a:pt x="472" y="93"/>
                    </a:cubicBezTo>
                    <a:cubicBezTo>
                      <a:pt x="500" y="125"/>
                      <a:pt x="529" y="158"/>
                      <a:pt x="552" y="221"/>
                    </a:cubicBezTo>
                    <a:cubicBezTo>
                      <a:pt x="575" y="284"/>
                      <a:pt x="592" y="397"/>
                      <a:pt x="608" y="469"/>
                    </a:cubicBezTo>
                    <a:cubicBezTo>
                      <a:pt x="624" y="541"/>
                      <a:pt x="620" y="596"/>
                      <a:pt x="648" y="653"/>
                    </a:cubicBezTo>
                    <a:cubicBezTo>
                      <a:pt x="676" y="710"/>
                      <a:pt x="728" y="769"/>
                      <a:pt x="776" y="813"/>
                    </a:cubicBezTo>
                    <a:cubicBezTo>
                      <a:pt x="824" y="857"/>
                      <a:pt x="872" y="884"/>
                      <a:pt x="936" y="917"/>
                    </a:cubicBezTo>
                    <a:cubicBezTo>
                      <a:pt x="1000" y="950"/>
                      <a:pt x="1060" y="994"/>
                      <a:pt x="1160" y="1013"/>
                    </a:cubicBezTo>
                    <a:cubicBezTo>
                      <a:pt x="1260" y="1032"/>
                      <a:pt x="1427" y="1033"/>
                      <a:pt x="1536" y="1029"/>
                    </a:cubicBezTo>
                    <a:cubicBezTo>
                      <a:pt x="1645" y="1025"/>
                      <a:pt x="1730" y="1007"/>
                      <a:pt x="1816" y="989"/>
                    </a:cubicBezTo>
                  </a:path>
                </a:pathLst>
              </a:custGeom>
              <a:noFill/>
              <a:ln w="31750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2397" y="10544"/>
                <a:ext cx="781" cy="321"/>
                <a:chOff x="2487" y="10614"/>
                <a:chExt cx="541" cy="201"/>
              </a:xfrm>
            </p:grpSpPr>
            <p:sp>
              <p:nvSpPr>
                <p:cNvPr id="72720" name="Oval 16" descr="Светлый диагональный 2"/>
                <p:cNvSpPr>
                  <a:spLocks noChangeArrowheads="1"/>
                </p:cNvSpPr>
                <p:nvPr/>
              </p:nvSpPr>
              <p:spPr bwMode="auto">
                <a:xfrm rot="-3214703">
                  <a:off x="2669" y="10457"/>
                  <a:ext cx="201" cy="516"/>
                </a:xfrm>
                <a:prstGeom prst="ellipse">
                  <a:avLst/>
                </a:prstGeom>
                <a:pattFill prst="ltUpDiag">
                  <a:fgClr>
                    <a:srgbClr val="0000FF">
                      <a:alpha val="78000"/>
                    </a:srgbClr>
                  </a:fgClr>
                  <a:bgClr>
                    <a:srgbClr val="FFFFFF">
                      <a:alpha val="78000"/>
                    </a:srgbClr>
                  </a:bgClr>
                </a:pattFill>
                <a:ln w="158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2721" name="Arc 17"/>
                <p:cNvSpPr>
                  <a:spLocks/>
                </p:cNvSpPr>
                <p:nvPr/>
              </p:nvSpPr>
              <p:spPr bwMode="auto">
                <a:xfrm rot="2227546">
                  <a:off x="2487" y="10685"/>
                  <a:ext cx="517" cy="105"/>
                </a:xfrm>
                <a:custGeom>
                  <a:avLst/>
                  <a:gdLst>
                    <a:gd name="G0" fmla="+- 21600 0 0"/>
                    <a:gd name="G1" fmla="+- 3596 0 0"/>
                    <a:gd name="G2" fmla="+- 21600 0 0"/>
                    <a:gd name="T0" fmla="*/ 41356 w 41356"/>
                    <a:gd name="T1" fmla="*/ 12329 h 25196"/>
                    <a:gd name="T2" fmla="*/ 301 w 41356"/>
                    <a:gd name="T3" fmla="*/ 0 h 25196"/>
                    <a:gd name="T4" fmla="*/ 21600 w 41356"/>
                    <a:gd name="T5" fmla="*/ 3596 h 25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356" h="25196" fill="none" extrusionOk="0">
                      <a:moveTo>
                        <a:pt x="41355" y="12328"/>
                      </a:moveTo>
                      <a:cubicBezTo>
                        <a:pt x="37898" y="20150"/>
                        <a:pt x="30151" y="25195"/>
                        <a:pt x="21600" y="25196"/>
                      </a:cubicBezTo>
                      <a:cubicBezTo>
                        <a:pt x="9670" y="25196"/>
                        <a:pt x="0" y="15525"/>
                        <a:pt x="0" y="3596"/>
                      </a:cubicBezTo>
                      <a:cubicBezTo>
                        <a:pt x="-1" y="2391"/>
                        <a:pt x="100" y="1188"/>
                        <a:pt x="301" y="0"/>
                      </a:cubicBezTo>
                    </a:path>
                    <a:path w="41356" h="25196" stroke="0" extrusionOk="0">
                      <a:moveTo>
                        <a:pt x="41355" y="12328"/>
                      </a:moveTo>
                      <a:cubicBezTo>
                        <a:pt x="37898" y="20150"/>
                        <a:pt x="30151" y="25195"/>
                        <a:pt x="21600" y="25196"/>
                      </a:cubicBezTo>
                      <a:cubicBezTo>
                        <a:pt x="9670" y="25196"/>
                        <a:pt x="0" y="15525"/>
                        <a:pt x="0" y="3596"/>
                      </a:cubicBezTo>
                      <a:cubicBezTo>
                        <a:pt x="-1" y="2391"/>
                        <a:pt x="100" y="1188"/>
                        <a:pt x="301" y="0"/>
                      </a:cubicBezTo>
                      <a:lnTo>
                        <a:pt x="21600" y="359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72722" name="Arc 18"/>
              <p:cNvSpPr>
                <a:spLocks/>
              </p:cNvSpPr>
              <p:nvPr/>
            </p:nvSpPr>
            <p:spPr bwMode="auto">
              <a:xfrm rot="14061049">
                <a:off x="2810" y="10602"/>
                <a:ext cx="180" cy="209"/>
              </a:xfrm>
              <a:custGeom>
                <a:avLst/>
                <a:gdLst>
                  <a:gd name="G0" fmla="+- 19420 0 0"/>
                  <a:gd name="G1" fmla="+- 0 0 0"/>
                  <a:gd name="G2" fmla="+- 21600 0 0"/>
                  <a:gd name="T0" fmla="*/ 27149 w 27149"/>
                  <a:gd name="T1" fmla="*/ 20170 h 21600"/>
                  <a:gd name="T2" fmla="*/ 0 w 27149"/>
                  <a:gd name="T3" fmla="*/ 9457 h 21600"/>
                  <a:gd name="T4" fmla="*/ 19420 w 2714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149" h="21600" fill="none" extrusionOk="0">
                    <a:moveTo>
                      <a:pt x="27148" y="20169"/>
                    </a:moveTo>
                    <a:cubicBezTo>
                      <a:pt x="24681" y="21115"/>
                      <a:pt x="22062" y="21599"/>
                      <a:pt x="19420" y="21600"/>
                    </a:cubicBezTo>
                    <a:cubicBezTo>
                      <a:pt x="11156" y="21600"/>
                      <a:pt x="3617" y="16885"/>
                      <a:pt x="0" y="9456"/>
                    </a:cubicBezTo>
                  </a:path>
                  <a:path w="27149" h="21600" stroke="0" extrusionOk="0">
                    <a:moveTo>
                      <a:pt x="27148" y="20169"/>
                    </a:moveTo>
                    <a:cubicBezTo>
                      <a:pt x="24681" y="21115"/>
                      <a:pt x="22062" y="21599"/>
                      <a:pt x="19420" y="21600"/>
                    </a:cubicBezTo>
                    <a:cubicBezTo>
                      <a:pt x="11156" y="21600"/>
                      <a:pt x="3617" y="16885"/>
                      <a:pt x="0" y="9456"/>
                    </a:cubicBezTo>
                    <a:lnTo>
                      <a:pt x="19420" y="0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723" name="Line 19"/>
              <p:cNvSpPr>
                <a:spLocks noChangeShapeType="1"/>
              </p:cNvSpPr>
              <p:nvPr/>
            </p:nvSpPr>
            <p:spPr bwMode="auto">
              <a:xfrm rot="4637216" flipV="1">
                <a:off x="2804" y="10699"/>
                <a:ext cx="349" cy="263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724" name="Line 20"/>
              <p:cNvSpPr>
                <a:spLocks noChangeShapeType="1"/>
              </p:cNvSpPr>
              <p:nvPr/>
            </p:nvSpPr>
            <p:spPr bwMode="auto">
              <a:xfrm flipV="1">
                <a:off x="2812" y="9437"/>
                <a:ext cx="1080" cy="126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725" name="Text Box 21"/>
              <p:cNvSpPr txBox="1">
                <a:spLocks noChangeArrowheads="1"/>
              </p:cNvSpPr>
              <p:nvPr/>
            </p:nvSpPr>
            <p:spPr bwMode="auto">
              <a:xfrm>
                <a:off x="3541" y="11407"/>
                <a:ext cx="1297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</a:t>
                </a:r>
                <a:r>
                  <a:rPr kumimoji="0" lang="ru-RU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const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72726" name="Object 22"/>
            <p:cNvGraphicFramePr>
              <a:graphicFrameLocks noChangeAspect="1"/>
            </p:cNvGraphicFramePr>
            <p:nvPr/>
          </p:nvGraphicFramePr>
          <p:xfrm>
            <a:off x="2714612" y="2928934"/>
            <a:ext cx="357158" cy="372040"/>
          </p:xfrm>
          <a:graphic>
            <a:graphicData uri="http://schemas.openxmlformats.org/presentationml/2006/ole">
              <p:oleObj spid="_x0000_s73730" name="Формула" r:id="rId4" imgW="228600" imgH="241300" progId="Equation.3">
                <p:embed/>
              </p:oleObj>
            </a:graphicData>
          </a:graphic>
        </p:graphicFrame>
        <p:graphicFrame>
          <p:nvGraphicFramePr>
            <p:cNvPr id="72728" name="Object 24"/>
            <p:cNvGraphicFramePr>
              <a:graphicFrameLocks noChangeAspect="1"/>
            </p:cNvGraphicFramePr>
            <p:nvPr/>
          </p:nvGraphicFramePr>
          <p:xfrm>
            <a:off x="2590800" y="1803391"/>
            <a:ext cx="317500" cy="411163"/>
          </p:xfrm>
          <a:graphic>
            <a:graphicData uri="http://schemas.openxmlformats.org/presentationml/2006/ole">
              <p:oleObj spid="_x0000_s73731" name="Формула" r:id="rId5" imgW="203040" imgH="266400" progId="Equation.3">
                <p:embed/>
              </p:oleObj>
            </a:graphicData>
          </a:graphic>
        </p:graphicFrame>
      </p:grpSp>
      <p:sp>
        <p:nvSpPr>
          <p:cNvPr id="54" name="Выгнутая влево стрелка 53"/>
          <p:cNvSpPr/>
          <p:nvPr/>
        </p:nvSpPr>
        <p:spPr>
          <a:xfrm rot="3022168" flipH="1">
            <a:off x="4733973" y="1658398"/>
            <a:ext cx="516756" cy="270423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Text Box 21"/>
          <p:cNvSpPr txBox="1">
            <a:spLocks noChangeArrowheads="1"/>
          </p:cNvSpPr>
          <p:nvPr/>
        </p:nvSpPr>
        <p:spPr bwMode="auto">
          <a:xfrm>
            <a:off x="1571604" y="3612772"/>
            <a:ext cx="78581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“</a:t>
            </a: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</a:t>
            </a:r>
            <a:r>
              <a:rPr kumimoji="0" lang="en-US" sz="3200" b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”: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21"/>
          <p:cNvSpPr txBox="1">
            <a:spLocks noChangeArrowheads="1"/>
          </p:cNvSpPr>
          <p:nvPr/>
        </p:nvSpPr>
        <p:spPr bwMode="auto">
          <a:xfrm>
            <a:off x="714348" y="3255582"/>
            <a:ext cx="100013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Силовая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линия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4"/>
          <p:cNvSpPr>
            <a:spLocks/>
          </p:cNvSpPr>
          <p:nvPr/>
        </p:nvSpPr>
        <p:spPr bwMode="auto">
          <a:xfrm>
            <a:off x="6072198" y="2500306"/>
            <a:ext cx="2214578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Примеры</a:t>
            </a:r>
            <a:r>
              <a:rPr lang="ru-RU" sz="2400" b="1" dirty="0" smtClean="0">
                <a:solidFill>
                  <a:srgbClr val="00B0F0"/>
                </a:solidFill>
                <a:latin typeface="Constantia" pitchFamily="18" charset="0"/>
              </a:rPr>
              <a:t>: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endParaRPr lang="ru-RU" sz="2400" b="1" i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59" name="Стрелка вниз 58"/>
          <p:cNvSpPr/>
          <p:nvPr/>
        </p:nvSpPr>
        <p:spPr>
          <a:xfrm>
            <a:off x="7000892" y="3143248"/>
            <a:ext cx="434606" cy="668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Rectangle 4"/>
          <p:cNvSpPr>
            <a:spLocks/>
          </p:cNvSpPr>
          <p:nvPr/>
        </p:nvSpPr>
        <p:spPr bwMode="auto">
          <a:xfrm>
            <a:off x="71406" y="1010762"/>
            <a:ext cx="3357586" cy="80172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marL="457200" indent="-457200" eaLnBrk="0" hangingPunct="0">
              <a:buAutoNum type="arabicPeriod"/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скалярная!; </a:t>
            </a:r>
          </a:p>
          <a:p>
            <a:pPr marL="457200" indent="-457200" eaLnBrk="0" hangingPunct="0">
              <a:buAutoNum type="arabicPeriod"/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легко измерять; 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3857628"/>
            <a:ext cx="5781684" cy="294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Rectangle 4"/>
          <p:cNvSpPr>
            <a:spLocks/>
          </p:cNvSpPr>
          <p:nvPr/>
        </p:nvSpPr>
        <p:spPr bwMode="auto">
          <a:xfrm>
            <a:off x="2928926" y="571480"/>
            <a:ext cx="2214578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  <a:sym typeface="Symbol"/>
              </a:rPr>
              <a:t></a:t>
            </a:r>
            <a:r>
              <a:rPr lang="en-US" sz="2400" b="1" i="1" dirty="0" smtClean="0">
                <a:solidFill>
                  <a:srgbClr val="00B0F0"/>
                </a:solidFill>
                <a:latin typeface="Constantia" pitchFamily="18" charset="0"/>
                <a:sym typeface="Symbol"/>
              </a:rPr>
              <a:t> 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  <a:sym typeface="Symbol"/>
              </a:rPr>
              <a:t> - зачем</a:t>
            </a:r>
            <a:r>
              <a:rPr lang="en-US" sz="2400" b="1" i="1" dirty="0" smtClean="0">
                <a:solidFill>
                  <a:srgbClr val="00B0F0"/>
                </a:solidFill>
                <a:latin typeface="Constantia" pitchFamily="18" charset="0"/>
                <a:sym typeface="Symbol"/>
              </a:rPr>
              <a:t>?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endParaRPr lang="ru-RU" sz="2400" b="1" i="1" dirty="0">
              <a:solidFill>
                <a:srgbClr val="00B0F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642910" y="681319"/>
            <a:ext cx="52149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800100" algn="l"/>
              </a:tabLst>
              <a:defRPr/>
            </a:pP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10.1. Поле  заряженного  проводника</a:t>
            </a:r>
            <a:endParaRPr lang="ru-RU" sz="2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1" name="Заголовок 2"/>
          <p:cNvSpPr txBox="1">
            <a:spLocks/>
          </p:cNvSpPr>
          <p:nvPr/>
        </p:nvSpPr>
        <p:spPr>
          <a:xfrm>
            <a:off x="1000100" y="214290"/>
            <a:ext cx="6858048" cy="776270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eaLnBrk="0" hangingPunct="0">
              <a:defRPr/>
            </a:pP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§ 10. Проводники  в  </a:t>
            </a:r>
            <a:r>
              <a:rPr lang="ru-RU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электрическом поле</a:t>
            </a:r>
          </a:p>
          <a:p>
            <a:pPr lvl="0" eaLnBrk="0" hangingPunct="0">
              <a:defRPr/>
            </a:pPr>
            <a:r>
              <a:rPr lang="ru-RU" sz="41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8639" y="1785926"/>
            <a:ext cx="338107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Прямоугольник 28"/>
          <p:cNvSpPr/>
          <p:nvPr/>
        </p:nvSpPr>
        <p:spPr>
          <a:xfrm>
            <a:off x="428596" y="1285860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•"/>
            </a:pPr>
            <a:r>
              <a:rPr lang="ru-RU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1. </a:t>
            </a:r>
            <a:r>
              <a:rPr lang="ru-RU" i="1" dirty="0" smtClean="0">
                <a:solidFill>
                  <a:srgbClr val="C00000"/>
                </a:solidFill>
                <a:latin typeface="Constantia" pitchFamily="18" charset="0"/>
              </a:rPr>
              <a:t>Напряжённость  электрического  поля  в  проводниках  равна  нулю;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165652" y="1643063"/>
            <a:ext cx="5477918" cy="2214565"/>
            <a:chOff x="165652" y="1643063"/>
            <a:chExt cx="5477918" cy="2214565"/>
          </a:xfrm>
        </p:grpSpPr>
        <p:sp>
          <p:nvSpPr>
            <p:cNvPr id="81" name="Выгнутая влево стрелка 80"/>
            <p:cNvSpPr/>
            <p:nvPr/>
          </p:nvSpPr>
          <p:spPr>
            <a:xfrm rot="169549">
              <a:off x="165652" y="1797865"/>
              <a:ext cx="531654" cy="1919388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28596" y="2686754"/>
              <a:ext cx="52149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FontTx/>
                <a:buChar char="•"/>
              </a:pPr>
              <a:r>
                <a:rPr lang="ru-RU" dirty="0" smtClean="0">
                  <a:solidFill>
                    <a:srgbClr val="0000FF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>
                  <a:solidFill>
                    <a:srgbClr val="0000FF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r>
                <a:rPr lang="ru-RU" dirty="0" smtClean="0">
                  <a:solidFill>
                    <a:srgbClr val="0000FF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. </a:t>
              </a:r>
              <a:r>
                <a:rPr lang="ru-RU" i="1" dirty="0" smtClean="0">
                  <a:solidFill>
                    <a:srgbClr val="C00000"/>
                  </a:solidFill>
                  <a:latin typeface="Constantia" pitchFamily="18" charset="0"/>
                </a:rPr>
                <a:t>Потенциал  всех  точек  проводящего  тела</a:t>
              </a:r>
              <a:endParaRPr lang="en-US" i="1" dirty="0" smtClean="0">
                <a:solidFill>
                  <a:srgbClr val="C00000"/>
                </a:solidFill>
                <a:latin typeface="Constantia" pitchFamily="18" charset="0"/>
              </a:endParaRPr>
            </a:p>
            <a:p>
              <a:pPr lvl="0"/>
              <a:r>
                <a:rPr lang="en-US" i="1" dirty="0" smtClean="0">
                  <a:solidFill>
                    <a:srgbClr val="C00000"/>
                  </a:solidFill>
                  <a:latin typeface="Constantia" pitchFamily="18" charset="0"/>
                </a:rPr>
                <a:t>      </a:t>
              </a:r>
              <a:r>
                <a:rPr lang="ru-RU" i="1" dirty="0" smtClean="0">
                  <a:solidFill>
                    <a:srgbClr val="C00000"/>
                  </a:solidFill>
                  <a:latin typeface="Constantia" pitchFamily="18" charset="0"/>
                </a:rPr>
                <a:t> одинаков  </a:t>
              </a:r>
              <a:r>
                <a:rPr lang="ru-RU" i="1" dirty="0" smtClean="0">
                  <a:solidFill>
                    <a:srgbClr val="C00000"/>
                  </a:solidFill>
                  <a:latin typeface="Constantia" pitchFamily="18" charset="0"/>
                  <a:sym typeface="Symbol"/>
                </a:rPr>
                <a:t>  = </a:t>
              </a:r>
              <a:r>
                <a:rPr lang="en-US" i="1" dirty="0" smtClean="0">
                  <a:solidFill>
                    <a:srgbClr val="C00000"/>
                  </a:solidFill>
                  <a:latin typeface="Constantia" pitchFamily="18" charset="0"/>
                  <a:sym typeface="Symbol"/>
                </a:rPr>
                <a:t>const</a:t>
              </a:r>
              <a:r>
                <a:rPr lang="ru-RU" i="1" dirty="0" smtClean="0">
                  <a:solidFill>
                    <a:srgbClr val="C00000"/>
                  </a:solidFill>
                  <a:latin typeface="Constantia" pitchFamily="18" charset="0"/>
                </a:rPr>
                <a:t> ;</a:t>
              </a:r>
            </a:p>
          </p:txBody>
        </p:sp>
        <p:graphicFrame>
          <p:nvGraphicFramePr>
            <p:cNvPr id="79878" name="Object 6"/>
            <p:cNvGraphicFramePr>
              <a:graphicFrameLocks noChangeAspect="1"/>
            </p:cNvGraphicFramePr>
            <p:nvPr/>
          </p:nvGraphicFramePr>
          <p:xfrm>
            <a:off x="714347" y="3350340"/>
            <a:ext cx="2527327" cy="507288"/>
          </p:xfrm>
          <a:graphic>
            <a:graphicData uri="http://schemas.openxmlformats.org/presentationml/2006/ole">
              <p:oleObj spid="_x0000_s86018" name="Формула" r:id="rId5" imgW="1638000" imgH="330120" progId="Equation.3">
                <p:embed/>
              </p:oleObj>
            </a:graphicData>
          </a:graphic>
        </p:graphicFrame>
        <p:graphicFrame>
          <p:nvGraphicFramePr>
            <p:cNvPr id="79880" name="Object 8"/>
            <p:cNvGraphicFramePr>
              <a:graphicFrameLocks noChangeAspect="1"/>
            </p:cNvGraphicFramePr>
            <p:nvPr/>
          </p:nvGraphicFramePr>
          <p:xfrm>
            <a:off x="911210" y="1643063"/>
            <a:ext cx="1589088" cy="508000"/>
          </p:xfrm>
          <a:graphic>
            <a:graphicData uri="http://schemas.openxmlformats.org/presentationml/2006/ole">
              <p:oleObj spid="_x0000_s86019" name="Формула" r:id="rId6" imgW="1028520" imgH="330120" progId="Equation.3">
                <p:embed/>
              </p:oleObj>
            </a:graphicData>
          </a:graphic>
        </p:graphicFrame>
        <p:sp>
          <p:nvSpPr>
            <p:cNvPr id="35" name="Прямоугольник 34"/>
            <p:cNvSpPr/>
            <p:nvPr/>
          </p:nvSpPr>
          <p:spPr>
            <a:xfrm>
              <a:off x="3357554" y="3346172"/>
              <a:ext cx="192882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2400" i="1" dirty="0" smtClean="0">
                  <a:solidFill>
                    <a:schemeClr val="bg1"/>
                  </a:solidFill>
                  <a:latin typeface="Constantia" pitchFamily="18" charset="0"/>
                  <a:sym typeface="Symbol"/>
                </a:rPr>
                <a:t>  = </a:t>
              </a:r>
              <a:r>
                <a:rPr lang="en-US" sz="2400" i="1" dirty="0" smtClean="0">
                  <a:solidFill>
                    <a:schemeClr val="bg1"/>
                  </a:solidFill>
                  <a:latin typeface="Constantia" pitchFamily="18" charset="0"/>
                  <a:sym typeface="Symbol"/>
                </a:rPr>
                <a:t>const</a:t>
              </a:r>
              <a:r>
                <a:rPr lang="ru-RU" sz="2400" i="1" dirty="0" smtClean="0">
                  <a:solidFill>
                    <a:schemeClr val="bg1"/>
                  </a:solidFill>
                  <a:latin typeface="Constantia" pitchFamily="18" charset="0"/>
                </a:rPr>
                <a:t> ;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28596" y="4535667"/>
            <a:ext cx="7500990" cy="1858796"/>
            <a:chOff x="428596" y="4535667"/>
            <a:chExt cx="7500990" cy="1858796"/>
          </a:xfrm>
        </p:grpSpPr>
        <p:sp>
          <p:nvSpPr>
            <p:cNvPr id="54" name="Выгнутая влево стрелка 53"/>
            <p:cNvSpPr/>
            <p:nvPr/>
          </p:nvSpPr>
          <p:spPr>
            <a:xfrm rot="6008877" flipH="1">
              <a:off x="2671161" y="5225368"/>
              <a:ext cx="293738" cy="2044452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8" name="Rectangle 4"/>
            <p:cNvSpPr>
              <a:spLocks/>
            </p:cNvSpPr>
            <p:nvPr/>
          </p:nvSpPr>
          <p:spPr bwMode="auto">
            <a:xfrm>
              <a:off x="5143504" y="5253436"/>
              <a:ext cx="2071702" cy="50006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en-US" sz="32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ru-RU" baseline="30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i="1" baseline="30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внутри</a:t>
              </a:r>
              <a:r>
                <a:rPr lang="ru-RU" baseline="30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= 0</a:t>
              </a:r>
              <a:endPara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Стрелка вниз 58"/>
            <p:cNvSpPr/>
            <p:nvPr/>
          </p:nvSpPr>
          <p:spPr>
            <a:xfrm rot="16200000" flipH="1">
              <a:off x="4500562" y="5324874"/>
              <a:ext cx="285752" cy="4286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Rectangle 8"/>
            <p:cNvSpPr>
              <a:spLocks/>
            </p:cNvSpPr>
            <p:nvPr/>
          </p:nvSpPr>
          <p:spPr bwMode="auto">
            <a:xfrm>
              <a:off x="7215206" y="5110560"/>
              <a:ext cx="714380" cy="78579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4400" b="1" i="1" dirty="0" smtClean="0">
                  <a:solidFill>
                    <a:srgbClr val="0070C0"/>
                  </a:solidFill>
                  <a:latin typeface="Constantia" pitchFamily="18" charset="0"/>
                </a:rPr>
                <a:t>!!</a:t>
              </a:r>
              <a:endParaRPr lang="ru-RU" sz="4400" b="1" i="1" dirty="0">
                <a:solidFill>
                  <a:srgbClr val="0070C0"/>
                </a:solidFill>
                <a:latin typeface="Constantia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28596" y="4535667"/>
              <a:ext cx="54292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FontTx/>
                <a:buChar char="•"/>
              </a:pPr>
              <a:r>
                <a:rPr lang="ru-RU" dirty="0" smtClean="0">
                  <a:solidFill>
                    <a:srgbClr val="0000FF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>
                  <a:solidFill>
                    <a:srgbClr val="0000FF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3</a:t>
              </a:r>
              <a:r>
                <a:rPr lang="ru-RU" dirty="0" smtClean="0">
                  <a:solidFill>
                    <a:srgbClr val="0000FF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. </a:t>
              </a:r>
              <a:r>
                <a:rPr lang="ru-RU" i="1" dirty="0" smtClean="0">
                  <a:solidFill>
                    <a:srgbClr val="C00000"/>
                  </a:solidFill>
                  <a:latin typeface="Constantia" pitchFamily="18" charset="0"/>
                </a:rPr>
                <a:t>Весь избыточный заряд проводника</a:t>
              </a:r>
              <a:endParaRPr lang="en-US" i="1" dirty="0" smtClean="0">
                <a:solidFill>
                  <a:srgbClr val="C00000"/>
                </a:solidFill>
                <a:latin typeface="Constantia" pitchFamily="18" charset="0"/>
              </a:endParaRPr>
            </a:p>
            <a:p>
              <a:pPr lvl="0"/>
              <a:r>
                <a:rPr lang="en-US" i="1" dirty="0" smtClean="0">
                  <a:solidFill>
                    <a:srgbClr val="C00000"/>
                  </a:solidFill>
                  <a:latin typeface="Constantia" pitchFamily="18" charset="0"/>
                </a:rPr>
                <a:t>      </a:t>
              </a:r>
              <a:r>
                <a:rPr lang="ru-RU" i="1" dirty="0" smtClean="0">
                  <a:solidFill>
                    <a:srgbClr val="C00000"/>
                  </a:solidFill>
                  <a:latin typeface="Constantia" pitchFamily="18" charset="0"/>
                </a:rPr>
                <a:t> распределён по его поверхности;</a:t>
              </a:r>
            </a:p>
          </p:txBody>
        </p:sp>
        <p:graphicFrame>
          <p:nvGraphicFramePr>
            <p:cNvPr id="79881" name="Object 9"/>
            <p:cNvGraphicFramePr>
              <a:graphicFrameLocks noChangeAspect="1"/>
            </p:cNvGraphicFramePr>
            <p:nvPr/>
          </p:nvGraphicFramePr>
          <p:xfrm>
            <a:off x="1108075" y="5297877"/>
            <a:ext cx="1833563" cy="611187"/>
          </p:xfrm>
          <a:graphic>
            <a:graphicData uri="http://schemas.openxmlformats.org/presentationml/2006/ole">
              <p:oleObj spid="_x0000_s86020" name="Формула" r:id="rId7" imgW="1282680" imgH="419040" progId="Equation.3">
                <p:embed/>
              </p:oleObj>
            </a:graphicData>
          </a:graphic>
        </p:graphicFrame>
        <p:sp>
          <p:nvSpPr>
            <p:cNvPr id="38" name="Text Box 15"/>
            <p:cNvSpPr txBox="1">
              <a:spLocks noChangeArrowheads="1"/>
            </p:cNvSpPr>
            <p:nvPr/>
          </p:nvSpPr>
          <p:spPr bwMode="auto">
            <a:xfrm>
              <a:off x="3571868" y="5943102"/>
              <a:ext cx="3071834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“</a:t>
              </a:r>
              <a:r>
                <a:rPr kumimoji="0" lang="ru-RU" sz="1600" b="0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любая поверхность </a:t>
              </a:r>
              <a:r>
                <a:rPr kumimoji="0" lang="ru-RU" sz="1600" b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  <a:sym typeface="Symbol"/>
                </a:rPr>
                <a:t></a:t>
              </a:r>
              <a:r>
                <a:rPr kumimoji="0" lang="ru-RU" sz="1600" b="0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ru-RU" sz="1600" b="0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внутри </a:t>
              </a:r>
              <a:r>
                <a:rPr lang="en-US" sz="16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”</a:t>
              </a:r>
              <a:endParaRPr lang="ru-RU" sz="1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>
            <a:xfrm>
              <a:off x="2071670" y="5753502"/>
              <a:ext cx="285752" cy="1588"/>
            </a:xfrm>
            <a:prstGeom prst="line">
              <a:avLst/>
            </a:prstGeom>
            <a:ln w="44450" cmpd="dbl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 Box 15"/>
            <p:cNvSpPr txBox="1">
              <a:spLocks noChangeArrowheads="1"/>
            </p:cNvSpPr>
            <p:nvPr/>
          </p:nvSpPr>
          <p:spPr bwMode="auto">
            <a:xfrm>
              <a:off x="3019670" y="5291922"/>
              <a:ext cx="785818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 0</a:t>
              </a:r>
              <a:endPara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1643042" y="142852"/>
            <a:ext cx="5506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Поле вблизи поверхности проводника  </a:t>
            </a:r>
            <a:r>
              <a:rPr lang="ru-RU" sz="2800" b="1" i="1" dirty="0" smtClean="0">
                <a:solidFill>
                  <a:srgbClr val="00B0F0"/>
                </a:solidFill>
                <a:latin typeface="Constantia" pitchFamily="18" charset="0"/>
              </a:rPr>
              <a:t>??</a:t>
            </a:r>
            <a:endParaRPr lang="ru-RU" sz="2800" b="1" dirty="0" smtClean="0">
              <a:solidFill>
                <a:srgbClr val="00B0F0"/>
              </a:solidFill>
              <a:latin typeface="Constantia" pitchFamily="18" charset="0"/>
            </a:endParaRP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1731" y="2089146"/>
            <a:ext cx="3344169" cy="326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Прямоугольник 27"/>
          <p:cNvSpPr/>
          <p:nvPr/>
        </p:nvSpPr>
        <p:spPr>
          <a:xfrm>
            <a:off x="428596" y="782405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•"/>
            </a:pPr>
            <a:r>
              <a:rPr lang="ru-RU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4. </a:t>
            </a:r>
            <a:r>
              <a:rPr lang="ru-RU" i="1" dirty="0" smtClean="0">
                <a:solidFill>
                  <a:srgbClr val="C00000"/>
                </a:solidFill>
                <a:latin typeface="Constantia" pitchFamily="18" charset="0"/>
              </a:rPr>
              <a:t>Вне  проводника  силовые  линии  электростатического  поля  вблизи  от</a:t>
            </a:r>
          </a:p>
          <a:p>
            <a:pPr lvl="0"/>
            <a:r>
              <a:rPr lang="ru-RU" i="1" dirty="0" smtClean="0">
                <a:solidFill>
                  <a:srgbClr val="C00000"/>
                </a:solidFill>
                <a:latin typeface="Constantia" pitchFamily="18" charset="0"/>
              </a:rPr>
              <a:t>       его поверхности перпендикулярны к ней;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28596" y="1568223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Tx/>
              <a:buChar char="•"/>
            </a:pPr>
            <a:r>
              <a:rPr lang="ru-RU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5. </a:t>
            </a:r>
            <a:r>
              <a:rPr lang="ru-RU" i="1" dirty="0" smtClean="0">
                <a:solidFill>
                  <a:srgbClr val="C00000"/>
                </a:solidFill>
                <a:latin typeface="Constantia" pitchFamily="18" charset="0"/>
              </a:rPr>
              <a:t>Напряжённость  поля  заряженного  проводника  вблизи  поверхности</a:t>
            </a:r>
          </a:p>
          <a:p>
            <a:pPr lvl="0"/>
            <a:r>
              <a:rPr lang="ru-RU" i="1" dirty="0" smtClean="0">
                <a:solidFill>
                  <a:srgbClr val="C00000"/>
                </a:solidFill>
                <a:latin typeface="Constantia" pitchFamily="18" charset="0"/>
              </a:rPr>
              <a:t>       пропорциональна поверхностной плотности заряда; 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1328902" y="2533660"/>
            <a:ext cx="4314668" cy="2505070"/>
            <a:chOff x="1328902" y="2533660"/>
            <a:chExt cx="4314668" cy="2505070"/>
          </a:xfrm>
        </p:grpSpPr>
        <p:sp>
          <p:nvSpPr>
            <p:cNvPr id="81" name="Выгнутая влево стрелка 80"/>
            <p:cNvSpPr/>
            <p:nvPr/>
          </p:nvSpPr>
          <p:spPr>
            <a:xfrm rot="17508385">
              <a:off x="3294405" y="3599986"/>
              <a:ext cx="285752" cy="1849104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aphicFrame>
          <p:nvGraphicFramePr>
            <p:cNvPr id="80897" name="Object 1"/>
            <p:cNvGraphicFramePr>
              <a:graphicFrameLocks noChangeAspect="1"/>
            </p:cNvGraphicFramePr>
            <p:nvPr/>
          </p:nvGraphicFramePr>
          <p:xfrm>
            <a:off x="2016269" y="3248030"/>
            <a:ext cx="2341417" cy="785818"/>
          </p:xfrm>
          <a:graphic>
            <a:graphicData uri="http://schemas.openxmlformats.org/presentationml/2006/ole">
              <p:oleObj spid="_x0000_s87042" name="Формула" r:id="rId5" imgW="1434477" imgH="495085" progId="Equation.3">
                <p:embed/>
              </p:oleObj>
            </a:graphicData>
          </a:graphic>
        </p:graphicFrame>
        <p:graphicFrame>
          <p:nvGraphicFramePr>
            <p:cNvPr id="80899" name="Object 3"/>
            <p:cNvGraphicFramePr>
              <a:graphicFrameLocks noChangeAspect="1"/>
            </p:cNvGraphicFramePr>
            <p:nvPr/>
          </p:nvGraphicFramePr>
          <p:xfrm>
            <a:off x="1328902" y="2533660"/>
            <a:ext cx="2924175" cy="611187"/>
          </p:xfrm>
          <a:graphic>
            <a:graphicData uri="http://schemas.openxmlformats.org/presentationml/2006/ole">
              <p:oleObj spid="_x0000_s87043" name="Формула" r:id="rId6" imgW="2044440" imgH="419040" progId="Equation.3">
                <p:embed/>
              </p:oleObj>
            </a:graphicData>
          </a:graphic>
        </p:graphicFrame>
        <p:graphicFrame>
          <p:nvGraphicFramePr>
            <p:cNvPr id="80900" name="Object 4"/>
            <p:cNvGraphicFramePr>
              <a:graphicFrameLocks noChangeAspect="1"/>
            </p:cNvGraphicFramePr>
            <p:nvPr/>
          </p:nvGraphicFramePr>
          <p:xfrm>
            <a:off x="4608520" y="4071942"/>
            <a:ext cx="1035050" cy="966788"/>
          </p:xfrm>
          <a:graphic>
            <a:graphicData uri="http://schemas.openxmlformats.org/presentationml/2006/ole">
              <p:oleObj spid="_x0000_s87044" name="Формула" r:id="rId7" imgW="634680" imgH="609480" progId="Equation.3">
                <p:embed/>
              </p:oleObj>
            </a:graphicData>
          </a:graphic>
        </p:graphicFrame>
      </p:grpSp>
      <p:grpSp>
        <p:nvGrpSpPr>
          <p:cNvPr id="19" name="Группа 18"/>
          <p:cNvGrpSpPr/>
          <p:nvPr/>
        </p:nvGrpSpPr>
        <p:grpSpPr>
          <a:xfrm>
            <a:off x="428596" y="5286388"/>
            <a:ext cx="8429684" cy="1104887"/>
            <a:chOff x="428596" y="5286388"/>
            <a:chExt cx="8429684" cy="1104887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428596" y="5286388"/>
              <a:ext cx="842968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FontTx/>
                <a:buChar char="•"/>
              </a:pPr>
              <a:r>
                <a:rPr lang="ru-RU" dirty="0" smtClean="0">
                  <a:solidFill>
                    <a:srgbClr val="0000FF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 6*. </a:t>
              </a:r>
              <a:r>
                <a:rPr lang="ru-RU" i="1" dirty="0" smtClean="0">
                  <a:solidFill>
                    <a:srgbClr val="C00000"/>
                  </a:solidFill>
                  <a:latin typeface="Constantia" pitchFamily="18" charset="0"/>
                </a:rPr>
                <a:t>Плотность поверхностного заряда проводника зависит от её кривизны; </a:t>
              </a:r>
            </a:p>
          </p:txBody>
        </p:sp>
        <p:sp>
          <p:nvSpPr>
            <p:cNvPr id="41" name="Text Box 15"/>
            <p:cNvSpPr txBox="1">
              <a:spLocks noChangeArrowheads="1"/>
            </p:cNvSpPr>
            <p:nvPr/>
          </p:nvSpPr>
          <p:spPr bwMode="auto">
            <a:xfrm>
              <a:off x="3000364" y="5786454"/>
              <a:ext cx="928694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  <a:sym typeface="Symbol"/>
                </a:rPr>
                <a:t>Е</a:t>
              </a: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  <a:sym typeface="Symbol"/>
                </a:rPr>
                <a:t>  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  <a:sym typeface="Symbol"/>
                </a:rPr>
                <a:t></a:t>
              </a:r>
              <a:endParaRPr lang="ru-RU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80904" name="Object 8"/>
            <p:cNvGraphicFramePr>
              <a:graphicFrameLocks noChangeAspect="1"/>
            </p:cNvGraphicFramePr>
            <p:nvPr/>
          </p:nvGraphicFramePr>
          <p:xfrm>
            <a:off x="3857620" y="5714999"/>
            <a:ext cx="239712" cy="676275"/>
          </p:xfrm>
          <a:graphic>
            <a:graphicData uri="http://schemas.openxmlformats.org/presentationml/2006/ole">
              <p:oleObj spid="_x0000_s87046" name="Формула" r:id="rId8" imgW="215640" imgH="545760" progId="Equation.3">
                <p:embed/>
              </p:oleObj>
            </a:graphicData>
          </a:graphic>
        </p:graphicFrame>
        <p:grpSp>
          <p:nvGrpSpPr>
            <p:cNvPr id="34" name="Группа 33"/>
            <p:cNvGrpSpPr/>
            <p:nvPr/>
          </p:nvGrpSpPr>
          <p:grpSpPr>
            <a:xfrm>
              <a:off x="714348" y="5715000"/>
              <a:ext cx="1571652" cy="676275"/>
              <a:chOff x="714348" y="5715000"/>
              <a:chExt cx="1571652" cy="676275"/>
            </a:xfrm>
          </p:grpSpPr>
          <p:graphicFrame>
            <p:nvGraphicFramePr>
              <p:cNvPr id="80901" name="Object 5"/>
              <p:cNvGraphicFramePr>
                <a:graphicFrameLocks noChangeAspect="1"/>
              </p:cNvGraphicFramePr>
              <p:nvPr/>
            </p:nvGraphicFramePr>
            <p:xfrm>
              <a:off x="1557338" y="5715000"/>
              <a:ext cx="728662" cy="676275"/>
            </p:xfrm>
            <a:graphic>
              <a:graphicData uri="http://schemas.openxmlformats.org/presentationml/2006/ole">
                <p:oleObj spid="_x0000_s87045" name="Формула" r:id="rId9" imgW="660240" imgH="545760" progId="Equation.3">
                  <p:embed/>
                </p:oleObj>
              </a:graphicData>
            </a:graphic>
          </p:graphicFrame>
          <p:sp>
            <p:nvSpPr>
              <p:cNvPr id="40" name="Text Box 15"/>
              <p:cNvSpPr txBox="1">
                <a:spLocks noChangeArrowheads="1"/>
              </p:cNvSpPr>
              <p:nvPr/>
            </p:nvSpPr>
            <p:spPr bwMode="auto">
              <a:xfrm>
                <a:off x="714348" y="5786454"/>
                <a:ext cx="928694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/>
                  </a:rPr>
                  <a:t></a:t>
                </a:r>
                <a:r>
                  <a:rPr kumimoji="0" lang="ru-RU" sz="28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/>
                  </a:rPr>
                  <a:t>  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/>
                  </a:rPr>
                  <a:t></a:t>
                </a:r>
                <a:endParaRPr lang="ru-RU" sz="28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Text Box 15"/>
              <p:cNvSpPr txBox="1">
                <a:spLocks noChangeArrowheads="1"/>
              </p:cNvSpPr>
              <p:nvPr/>
            </p:nvSpPr>
            <p:spPr bwMode="auto">
              <a:xfrm>
                <a:off x="1222244" y="5715137"/>
                <a:ext cx="928694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en-US" sz="28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“   ”</a:t>
                </a:r>
                <a:endParaRPr lang="ru-RU" sz="28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1" name="Группа 20"/>
          <p:cNvGrpSpPr/>
          <p:nvPr/>
        </p:nvGrpSpPr>
        <p:grpSpPr>
          <a:xfrm>
            <a:off x="4572000" y="5857892"/>
            <a:ext cx="4286280" cy="571504"/>
            <a:chOff x="4572000" y="5857892"/>
            <a:chExt cx="4286280" cy="571504"/>
          </a:xfrm>
        </p:grpSpPr>
        <p:sp>
          <p:nvSpPr>
            <p:cNvPr id="39" name="Text Box 15"/>
            <p:cNvSpPr txBox="1">
              <a:spLocks noChangeArrowheads="1"/>
            </p:cNvSpPr>
            <p:nvPr/>
          </p:nvSpPr>
          <p:spPr bwMode="auto">
            <a:xfrm>
              <a:off x="6000760" y="5929330"/>
              <a:ext cx="2857520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“</a:t>
              </a:r>
              <a:r>
                <a:rPr kumimoji="0" lang="ru-RU" sz="2000" b="0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Огни Святого Эльма</a:t>
              </a:r>
              <a:r>
                <a:rPr lang="en-US" sz="20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”</a:t>
              </a:r>
              <a:endParaRPr lang="ru-RU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Штриховая стрелка вправо 19"/>
            <p:cNvSpPr/>
            <p:nvPr/>
          </p:nvSpPr>
          <p:spPr>
            <a:xfrm>
              <a:off x="4572000" y="5857892"/>
              <a:ext cx="1000132" cy="571504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2414" y="357166"/>
            <a:ext cx="278997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88" y="34876"/>
            <a:ext cx="6226918" cy="675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Rectangle 4"/>
          <p:cNvSpPr>
            <a:spLocks/>
          </p:cNvSpPr>
          <p:nvPr/>
        </p:nvSpPr>
        <p:spPr bwMode="auto">
          <a:xfrm>
            <a:off x="214282" y="142852"/>
            <a:ext cx="4214842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400" b="1" i="1" dirty="0" smtClean="0">
                <a:latin typeface="Constantia" pitchFamily="18" charset="0"/>
              </a:rPr>
              <a:t>“</a:t>
            </a:r>
            <a:r>
              <a:rPr lang="ru-RU" sz="2400" b="1" i="1" dirty="0" smtClean="0">
                <a:latin typeface="Constantia" pitchFamily="18" charset="0"/>
              </a:rPr>
              <a:t>Огни Святого Эльма</a:t>
            </a:r>
            <a:r>
              <a:rPr lang="en-US" sz="2400" b="1" i="1" dirty="0" smtClean="0">
                <a:latin typeface="Constantia" pitchFamily="18" charset="0"/>
              </a:rPr>
              <a:t>”</a:t>
            </a:r>
            <a:endParaRPr lang="ru-RU" sz="2400" b="1" i="1" dirty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571472" y="285728"/>
            <a:ext cx="835824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10.2. Проводники  во  внешнем  электрическом  поле. </a:t>
            </a:r>
            <a:r>
              <a:rPr lang="ru-RU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(Проводящие  оболочки.   Теоремы  Фарадея)</a:t>
            </a:r>
            <a:endParaRPr lang="ru-RU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8" name="Rectangle 4"/>
          <p:cNvSpPr>
            <a:spLocks/>
          </p:cNvSpPr>
          <p:nvPr/>
        </p:nvSpPr>
        <p:spPr bwMode="auto">
          <a:xfrm>
            <a:off x="6929454" y="3500438"/>
            <a:ext cx="2214578" cy="78581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400" b="1" i="1" dirty="0" smtClean="0">
                <a:solidFill>
                  <a:srgbClr val="00B0F0"/>
                </a:solidFill>
                <a:latin typeface="Constantia" pitchFamily="18" charset="0"/>
              </a:rPr>
              <a:t>“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Клетка Фарадея</a:t>
            </a:r>
            <a:r>
              <a:rPr lang="en-US" sz="2400" b="1" i="1" dirty="0" smtClean="0">
                <a:solidFill>
                  <a:srgbClr val="00B0F0"/>
                </a:solidFill>
                <a:latin typeface="Constantia" pitchFamily="18" charset="0"/>
              </a:rPr>
              <a:t>”</a:t>
            </a:r>
            <a:endParaRPr lang="ru-RU" sz="2400" b="1" i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28596" y="5214950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Tx/>
              <a:buChar char="•"/>
            </a:pPr>
            <a:r>
              <a:rPr lang="ru-RU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1. </a:t>
            </a:r>
            <a:r>
              <a:rPr lang="ru-RU" sz="2000" i="1" dirty="0" smtClean="0">
                <a:solidFill>
                  <a:srgbClr val="C00000"/>
                </a:solidFill>
                <a:latin typeface="Constantia" pitchFamily="18" charset="0"/>
              </a:rPr>
              <a:t>Если внутри полости проводящей оболочки нет заряженных тел, то эта область пространства свободна от электрического поля</a:t>
            </a:r>
          </a:p>
        </p:txBody>
      </p:sp>
      <p:pic>
        <p:nvPicPr>
          <p:cNvPr id="81953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071678"/>
            <a:ext cx="3071834" cy="300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4" name="Picture 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95" y="1071546"/>
            <a:ext cx="350720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Стрелка вниз 25"/>
          <p:cNvSpPr/>
          <p:nvPr/>
        </p:nvSpPr>
        <p:spPr>
          <a:xfrm flipH="1">
            <a:off x="7572396" y="2143116"/>
            <a:ext cx="642942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4071934" y="1357298"/>
            <a:ext cx="46434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Электростатическая защита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071670" y="285728"/>
            <a:ext cx="46434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Электростатическая защита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Клетка Фарадея_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2214554"/>
            <a:ext cx="5757776" cy="336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4"/>
          <p:cNvSpPr>
            <a:spLocks/>
          </p:cNvSpPr>
          <p:nvPr/>
        </p:nvSpPr>
        <p:spPr bwMode="auto">
          <a:xfrm>
            <a:off x="2571736" y="571480"/>
            <a:ext cx="3857652" cy="78581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latin typeface="Constantia" pitchFamily="18" charset="0"/>
              </a:rPr>
              <a:t>Шоу </a:t>
            </a:r>
            <a:r>
              <a:rPr lang="en-US" sz="2400" b="1" i="1" dirty="0" smtClean="0">
                <a:latin typeface="Constantia" pitchFamily="18" charset="0"/>
              </a:rPr>
              <a:t>“</a:t>
            </a:r>
            <a:r>
              <a:rPr lang="ru-RU" sz="2400" b="1" i="1" dirty="0" smtClean="0">
                <a:latin typeface="Constantia" pitchFamily="18" charset="0"/>
              </a:rPr>
              <a:t>Клетка Фарадея</a:t>
            </a:r>
            <a:r>
              <a:rPr lang="en-US" sz="2400" b="1" i="1" dirty="0" smtClean="0">
                <a:latin typeface="Constantia" pitchFamily="18" charset="0"/>
              </a:rPr>
              <a:t>”</a:t>
            </a:r>
            <a:endParaRPr lang="ru-RU" sz="2400" b="1" i="1" dirty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/>
          </p:cNvSpPr>
          <p:nvPr/>
        </p:nvSpPr>
        <p:spPr bwMode="auto">
          <a:xfrm>
            <a:off x="285720" y="142852"/>
            <a:ext cx="2214578" cy="78581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400" b="1" i="1" dirty="0" smtClean="0">
                <a:solidFill>
                  <a:srgbClr val="00B0F0"/>
                </a:solidFill>
                <a:latin typeface="Constantia" pitchFamily="18" charset="0"/>
              </a:rPr>
              <a:t>“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Клетка Фарадея</a:t>
            </a:r>
            <a:r>
              <a:rPr lang="en-US" sz="2400" b="1" i="1" dirty="0" smtClean="0">
                <a:solidFill>
                  <a:srgbClr val="00B0F0"/>
                </a:solidFill>
                <a:latin typeface="Constantia" pitchFamily="18" charset="0"/>
              </a:rPr>
              <a:t>”</a:t>
            </a:r>
            <a:endParaRPr lang="ru-RU" sz="2400" b="1" i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2786050" y="285728"/>
            <a:ext cx="46434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Электростатическая защита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5143512"/>
            <a:ext cx="2387484" cy="159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6095" y="3500438"/>
            <a:ext cx="3218453" cy="228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1" y="857233"/>
            <a:ext cx="2214578" cy="230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06" y="3214686"/>
            <a:ext cx="352931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928670"/>
            <a:ext cx="377582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802392"/>
            <a:ext cx="4143404" cy="398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4714908" y="2711211"/>
            <a:ext cx="43576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алгебраическая сумма зарядов</a:t>
            </a:r>
            <a:endParaRPr kumimoji="0" lang="en-US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внутри полости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8072494" y="2854087"/>
          <a:ext cx="500034" cy="474391"/>
        </p:xfrm>
        <a:graphic>
          <a:graphicData uri="http://schemas.openxmlformats.org/presentationml/2006/ole">
            <p:oleObj spid="_x0000_s88066" name="Формула" r:id="rId5" imgW="380835" imgH="355446" progId="Equation.3">
              <p:embed/>
            </p:oleObj>
          </a:graphicData>
        </a:graphic>
      </p:graphicFrame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4714876" y="3497029"/>
            <a:ext cx="3571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индуцированный на </a:t>
            </a:r>
            <a:endParaRPr lang="en-US" i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внутренней поверхности заряд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</a:p>
        </p:txBody>
      </p:sp>
      <p:graphicFrame>
        <p:nvGraphicFramePr>
          <p:cNvPr id="31" name="Object 3"/>
          <p:cNvGraphicFramePr>
            <a:graphicFrameLocks noChangeAspect="1"/>
          </p:cNvGraphicFramePr>
          <p:nvPr/>
        </p:nvGraphicFramePr>
        <p:xfrm>
          <a:off x="8281989" y="3681401"/>
          <a:ext cx="366713" cy="390525"/>
        </p:xfrm>
        <a:graphic>
          <a:graphicData uri="http://schemas.openxmlformats.org/presentationml/2006/ole">
            <p:oleObj spid="_x0000_s88067" name="Формула" r:id="rId6" imgW="279360" imgH="291960" progId="Equation.3">
              <p:embed/>
            </p:oleObj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428596" y="357166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•"/>
            </a:pPr>
            <a:r>
              <a:rPr lang="ru-RU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smtClean="0">
                <a:solidFill>
                  <a:srgbClr val="C00000"/>
                </a:solidFill>
                <a:latin typeface="Constantia" pitchFamily="18" charset="0"/>
              </a:rPr>
              <a:t>Суммарный заряд, индуцированный на внутренней поверхности полости,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i="1" dirty="0" smtClean="0">
                <a:solidFill>
                  <a:srgbClr val="C00000"/>
                </a:solidFill>
                <a:latin typeface="Constantia" pitchFamily="18" charset="0"/>
              </a:rPr>
              <a:t>равен алгебраической сумме зарядов, находящихся внутри полости проводника, взятой с противоположным знаком </a:t>
            </a:r>
          </a:p>
        </p:txBody>
      </p:sp>
      <p:graphicFrame>
        <p:nvGraphicFramePr>
          <p:cNvPr id="72714" name="Object 10"/>
          <p:cNvGraphicFramePr>
            <a:graphicFrameLocks noChangeAspect="1"/>
          </p:cNvGraphicFramePr>
          <p:nvPr/>
        </p:nvGraphicFramePr>
        <p:xfrm>
          <a:off x="5287963" y="4357688"/>
          <a:ext cx="1914525" cy="642937"/>
        </p:xfrm>
        <a:graphic>
          <a:graphicData uri="http://schemas.openxmlformats.org/presentationml/2006/ole">
            <p:oleObj spid="_x0000_s88068" name="Формула" r:id="rId7" imgW="1193760" imgH="368280" progId="Equation.3">
              <p:embed/>
            </p:oleObj>
          </a:graphicData>
        </a:graphic>
      </p:graphicFrame>
      <p:sp>
        <p:nvSpPr>
          <p:cNvPr id="39" name="Выгнутая влево стрелка 38"/>
          <p:cNvSpPr/>
          <p:nvPr/>
        </p:nvSpPr>
        <p:spPr>
          <a:xfrm rot="5733311" flipH="1">
            <a:off x="4184205" y="3893676"/>
            <a:ext cx="516756" cy="270423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72715" name="Object 11"/>
          <p:cNvGraphicFramePr>
            <a:graphicFrameLocks noChangeAspect="1"/>
          </p:cNvGraphicFramePr>
          <p:nvPr/>
        </p:nvGraphicFramePr>
        <p:xfrm>
          <a:off x="4631283" y="1643037"/>
          <a:ext cx="4213225" cy="889000"/>
        </p:xfrm>
        <a:graphic>
          <a:graphicData uri="http://schemas.openxmlformats.org/presentationml/2006/ole">
            <p:oleObj spid="_x0000_s88069" name="Формула" r:id="rId8" imgW="2946240" imgH="6094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9F611BF-4D0F-4D08-8543-F2D3FD7B826B}" type="slidenum">
              <a:rPr lang="ru-RU" sz="1600">
                <a:solidFill>
                  <a:schemeClr val="tx2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8" name="Rectangle 13"/>
          <p:cNvSpPr>
            <a:spLocks noChangeArrowheads="1"/>
          </p:cNvSpPr>
          <p:nvPr/>
        </p:nvSpPr>
        <p:spPr bwMode="auto">
          <a:xfrm>
            <a:off x="285720" y="71414"/>
            <a:ext cx="85725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Применение  принципа  суперпозиции  для  расчёта  потенциала электрического  поля</a:t>
            </a: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протяжённых  заряженных  тел </a:t>
            </a:r>
          </a:p>
        </p:txBody>
      </p:sp>
      <p:graphicFrame>
        <p:nvGraphicFramePr>
          <p:cNvPr id="58378" name="Object 10"/>
          <p:cNvGraphicFramePr>
            <a:graphicFrameLocks noChangeAspect="1"/>
          </p:cNvGraphicFramePr>
          <p:nvPr/>
        </p:nvGraphicFramePr>
        <p:xfrm>
          <a:off x="4500562" y="4467618"/>
          <a:ext cx="1433512" cy="515937"/>
        </p:xfrm>
        <a:graphic>
          <a:graphicData uri="http://schemas.openxmlformats.org/presentationml/2006/ole">
            <p:oleObj spid="_x0000_s104450" name="Формула" r:id="rId4" imgW="876240" imgH="317160" progId="Equation.3">
              <p:embed/>
            </p:oleObj>
          </a:graphicData>
        </a:graphic>
      </p:graphicFrame>
      <p:sp>
        <p:nvSpPr>
          <p:cNvPr id="44" name="Rectangle 8"/>
          <p:cNvSpPr>
            <a:spLocks/>
          </p:cNvSpPr>
          <p:nvPr/>
        </p:nvSpPr>
        <p:spPr bwMode="auto">
          <a:xfrm>
            <a:off x="642910" y="1428736"/>
            <a:ext cx="857256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??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1071546"/>
            <a:ext cx="6183731" cy="429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Стрелка вниз 45"/>
          <p:cNvSpPr/>
          <p:nvPr/>
        </p:nvSpPr>
        <p:spPr>
          <a:xfrm rot="16200000">
            <a:off x="3831965" y="5991589"/>
            <a:ext cx="240420" cy="668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7" name="Object 3"/>
          <p:cNvGraphicFramePr>
            <a:graphicFrameLocks noChangeAspect="1"/>
          </p:cNvGraphicFramePr>
          <p:nvPr/>
        </p:nvGraphicFramePr>
        <p:xfrm>
          <a:off x="5018083" y="6097837"/>
          <a:ext cx="1395412" cy="409575"/>
        </p:xfrm>
        <a:graphic>
          <a:graphicData uri="http://schemas.openxmlformats.org/presentationml/2006/ole">
            <p:oleObj spid="_x0000_s104451" name="Формула" r:id="rId6" imgW="914400" imgH="266400" progId="Equation.3">
              <p:embed/>
            </p:oleObj>
          </a:graphicData>
        </a:graphic>
      </p:graphicFrame>
      <p:graphicFrame>
        <p:nvGraphicFramePr>
          <p:cNvPr id="49" name="Object 7"/>
          <p:cNvGraphicFramePr>
            <a:graphicFrameLocks noChangeAspect="1"/>
          </p:cNvGraphicFramePr>
          <p:nvPr/>
        </p:nvGraphicFramePr>
        <p:xfrm>
          <a:off x="1719258" y="6016874"/>
          <a:ext cx="1462087" cy="525463"/>
        </p:xfrm>
        <a:graphic>
          <a:graphicData uri="http://schemas.openxmlformats.org/presentationml/2006/ole">
            <p:oleObj spid="_x0000_s104452" name="Формула" r:id="rId7" imgW="876240" imgH="317160" progId="Equation.3">
              <p:embed/>
            </p:oleObj>
          </a:graphicData>
        </a:graphic>
      </p:graphicFrame>
      <p:sp>
        <p:nvSpPr>
          <p:cNvPr id="50" name="Rectangle 4"/>
          <p:cNvSpPr>
            <a:spLocks/>
          </p:cNvSpPr>
          <p:nvPr/>
        </p:nvSpPr>
        <p:spPr bwMode="auto">
          <a:xfrm>
            <a:off x="3428992" y="5429264"/>
            <a:ext cx="4071966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Проще,  решив  </a:t>
            </a:r>
            <a:r>
              <a:rPr lang="en-US" b="1" i="1" dirty="0" smtClean="0">
                <a:solidFill>
                  <a:srgbClr val="00B0F0"/>
                </a:solidFill>
                <a:latin typeface="Constantia" pitchFamily="18" charset="0"/>
              </a:rPr>
              <a:t>“</a:t>
            </a:r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прямую задачу</a:t>
            </a:r>
            <a:r>
              <a:rPr lang="en-US" b="1" i="1" dirty="0" smtClean="0">
                <a:solidFill>
                  <a:srgbClr val="00B0F0"/>
                </a:solidFill>
                <a:latin typeface="Constantia" pitchFamily="18" charset="0"/>
              </a:rPr>
              <a:t>”)</a:t>
            </a:r>
            <a:r>
              <a:rPr lang="ru-RU" b="1" dirty="0" smtClean="0">
                <a:solidFill>
                  <a:srgbClr val="00B0F0"/>
                </a:solidFill>
                <a:latin typeface="Constantia" pitchFamily="18" charset="0"/>
              </a:rPr>
              <a:t>:</a:t>
            </a:r>
            <a:endParaRPr lang="ru-RU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4282" y="3214686"/>
            <a:ext cx="12111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А ещё … </a:t>
            </a:r>
          </a:p>
        </p:txBody>
      </p:sp>
      <p:sp>
        <p:nvSpPr>
          <p:cNvPr id="25" name="Rectangle 8"/>
          <p:cNvSpPr>
            <a:spLocks/>
          </p:cNvSpPr>
          <p:nvPr/>
        </p:nvSpPr>
        <p:spPr bwMode="auto">
          <a:xfrm>
            <a:off x="1857356" y="3071810"/>
            <a:ext cx="857256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1285852" y="3643314"/>
            <a:ext cx="1643074" cy="5000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29369" y="1571491"/>
            <a:ext cx="2066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Rectangle 4"/>
          <p:cNvSpPr>
            <a:spLocks/>
          </p:cNvSpPr>
          <p:nvPr/>
        </p:nvSpPr>
        <p:spPr bwMode="auto">
          <a:xfrm>
            <a:off x="71406" y="3714752"/>
            <a:ext cx="2857520" cy="185738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Можно-то </a:t>
            </a:r>
          </a:p>
          <a:p>
            <a:pPr algn="ctr" eaLnBrk="0" hangingPunct="0"/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можно </a:t>
            </a:r>
          </a:p>
          <a:p>
            <a:pPr algn="ctr" eaLnBrk="0" hangingPunct="0"/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… ,</a:t>
            </a:r>
          </a:p>
          <a:p>
            <a:pPr algn="ctr" eaLnBrk="0" hangingPunct="0"/>
            <a:endParaRPr lang="ru-RU" b="1" i="1" dirty="0" smtClean="0">
              <a:solidFill>
                <a:srgbClr val="00B0F0"/>
              </a:solidFill>
              <a:latin typeface="Constantia" pitchFamily="18" charset="0"/>
            </a:endParaRPr>
          </a:p>
          <a:p>
            <a:pPr algn="ctr" eaLnBrk="0" hangingPunct="0"/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да  не  всегда  имеет смысл   </a:t>
            </a:r>
            <a:r>
              <a:rPr lang="ru-RU" b="1" dirty="0" smtClean="0">
                <a:solidFill>
                  <a:srgbClr val="00B0F0"/>
                </a:solidFill>
                <a:latin typeface="Constantia" pitchFamily="18" charset="0"/>
                <a:sym typeface="Wingdings" pitchFamily="2" charset="2"/>
              </a:rPr>
              <a:t></a:t>
            </a:r>
            <a:endParaRPr lang="ru-RU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86446" y="2428868"/>
            <a:ext cx="2857520" cy="13573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42844" y="957188"/>
            <a:ext cx="2727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А можно посложнее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>
                                            <p:subSp spid="_x0000_s104450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378">
                                            <p:subSp spid="_x0000_s104450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 autoUpdateAnimBg="0"/>
      <p:bldP spid="46" grpId="0" animBg="1" autoUpdateAnimBg="0"/>
      <p:bldP spid="50" grpId="0" build="p" autoUpdateAnimBg="0"/>
      <p:bldP spid="24" grpId="0" build="p" autoUpdateAnimBg="0"/>
      <p:bldP spid="25" grpId="0" build="p" autoUpdateAnimBg="0"/>
      <p:bldP spid="28" grpId="0" build="p" autoUpdateAnimBg="0"/>
      <p:bldP spid="3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4357686" y="2928934"/>
            <a:ext cx="43576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Оболочка НЕ экранирует внешнюю область пространства от заряда внутри </a:t>
            </a:r>
          </a:p>
        </p:txBody>
      </p:sp>
      <p:sp>
        <p:nvSpPr>
          <p:cNvPr id="39" name="Выгнутая влево стрелка 38"/>
          <p:cNvSpPr/>
          <p:nvPr/>
        </p:nvSpPr>
        <p:spPr>
          <a:xfrm rot="3871492" flipH="1">
            <a:off x="5482162" y="3177462"/>
            <a:ext cx="516756" cy="270423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57" y="1657361"/>
            <a:ext cx="3795349" cy="370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Прямоугольник 31"/>
          <p:cNvSpPr/>
          <p:nvPr/>
        </p:nvSpPr>
        <p:spPr>
          <a:xfrm>
            <a:off x="428596" y="285728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•"/>
            </a:pPr>
            <a:r>
              <a:rPr lang="ru-RU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smtClean="0">
                <a:solidFill>
                  <a:srgbClr val="C00000"/>
                </a:solidFill>
                <a:latin typeface="Constantia" pitchFamily="18" charset="0"/>
              </a:rPr>
              <a:t>Индукционный заряд на внешней поверхности оболочки, равен по модулю и противоположен по знаку заряду, индуцированному на внутренней её поверхности  </a:t>
            </a:r>
          </a:p>
        </p:txBody>
      </p:sp>
      <p:graphicFrame>
        <p:nvGraphicFramePr>
          <p:cNvPr id="74759" name="Object 7"/>
          <p:cNvGraphicFramePr>
            <a:graphicFrameLocks noChangeAspect="1"/>
          </p:cNvGraphicFramePr>
          <p:nvPr/>
        </p:nvGraphicFramePr>
        <p:xfrm>
          <a:off x="5429256" y="1785926"/>
          <a:ext cx="2135188" cy="666750"/>
        </p:xfrm>
        <a:graphic>
          <a:graphicData uri="http://schemas.openxmlformats.org/presentationml/2006/ole">
            <p:oleObj spid="_x0000_s89090" name="Формула" r:id="rId5" imgW="1193760" imgH="3682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571472" y="285728"/>
            <a:ext cx="83582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10.</a:t>
            </a:r>
            <a:r>
              <a:rPr lang="en-US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3</a:t>
            </a: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. Конденсаторы. Электроёмкость конденсаторов</a:t>
            </a:r>
            <a:endParaRPr lang="ru-RU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8" name="Rectangle 4"/>
          <p:cNvSpPr>
            <a:spLocks/>
          </p:cNvSpPr>
          <p:nvPr/>
        </p:nvSpPr>
        <p:spPr bwMode="auto">
          <a:xfrm>
            <a:off x="428596" y="1000108"/>
            <a:ext cx="2571768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Конденсатор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 flipH="1">
            <a:off x="5550122" y="4143380"/>
            <a:ext cx="642942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142844" y="5177395"/>
            <a:ext cx="850112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3"/>
              </a:buBlip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B800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0000FF"/>
                </a:solidFill>
                <a:latin typeface="Constantia" pitchFamily="18" charset="0"/>
              </a:rPr>
              <a:t>Конденсатором называется система, состоящая из двух проводников, между которыми возникает изолированное от внешних тел электрическое поле при сообщении проводникам равных по модулю и противоположных по знаку зарядов</a:t>
            </a:r>
          </a:p>
        </p:txBody>
      </p:sp>
      <p:sp>
        <p:nvSpPr>
          <p:cNvPr id="25" name="Rectangle 8"/>
          <p:cNvSpPr>
            <a:spLocks/>
          </p:cNvSpPr>
          <p:nvPr/>
        </p:nvSpPr>
        <p:spPr bwMode="auto">
          <a:xfrm>
            <a:off x="3071802" y="714356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??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3857620" y="903956"/>
            <a:ext cx="4929190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– копить заряд </a:t>
            </a:r>
            <a:r>
              <a:rPr lang="en-US" sz="2400" b="1" i="1" dirty="0" smtClean="0">
                <a:solidFill>
                  <a:srgbClr val="00B0F0"/>
                </a:solidFill>
                <a:latin typeface="Constantia" pitchFamily="18" charset="0"/>
              </a:rPr>
              <a:t>/ 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сгущать поле </a:t>
            </a:r>
            <a:endParaRPr lang="ru-RU" sz="2400" b="1" i="1" dirty="0">
              <a:solidFill>
                <a:srgbClr val="00B0F0"/>
              </a:solidFill>
              <a:latin typeface="Constantia" pitchFamily="18" charset="0"/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658442"/>
            <a:ext cx="2468591" cy="284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Rectangle 8"/>
          <p:cNvSpPr>
            <a:spLocks/>
          </p:cNvSpPr>
          <p:nvPr/>
        </p:nvSpPr>
        <p:spPr bwMode="auto">
          <a:xfrm>
            <a:off x="5555656" y="2643182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…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1657386"/>
            <a:ext cx="2428892" cy="284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04642" y="1643050"/>
            <a:ext cx="265341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8" y="0"/>
            <a:ext cx="7786710" cy="681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1142976" y="142852"/>
            <a:ext cx="25717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ambria" pitchFamily="18" charset="0"/>
                <a:ea typeface="Cambria" pitchFamily="18" charset="0"/>
                <a:cs typeface="+mj-cs"/>
              </a:rPr>
              <a:t>Конденсаторы</a:t>
            </a:r>
            <a:endParaRPr lang="ru-RU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Cambria" pitchFamily="18" charset="0"/>
              <a:ea typeface="Cambria" pitchFamily="18" charset="0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694" y="575786"/>
            <a:ext cx="8294607" cy="626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928662" y="71414"/>
            <a:ext cx="30718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en-US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ambria" pitchFamily="18" charset="0"/>
                <a:ea typeface="Cambria" pitchFamily="18" charset="0"/>
                <a:cs typeface="+mj-cs"/>
              </a:rPr>
              <a:t>“</a:t>
            </a: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ambria" pitchFamily="18" charset="0"/>
                <a:ea typeface="Cambria" pitchFamily="18" charset="0"/>
                <a:cs typeface="+mj-cs"/>
              </a:rPr>
              <a:t>Печатная плата</a:t>
            </a:r>
            <a:r>
              <a:rPr lang="en-US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ambria" pitchFamily="18" charset="0"/>
                <a:ea typeface="Cambria" pitchFamily="18" charset="0"/>
                <a:cs typeface="+mj-cs"/>
              </a:rPr>
              <a:t>”</a:t>
            </a:r>
            <a:endParaRPr lang="ru-RU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Cambria" pitchFamily="18" charset="0"/>
              <a:ea typeface="Cambria" pitchFamily="18" charset="0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8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83" name="Rectangle 35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2" name="Rectangle 32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5" name="Rectangle 35"/>
          <p:cNvSpPr>
            <a:spLocks noChangeArrowheads="1"/>
          </p:cNvSpPr>
          <p:nvPr/>
        </p:nvSpPr>
        <p:spPr bwMode="auto">
          <a:xfrm>
            <a:off x="0" y="60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8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9" name="Rectangle 39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946" y="22576"/>
            <a:ext cx="8391147" cy="681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4572000" y="0"/>
            <a:ext cx="25717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Конденсаторы</a:t>
            </a:r>
            <a:endParaRPr lang="ru-RU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1" name="Стрелка вниз 20"/>
          <p:cNvSpPr/>
          <p:nvPr/>
        </p:nvSpPr>
        <p:spPr>
          <a:xfrm rot="2477141">
            <a:off x="4114570" y="212381"/>
            <a:ext cx="321155" cy="2333548"/>
          </a:xfrm>
          <a:prstGeom prst="downArrow">
            <a:avLst>
              <a:gd name="adj1" fmla="val 50000"/>
              <a:gd name="adj2" fmla="val 8103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 rot="5400000">
            <a:off x="3536149" y="1678769"/>
            <a:ext cx="3143272" cy="7858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5287174" y="1214422"/>
            <a:ext cx="1427966" cy="7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4"/>
          <p:cNvSpPr>
            <a:spLocks/>
          </p:cNvSpPr>
          <p:nvPr/>
        </p:nvSpPr>
        <p:spPr bwMode="auto">
          <a:xfrm>
            <a:off x="357190" y="214290"/>
            <a:ext cx="3214710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Электроёмкость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-214346" y="714356"/>
            <a:ext cx="9144064" cy="70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4"/>
              </a:buBlip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B800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950" i="1" dirty="0" smtClean="0">
                <a:solidFill>
                  <a:srgbClr val="0000FF"/>
                </a:solidFill>
                <a:latin typeface="Constantia" pitchFamily="18" charset="0"/>
              </a:rPr>
              <a:t>Электроёмкостью конденсатора называется отношение модуля заряда каждой из его обкладок к разности потенциалов между ними</a:t>
            </a:r>
          </a:p>
        </p:txBody>
      </p:sp>
      <p:sp>
        <p:nvSpPr>
          <p:cNvPr id="25" name="Rectangle 8"/>
          <p:cNvSpPr>
            <a:spLocks/>
          </p:cNvSpPr>
          <p:nvPr/>
        </p:nvSpPr>
        <p:spPr bwMode="auto">
          <a:xfrm>
            <a:off x="3429024" y="-71462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??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4000528" y="118138"/>
            <a:ext cx="4857752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– способность  копить заряд</a:t>
            </a:r>
            <a:r>
              <a:rPr lang="ru-RU" sz="2400" b="1" dirty="0" smtClean="0">
                <a:solidFill>
                  <a:srgbClr val="00B0F0"/>
                </a:solidFill>
                <a:latin typeface="Constantia" pitchFamily="18" charset="0"/>
              </a:rPr>
              <a:t>: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graphicFrame>
        <p:nvGraphicFramePr>
          <p:cNvPr id="76801" name="Object 1"/>
          <p:cNvGraphicFramePr>
            <a:graphicFrameLocks noChangeAspect="1"/>
          </p:cNvGraphicFramePr>
          <p:nvPr/>
        </p:nvGraphicFramePr>
        <p:xfrm>
          <a:off x="4857752" y="1785926"/>
          <a:ext cx="1536590" cy="857256"/>
        </p:xfrm>
        <a:graphic>
          <a:graphicData uri="http://schemas.openxmlformats.org/presentationml/2006/ole">
            <p:oleObj spid="_x0000_s90114" name="Формула" r:id="rId5" imgW="927100" imgH="508000" progId="Equation.3">
              <p:embed/>
            </p:oleObj>
          </a:graphicData>
        </a:graphic>
      </p:graphicFrame>
      <p:sp>
        <p:nvSpPr>
          <p:cNvPr id="76803" name="AutoShape 3"/>
          <p:cNvSpPr>
            <a:spLocks noChangeArrowheads="1"/>
          </p:cNvSpPr>
          <p:nvPr/>
        </p:nvSpPr>
        <p:spPr bwMode="auto">
          <a:xfrm>
            <a:off x="4643438" y="1714488"/>
            <a:ext cx="2071702" cy="1143008"/>
          </a:xfrm>
          <a:prstGeom prst="foldedCorner">
            <a:avLst>
              <a:gd name="adj" fmla="val 20083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6878638" y="1973263"/>
          <a:ext cx="1358900" cy="755650"/>
        </p:xfrm>
        <a:graphic>
          <a:graphicData uri="http://schemas.openxmlformats.org/presentationml/2006/ole">
            <p:oleObj spid="_x0000_s90115" name="Формула" r:id="rId6" imgW="1117440" imgH="609480" progId="Equation.3">
              <p:embed/>
            </p:oleObj>
          </a:graphicData>
        </a:graphic>
      </p:graphicFrame>
      <p:sp>
        <p:nvSpPr>
          <p:cNvPr id="31" name="Rectangle 4"/>
          <p:cNvSpPr>
            <a:spLocks/>
          </p:cNvSpPr>
          <p:nvPr/>
        </p:nvSpPr>
        <p:spPr bwMode="auto">
          <a:xfrm>
            <a:off x="7143768" y="2643182"/>
            <a:ext cx="2000264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Фарада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graphicFrame>
        <p:nvGraphicFramePr>
          <p:cNvPr id="76805" name="Object 5"/>
          <p:cNvGraphicFramePr>
            <a:graphicFrameLocks noChangeAspect="1"/>
          </p:cNvGraphicFramePr>
          <p:nvPr/>
        </p:nvGraphicFramePr>
        <p:xfrm>
          <a:off x="814388" y="3224213"/>
          <a:ext cx="2243137" cy="719137"/>
        </p:xfrm>
        <a:graphic>
          <a:graphicData uri="http://schemas.openxmlformats.org/presentationml/2006/ole">
            <p:oleObj spid="_x0000_s90116" name="Формула" r:id="rId7" imgW="1612800" imgH="507960" progId="Equation.3">
              <p:embed/>
            </p:oleObj>
          </a:graphicData>
        </a:graphic>
      </p:graphicFrame>
      <p:sp>
        <p:nvSpPr>
          <p:cNvPr id="34" name="Выгнутая влево стрелка 33"/>
          <p:cNvSpPr/>
          <p:nvPr/>
        </p:nvSpPr>
        <p:spPr>
          <a:xfrm rot="14876290">
            <a:off x="3798764" y="2424522"/>
            <a:ext cx="531654" cy="237830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Rectangle 4"/>
          <p:cNvSpPr>
            <a:spLocks/>
          </p:cNvSpPr>
          <p:nvPr/>
        </p:nvSpPr>
        <p:spPr bwMode="auto">
          <a:xfrm>
            <a:off x="4500562" y="3357562"/>
            <a:ext cx="4000528" cy="85725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Нет зависимости от окружающих тел 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36" name="Rectangle 8"/>
          <p:cNvSpPr>
            <a:spLocks/>
          </p:cNvSpPr>
          <p:nvPr/>
        </p:nvSpPr>
        <p:spPr bwMode="auto">
          <a:xfrm>
            <a:off x="8286776" y="3357562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!!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593725" y="4143380"/>
          <a:ext cx="1169988" cy="766762"/>
        </p:xfrm>
        <a:graphic>
          <a:graphicData uri="http://schemas.openxmlformats.org/presentationml/2006/ole">
            <p:oleObj spid="_x0000_s90117" name="Формула" r:id="rId8" imgW="774360" imgH="507960" progId="Equation.3">
              <p:embed/>
            </p:oleObj>
          </a:graphicData>
        </a:graphic>
      </p:graphicFrame>
      <p:sp>
        <p:nvSpPr>
          <p:cNvPr id="37" name="Rectangle 4"/>
          <p:cNvSpPr>
            <a:spLocks/>
          </p:cNvSpPr>
          <p:nvPr/>
        </p:nvSpPr>
        <p:spPr bwMode="auto">
          <a:xfrm>
            <a:off x="1785918" y="4309689"/>
            <a:ext cx="4429156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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       заряд на обкладках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(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q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)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grpSp>
        <p:nvGrpSpPr>
          <p:cNvPr id="2" name="Группа 38"/>
          <p:cNvGrpSpPr/>
          <p:nvPr/>
        </p:nvGrpSpPr>
        <p:grpSpPr>
          <a:xfrm>
            <a:off x="1943088" y="4524003"/>
            <a:ext cx="914400" cy="1214446"/>
            <a:chOff x="1943088" y="4714884"/>
            <a:chExt cx="914400" cy="1214446"/>
          </a:xfrm>
        </p:grpSpPr>
        <p:graphicFrame>
          <p:nvGraphicFramePr>
            <p:cNvPr id="19464" name="Object 8"/>
            <p:cNvGraphicFramePr>
              <a:graphicFrameLocks noChangeAspect="1"/>
            </p:cNvGraphicFramePr>
            <p:nvPr/>
          </p:nvGraphicFramePr>
          <p:xfrm>
            <a:off x="2288688" y="5195889"/>
            <a:ext cx="269289" cy="662003"/>
          </p:xfrm>
          <a:graphic>
            <a:graphicData uri="http://schemas.openxmlformats.org/presentationml/2006/ole">
              <p:oleObj spid="_x0000_s90118" name="Формула" r:id="rId9" imgW="228600" imgH="558720" progId="Equation.3">
                <p:embed/>
              </p:oleObj>
            </a:graphicData>
          </a:graphic>
        </p:graphicFrame>
        <p:sp>
          <p:nvSpPr>
            <p:cNvPr id="38" name="Выноска со стрелкой вправо 37"/>
            <p:cNvSpPr/>
            <p:nvPr/>
          </p:nvSpPr>
          <p:spPr>
            <a:xfrm rot="16200000">
              <a:off x="1793065" y="4864907"/>
              <a:ext cx="1214446" cy="914400"/>
            </a:xfrm>
            <a:prstGeom prst="right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3428992" y="4809755"/>
            <a:ext cx="49292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•"/>
            </a:pPr>
            <a:r>
              <a:rPr lang="ru-RU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1. </a:t>
            </a:r>
            <a:r>
              <a:rPr lang="ru-RU" sz="2000" i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Размеры;</a:t>
            </a:r>
            <a:endParaRPr lang="ru-RU" sz="2000" i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just">
              <a:buFontTx/>
              <a:buChar char="•"/>
            </a:pPr>
            <a:r>
              <a:rPr lang="ru-RU" sz="2000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2. </a:t>
            </a:r>
            <a:r>
              <a:rPr lang="ru-RU" sz="2000" i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форма;</a:t>
            </a:r>
            <a:endParaRPr lang="ru-RU" sz="2000" i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just">
              <a:buFontTx/>
              <a:buChar char="•"/>
            </a:pPr>
            <a:r>
              <a:rPr lang="ru-RU" sz="2000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расстояние между обкладками;</a:t>
            </a:r>
          </a:p>
          <a:p>
            <a:pPr algn="just"/>
            <a:r>
              <a:rPr lang="ru-RU" sz="2000" i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А ещё ??</a:t>
            </a:r>
          </a:p>
          <a:p>
            <a:pPr algn="just">
              <a:buFontTx/>
              <a:buChar char="•"/>
            </a:pPr>
            <a:r>
              <a:rPr lang="ru-RU" sz="2000" i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00B0F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4. диэлектрическая проницаемость </a:t>
            </a:r>
            <a:r>
              <a:rPr lang="ru-RU" sz="2000" dirty="0" smtClean="0">
                <a:solidFill>
                  <a:srgbClr val="00B0F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solidFill>
                  <a:srgbClr val="00B0F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ru-RU" sz="2000" dirty="0" smtClean="0">
                <a:solidFill>
                  <a:srgbClr val="00B0F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ru-RU" sz="2000" dirty="0" smtClean="0">
              <a:solidFill>
                <a:srgbClr val="C00000"/>
              </a:solidFill>
              <a:latin typeface="Constantia" pitchFamily="18" charset="0"/>
            </a:endParaRPr>
          </a:p>
        </p:txBody>
      </p:sp>
      <p:graphicFrame>
        <p:nvGraphicFramePr>
          <p:cNvPr id="19467" name="Object 11"/>
          <p:cNvGraphicFramePr>
            <a:graphicFrameLocks noChangeAspect="1"/>
          </p:cNvGraphicFramePr>
          <p:nvPr/>
        </p:nvGraphicFramePr>
        <p:xfrm>
          <a:off x="420688" y="5776913"/>
          <a:ext cx="890587" cy="873125"/>
        </p:xfrm>
        <a:graphic>
          <a:graphicData uri="http://schemas.openxmlformats.org/presentationml/2006/ole">
            <p:oleObj spid="_x0000_s90119" name="Формула" r:id="rId10" imgW="634680" imgH="609480" progId="Equation.3">
              <p:embed/>
            </p:oleObj>
          </a:graphicData>
        </a:graphic>
      </p:graphicFrame>
      <p:sp>
        <p:nvSpPr>
          <p:cNvPr id="44" name="Стрелка вниз 43"/>
          <p:cNvSpPr/>
          <p:nvPr/>
        </p:nvSpPr>
        <p:spPr>
          <a:xfrm rot="5400000" flipH="1">
            <a:off x="2285984" y="5429264"/>
            <a:ext cx="285752" cy="1714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Rectangle 4"/>
          <p:cNvSpPr>
            <a:spLocks/>
          </p:cNvSpPr>
          <p:nvPr/>
        </p:nvSpPr>
        <p:spPr bwMode="auto">
          <a:xfrm>
            <a:off x="1500166" y="5857892"/>
            <a:ext cx="2000264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i="1" dirty="0" smtClean="0">
                <a:solidFill>
                  <a:srgbClr val="0000FF"/>
                </a:solidFill>
                <a:latin typeface="Constantia" pitchFamily="18" charset="0"/>
              </a:rPr>
              <a:t>пусть пока</a:t>
            </a:r>
            <a:endParaRPr lang="ru-RU" i="1" dirty="0">
              <a:solidFill>
                <a:srgbClr val="0000FF"/>
              </a:solidFill>
              <a:latin typeface="Constantia" pitchFamily="18" charset="0"/>
            </a:endParaRPr>
          </a:p>
        </p:txBody>
      </p:sp>
      <p:grpSp>
        <p:nvGrpSpPr>
          <p:cNvPr id="3" name="Группа 51"/>
          <p:cNvGrpSpPr/>
          <p:nvPr/>
        </p:nvGrpSpPr>
        <p:grpSpPr>
          <a:xfrm>
            <a:off x="71438" y="1428736"/>
            <a:ext cx="3286116" cy="1785950"/>
            <a:chOff x="71438" y="1428736"/>
            <a:chExt cx="3286116" cy="1785950"/>
          </a:xfrm>
        </p:grpSpPr>
        <p:pic>
          <p:nvPicPr>
            <p:cNvPr id="19470" name="Picture 14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14282" y="1428736"/>
              <a:ext cx="971395" cy="17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471" name="Picture 15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142976" y="1428736"/>
              <a:ext cx="1863926" cy="17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49" name="Прямая соединительная линия 48"/>
            <p:cNvCxnSpPr/>
            <p:nvPr/>
          </p:nvCxnSpPr>
          <p:spPr>
            <a:xfrm>
              <a:off x="71438" y="1857364"/>
              <a:ext cx="3286116" cy="1588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8"/>
          <p:cNvSpPr>
            <a:spLocks/>
          </p:cNvSpPr>
          <p:nvPr/>
        </p:nvSpPr>
        <p:spPr bwMode="auto">
          <a:xfrm>
            <a:off x="3071802" y="1714488"/>
            <a:ext cx="142876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4400" i="1" dirty="0" smtClean="0">
                <a:solidFill>
                  <a:srgbClr val="0070C0"/>
                </a:solidFill>
                <a:latin typeface="Constantia" pitchFamily="18" charset="0"/>
              </a:rPr>
              <a:t>V,</a:t>
            </a:r>
            <a:r>
              <a:rPr lang="ru-RU" sz="4400" i="1" dirty="0" smtClean="0">
                <a:solidFill>
                  <a:srgbClr val="0070C0"/>
                </a:solidFill>
                <a:latin typeface="Constantia" pitchFamily="18" charset="0"/>
              </a:rPr>
              <a:t> л?</a:t>
            </a:r>
            <a:endParaRPr lang="ru-RU" sz="4400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54" name="Выгнутая влево стрелка 53"/>
          <p:cNvSpPr/>
          <p:nvPr/>
        </p:nvSpPr>
        <p:spPr>
          <a:xfrm rot="6281637" flipV="1">
            <a:off x="6535554" y="834608"/>
            <a:ext cx="380094" cy="154922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8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8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" name="Коронный разряд и огни святого Эльма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5219" y="71414"/>
            <a:ext cx="8905937" cy="6679453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428728" y="1428736"/>
            <a:ext cx="5286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</a:rPr>
              <a:t>https://www.youtube.com/watch?v=1T8FRhLCUJM</a:t>
            </a:r>
            <a:endParaRPr lang="ru-RU" dirty="0">
              <a:latin typeface="+mj-lt"/>
            </a:endParaRPr>
          </a:p>
        </p:txBody>
      </p:sp>
      <p:sp>
        <p:nvSpPr>
          <p:cNvPr id="26" name="Rectangle 4"/>
          <p:cNvSpPr>
            <a:spLocks/>
          </p:cNvSpPr>
          <p:nvPr/>
        </p:nvSpPr>
        <p:spPr bwMode="auto">
          <a:xfrm>
            <a:off x="785786" y="142852"/>
            <a:ext cx="7000924" cy="85725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latin typeface="Constantia" pitchFamily="18" charset="0"/>
              </a:rPr>
              <a:t>Коронный разряд и </a:t>
            </a:r>
            <a:r>
              <a:rPr lang="en-US" sz="2400" b="1" i="1" dirty="0" smtClean="0">
                <a:latin typeface="Constantia" pitchFamily="18" charset="0"/>
              </a:rPr>
              <a:t>“</a:t>
            </a:r>
            <a:r>
              <a:rPr lang="ru-RU" sz="2400" b="1" i="1" dirty="0" smtClean="0">
                <a:latin typeface="Constantia" pitchFamily="18" charset="0"/>
              </a:rPr>
              <a:t>Огни Святого Эльма</a:t>
            </a:r>
            <a:r>
              <a:rPr lang="en-US" sz="2400" b="1" i="1" dirty="0" smtClean="0">
                <a:latin typeface="Constantia" pitchFamily="18" charset="0"/>
              </a:rPr>
              <a:t>”</a:t>
            </a:r>
            <a:r>
              <a:rPr lang="ru-RU" sz="2400" b="1" i="1" dirty="0" smtClean="0">
                <a:latin typeface="Constantia" pitchFamily="18" charset="0"/>
              </a:rPr>
              <a:t> полезные ссылки</a:t>
            </a:r>
            <a:r>
              <a:rPr lang="ru-RU" sz="2400" b="1" dirty="0" smtClean="0">
                <a:latin typeface="Constantia" pitchFamily="18" charset="0"/>
              </a:rPr>
              <a:t>:</a:t>
            </a:r>
            <a:endParaRPr lang="ru-RU" sz="2400" b="1" i="1" dirty="0">
              <a:latin typeface="Constantia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52460" y="2285992"/>
            <a:ext cx="5214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</a:rPr>
              <a:t>https://www.youtube.com/watch?v=35gu43SeHgk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8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8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" name="Коронный разряд и огни святого Эльма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6096000" cy="4572000"/>
          </a:xfrm>
          <a:prstGeom prst="rect">
            <a:avLst/>
          </a:prstGeom>
        </p:spPr>
      </p:pic>
      <p:sp>
        <p:nvSpPr>
          <p:cNvPr id="18" name="Rectangle 4"/>
          <p:cNvSpPr>
            <a:spLocks/>
          </p:cNvSpPr>
          <p:nvPr/>
        </p:nvSpPr>
        <p:spPr bwMode="auto">
          <a:xfrm>
            <a:off x="785786" y="142852"/>
            <a:ext cx="7000924" cy="85725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latin typeface="Constantia" pitchFamily="18" charset="0"/>
              </a:rPr>
              <a:t>Коронный разряд и </a:t>
            </a:r>
            <a:r>
              <a:rPr lang="en-US" sz="2400" b="1" i="1" dirty="0" smtClean="0">
                <a:latin typeface="Constantia" pitchFamily="18" charset="0"/>
              </a:rPr>
              <a:t>“</a:t>
            </a:r>
            <a:r>
              <a:rPr lang="ru-RU" sz="2400" b="1" i="1" dirty="0" smtClean="0">
                <a:latin typeface="Constantia" pitchFamily="18" charset="0"/>
              </a:rPr>
              <a:t>Огни Святого Эльма</a:t>
            </a:r>
            <a:r>
              <a:rPr lang="en-US" sz="2400" b="1" i="1" dirty="0" smtClean="0">
                <a:latin typeface="Constantia" pitchFamily="18" charset="0"/>
              </a:rPr>
              <a:t>”</a:t>
            </a:r>
            <a:r>
              <a:rPr lang="ru-RU" sz="2400" b="1" i="1" dirty="0" smtClean="0">
                <a:latin typeface="Constantia" pitchFamily="18" charset="0"/>
              </a:rPr>
              <a:t> полезные ссылки</a:t>
            </a:r>
            <a:r>
              <a:rPr lang="ru-RU" sz="2400" b="1" dirty="0" smtClean="0">
                <a:latin typeface="Constantia" pitchFamily="18" charset="0"/>
              </a:rPr>
              <a:t>:</a:t>
            </a:r>
            <a:endParaRPr lang="ru-RU" sz="2400" b="1" i="1" dirty="0">
              <a:latin typeface="Constantia" pitchFamily="18" charset="0"/>
            </a:endParaRPr>
          </a:p>
        </p:txBody>
      </p:sp>
      <p:pic>
        <p:nvPicPr>
          <p:cNvPr id="19" name="Тесла-шоу. Клетка Фарадея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1785919" y="1339439"/>
            <a:ext cx="5453100" cy="4089825"/>
          </a:xfrm>
          <a:prstGeom prst="rect">
            <a:avLst/>
          </a:prstGeom>
        </p:spPr>
      </p:pic>
      <p:pic>
        <p:nvPicPr>
          <p:cNvPr id="20" name="Клетка Фарадея для МРТ.mp4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6"/>
          <a:stretch>
            <a:fillRect/>
          </a:stretch>
        </p:blipFill>
        <p:spPr>
          <a:xfrm>
            <a:off x="3857621" y="2893215"/>
            <a:ext cx="5286380" cy="39647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1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642910" y="142852"/>
            <a:ext cx="82868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ru-RU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9.4. Связь  напряжённости  и  потенциала </a:t>
            </a:r>
          </a:p>
          <a:p>
            <a:pPr algn="ctr" eaLnBrk="0" hangingPunct="0">
              <a:tabLst>
                <a:tab pos="800100" algn="l"/>
              </a:tabLst>
              <a:defRPr/>
            </a:pPr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(прямая и обратная задачи)</a:t>
            </a:r>
            <a:endParaRPr lang="ru-RU" sz="20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9" name="Стрелка вниз 38"/>
          <p:cNvSpPr/>
          <p:nvPr/>
        </p:nvSpPr>
        <p:spPr>
          <a:xfrm rot="16200000">
            <a:off x="3260461" y="1155815"/>
            <a:ext cx="240420" cy="668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0" name="Object 3"/>
          <p:cNvGraphicFramePr>
            <a:graphicFrameLocks noChangeAspect="1"/>
          </p:cNvGraphicFramePr>
          <p:nvPr/>
        </p:nvGraphicFramePr>
        <p:xfrm>
          <a:off x="4446579" y="1262063"/>
          <a:ext cx="1395412" cy="409575"/>
        </p:xfrm>
        <a:graphic>
          <a:graphicData uri="http://schemas.openxmlformats.org/presentationml/2006/ole">
            <p:oleObj spid="_x0000_s102404" name="Формула" r:id="rId4" imgW="914400" imgH="266400" progId="Equation.3">
              <p:embed/>
            </p:oleObj>
          </a:graphicData>
        </a:graphic>
      </p:graphicFrame>
      <p:sp>
        <p:nvSpPr>
          <p:cNvPr id="41" name="Rectangle 4"/>
          <p:cNvSpPr>
            <a:spLocks/>
          </p:cNvSpPr>
          <p:nvPr/>
        </p:nvSpPr>
        <p:spPr bwMode="auto">
          <a:xfrm>
            <a:off x="71406" y="1285860"/>
            <a:ext cx="1143008" cy="107157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а)</a:t>
            </a:r>
            <a:r>
              <a:rPr lang="en-US" sz="2400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endParaRPr lang="ru-RU" sz="2400" b="1" i="1" dirty="0" smtClean="0">
              <a:solidFill>
                <a:srgbClr val="00B0F0"/>
              </a:solidFill>
              <a:latin typeface="Constantia" pitchFamily="18" charset="0"/>
            </a:endParaRPr>
          </a:p>
          <a:p>
            <a:pPr algn="ctr" eaLnBrk="0" hangingPunct="0">
              <a:defRPr/>
            </a:pPr>
            <a:endParaRPr lang="ru-RU" sz="2400" b="1" i="1" dirty="0" smtClean="0">
              <a:solidFill>
                <a:srgbClr val="00B0F0"/>
              </a:solidFill>
              <a:latin typeface="Constantia" pitchFamily="18" charset="0"/>
            </a:endParaRPr>
          </a:p>
          <a:p>
            <a:pPr algn="ctr" eaLnBrk="0" hangingPunct="0"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б)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graphicFrame>
        <p:nvGraphicFramePr>
          <p:cNvPr id="42" name="Object 7"/>
          <p:cNvGraphicFramePr>
            <a:graphicFrameLocks noChangeAspect="1"/>
          </p:cNvGraphicFramePr>
          <p:nvPr/>
        </p:nvGraphicFramePr>
        <p:xfrm>
          <a:off x="1147754" y="1181100"/>
          <a:ext cx="1462087" cy="525463"/>
        </p:xfrm>
        <a:graphic>
          <a:graphicData uri="http://schemas.openxmlformats.org/presentationml/2006/ole">
            <p:oleObj spid="_x0000_s102405" name="Формула" r:id="rId5" imgW="876240" imgH="317160" progId="Equation.3">
              <p:embed/>
            </p:oleObj>
          </a:graphicData>
        </a:graphic>
      </p:graphicFrame>
      <p:sp>
        <p:nvSpPr>
          <p:cNvPr id="48" name="Rectangle 4"/>
          <p:cNvSpPr>
            <a:spLocks/>
          </p:cNvSpPr>
          <p:nvPr/>
        </p:nvSpPr>
        <p:spPr bwMode="auto">
          <a:xfrm>
            <a:off x="6072198" y="1307870"/>
            <a:ext cx="2357454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b="1" i="1" dirty="0" smtClean="0">
                <a:solidFill>
                  <a:srgbClr val="00B0F0"/>
                </a:solidFill>
                <a:latin typeface="Constantia" pitchFamily="18" charset="0"/>
              </a:rPr>
              <a:t>(“</a:t>
            </a:r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Прямая задача</a:t>
            </a:r>
            <a:r>
              <a:rPr lang="en-US" b="1" i="1" dirty="0" smtClean="0">
                <a:solidFill>
                  <a:srgbClr val="00B0F0"/>
                </a:solidFill>
                <a:latin typeface="Constantia" pitchFamily="18" charset="0"/>
              </a:rPr>
              <a:t>”)</a:t>
            </a:r>
            <a:endParaRPr lang="ru-RU" b="1" i="1" dirty="0">
              <a:solidFill>
                <a:srgbClr val="00B0F0"/>
              </a:solidFill>
              <a:latin typeface="Constantia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142844" y="1714488"/>
            <a:ext cx="8857732" cy="4786346"/>
            <a:chOff x="142844" y="1714488"/>
            <a:chExt cx="8857732" cy="4786346"/>
          </a:xfrm>
        </p:grpSpPr>
        <p:sp>
          <p:nvSpPr>
            <p:cNvPr id="50" name="Rectangle 4"/>
            <p:cNvSpPr>
              <a:spLocks/>
            </p:cNvSpPr>
            <p:nvPr/>
          </p:nvSpPr>
          <p:spPr bwMode="auto">
            <a:xfrm>
              <a:off x="1214414" y="2428868"/>
              <a:ext cx="3357586" cy="50006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400" b="1" i="1" dirty="0" smtClean="0">
                  <a:solidFill>
                    <a:srgbClr val="00B0F0"/>
                  </a:solidFill>
                  <a:latin typeface="Constantia" pitchFamily="18" charset="0"/>
                </a:rPr>
                <a:t>9.4.1. </a:t>
              </a:r>
              <a:r>
                <a:rPr lang="en-US" sz="2400" b="1" i="1" dirty="0" smtClean="0">
                  <a:solidFill>
                    <a:srgbClr val="00B0F0"/>
                  </a:solidFill>
                  <a:latin typeface="Constantia" pitchFamily="18" charset="0"/>
                </a:rPr>
                <a:t>“</a:t>
              </a:r>
              <a:r>
                <a:rPr lang="ru-RU" sz="2400" b="1" i="1" dirty="0" smtClean="0">
                  <a:solidFill>
                    <a:srgbClr val="00B0F0"/>
                  </a:solidFill>
                  <a:latin typeface="Constantia" pitchFamily="18" charset="0"/>
                </a:rPr>
                <a:t>обратная</a:t>
              </a:r>
              <a:r>
                <a:rPr lang="en-US" sz="2400" b="1" i="1" dirty="0" smtClean="0">
                  <a:solidFill>
                    <a:srgbClr val="00B0F0"/>
                  </a:solidFill>
                  <a:latin typeface="Constantia" pitchFamily="18" charset="0"/>
                </a:rPr>
                <a:t>”</a:t>
              </a:r>
              <a:r>
                <a:rPr lang="ru-RU" sz="2400" b="1" dirty="0" smtClean="0">
                  <a:solidFill>
                    <a:srgbClr val="00B0F0"/>
                  </a:solidFill>
                  <a:latin typeface="Constantia" pitchFamily="18" charset="0"/>
                </a:rPr>
                <a:t>:</a:t>
              </a:r>
              <a:r>
                <a:rPr lang="ru-RU" sz="2400" b="1" i="1" dirty="0" smtClean="0">
                  <a:solidFill>
                    <a:srgbClr val="00B0F0"/>
                  </a:solidFill>
                  <a:latin typeface="Constantia" pitchFamily="18" charset="0"/>
                </a:rPr>
                <a:t> </a:t>
              </a:r>
              <a:endParaRPr lang="ru-RU" sz="2400" b="1" i="1" dirty="0">
                <a:solidFill>
                  <a:srgbClr val="00B0F0"/>
                </a:solidFill>
                <a:latin typeface="Constantia" pitchFamily="18" charset="0"/>
              </a:endParaRPr>
            </a:p>
          </p:txBody>
        </p:sp>
        <p:sp>
          <p:nvSpPr>
            <p:cNvPr id="82" name="Выгнутая влево стрелка 81"/>
            <p:cNvSpPr/>
            <p:nvPr/>
          </p:nvSpPr>
          <p:spPr>
            <a:xfrm rot="3036818" flipH="1">
              <a:off x="8179039" y="1994956"/>
              <a:ext cx="285752" cy="1357322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31" name="Object 8"/>
            <p:cNvGraphicFramePr>
              <a:graphicFrameLocks noChangeAspect="1"/>
            </p:cNvGraphicFramePr>
            <p:nvPr/>
          </p:nvGraphicFramePr>
          <p:xfrm>
            <a:off x="500034" y="3598872"/>
            <a:ext cx="2268537" cy="1187450"/>
          </p:xfrm>
          <a:graphic>
            <a:graphicData uri="http://schemas.openxmlformats.org/presentationml/2006/ole">
              <p:oleObj spid="_x0000_s102402" name="Формула" r:id="rId6" imgW="1549080" imgH="825480" progId="Equation.3">
                <p:embed/>
              </p:oleObj>
            </a:graphicData>
          </a:graphic>
        </p:graphicFrame>
        <p:sp>
          <p:nvSpPr>
            <p:cNvPr id="32" name="Прямоугольник 31"/>
            <p:cNvSpPr/>
            <p:nvPr/>
          </p:nvSpPr>
          <p:spPr>
            <a:xfrm>
              <a:off x="498714" y="2955930"/>
              <a:ext cx="414472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C00000"/>
                  </a:solidFill>
                  <a:latin typeface="Constantia" pitchFamily="18" charset="0"/>
                </a:rPr>
                <a:t>Можно ли</a:t>
              </a:r>
              <a:r>
                <a:rPr lang="en-US" sz="2000" b="1" dirty="0" smtClean="0">
                  <a:solidFill>
                    <a:srgbClr val="C00000"/>
                  </a:solidFill>
                  <a:latin typeface="Constantia" pitchFamily="18" charset="0"/>
                </a:rPr>
                <a:t>,</a:t>
              </a:r>
              <a:r>
                <a:rPr lang="ru-RU" sz="2000" b="1" dirty="0" smtClean="0">
                  <a:solidFill>
                    <a:srgbClr val="C00000"/>
                  </a:solidFill>
                  <a:latin typeface="Constantia" pitchFamily="18" charset="0"/>
                </a:rPr>
                <a:t> зная </a:t>
              </a:r>
              <a:r>
                <a:rPr lang="ru-RU" sz="2000" b="1" i="1" dirty="0" smtClean="0">
                  <a:solidFill>
                    <a:srgbClr val="C00000"/>
                  </a:solidFill>
                  <a:latin typeface="Constantia" pitchFamily="18" charset="0"/>
                  <a:sym typeface="Symbol"/>
                </a:rPr>
                <a:t></a:t>
              </a:r>
              <a:r>
                <a:rPr lang="ru-RU" sz="2000" b="1" dirty="0" smtClean="0">
                  <a:solidFill>
                    <a:srgbClr val="C00000"/>
                  </a:solidFill>
                  <a:latin typeface="Constantia" pitchFamily="18" charset="0"/>
                  <a:sym typeface="Symbol"/>
                </a:rPr>
                <a:t>(</a:t>
              </a:r>
              <a:r>
                <a:rPr lang="en-US" sz="2000" b="1" i="1" dirty="0" smtClean="0">
                  <a:solidFill>
                    <a:srgbClr val="C00000"/>
                  </a:solidFill>
                  <a:latin typeface="Constantia" pitchFamily="18" charset="0"/>
                  <a:sym typeface="Symbol"/>
                </a:rPr>
                <a:t>x,y,z</a:t>
              </a:r>
              <a:r>
                <a:rPr lang="en-US" sz="2000" b="1" dirty="0" smtClean="0">
                  <a:solidFill>
                    <a:srgbClr val="C00000"/>
                  </a:solidFill>
                  <a:latin typeface="Constantia" pitchFamily="18" charset="0"/>
                  <a:sym typeface="Symbol"/>
                </a:rPr>
                <a:t>)</a:t>
              </a:r>
              <a:r>
                <a:rPr lang="ru-RU" sz="2000" b="1" dirty="0" smtClean="0">
                  <a:solidFill>
                    <a:srgbClr val="C00000"/>
                  </a:solidFill>
                  <a:latin typeface="Constantia" pitchFamily="18" charset="0"/>
                </a:rPr>
                <a:t>, найти</a:t>
              </a:r>
              <a:r>
                <a:rPr lang="en-US" sz="2000" b="1" dirty="0" smtClean="0">
                  <a:solidFill>
                    <a:srgbClr val="C00000"/>
                  </a:solidFill>
                  <a:latin typeface="Constantia" pitchFamily="18" charset="0"/>
                </a:rPr>
                <a:t> </a:t>
              </a:r>
              <a:r>
                <a:rPr lang="ru-RU" sz="2000" b="1" dirty="0" smtClean="0">
                  <a:solidFill>
                    <a:srgbClr val="C00000"/>
                  </a:solidFill>
                  <a:latin typeface="Constantia" pitchFamily="18" charset="0"/>
                </a:rPr>
                <a:t> </a:t>
              </a:r>
            </a:p>
          </p:txBody>
        </p:sp>
        <p:graphicFrame>
          <p:nvGraphicFramePr>
            <p:cNvPr id="33" name="Object 10"/>
            <p:cNvGraphicFramePr>
              <a:graphicFrameLocks noChangeAspect="1"/>
            </p:cNvGraphicFramePr>
            <p:nvPr/>
          </p:nvGraphicFramePr>
          <p:xfrm>
            <a:off x="4500562" y="2851540"/>
            <a:ext cx="1433512" cy="515937"/>
          </p:xfrm>
          <a:graphic>
            <a:graphicData uri="http://schemas.openxmlformats.org/presentationml/2006/ole">
              <p:oleObj spid="_x0000_s102403" name="Формула" r:id="rId7" imgW="876240" imgH="317160" progId="Equation.3">
                <p:embed/>
              </p:oleObj>
            </a:graphicData>
          </a:graphic>
        </p:graphicFrame>
        <p:sp>
          <p:nvSpPr>
            <p:cNvPr id="34" name="Rectangle 8"/>
            <p:cNvSpPr>
              <a:spLocks/>
            </p:cNvSpPr>
            <p:nvPr/>
          </p:nvSpPr>
          <p:spPr bwMode="auto">
            <a:xfrm>
              <a:off x="6286512" y="2643204"/>
              <a:ext cx="857256" cy="78579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4400" b="1" i="1" dirty="0" smtClean="0">
                  <a:solidFill>
                    <a:srgbClr val="0070C0"/>
                  </a:solidFill>
                  <a:latin typeface="Constantia" pitchFamily="18" charset="0"/>
                </a:rPr>
                <a:t>??</a:t>
              </a:r>
              <a:endParaRPr lang="ru-RU" sz="4400" b="1" i="1" dirty="0">
                <a:solidFill>
                  <a:srgbClr val="0070C0"/>
                </a:solidFill>
                <a:latin typeface="Constantia" pitchFamily="18" charset="0"/>
              </a:endParaRPr>
            </a:p>
          </p:txBody>
        </p:sp>
        <p:sp>
          <p:nvSpPr>
            <p:cNvPr id="35" name="Rectangle 4"/>
            <p:cNvSpPr>
              <a:spLocks/>
            </p:cNvSpPr>
            <p:nvPr/>
          </p:nvSpPr>
          <p:spPr bwMode="auto">
            <a:xfrm>
              <a:off x="6072198" y="1857364"/>
              <a:ext cx="2714644" cy="357190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en-US" b="1" i="1" dirty="0" smtClean="0">
                  <a:solidFill>
                    <a:srgbClr val="00B0F0"/>
                  </a:solidFill>
                  <a:latin typeface="Constantia" pitchFamily="18" charset="0"/>
                </a:rPr>
                <a:t>(“</a:t>
              </a:r>
              <a:r>
                <a:rPr lang="ru-RU" b="1" i="1" dirty="0" smtClean="0">
                  <a:solidFill>
                    <a:srgbClr val="00B0F0"/>
                  </a:solidFill>
                  <a:latin typeface="Constantia" pitchFamily="18" charset="0"/>
                </a:rPr>
                <a:t>Обратная задача</a:t>
              </a:r>
              <a:r>
                <a:rPr lang="en-US" b="1" i="1" dirty="0" smtClean="0">
                  <a:solidFill>
                    <a:srgbClr val="00B0F0"/>
                  </a:solidFill>
                  <a:latin typeface="Constantia" pitchFamily="18" charset="0"/>
                </a:rPr>
                <a:t>”)</a:t>
              </a:r>
              <a:endParaRPr lang="ru-RU" b="1" i="1" dirty="0">
                <a:solidFill>
                  <a:srgbClr val="00B0F0"/>
                </a:solidFill>
                <a:latin typeface="Constantia" pitchFamily="18" charset="0"/>
              </a:endParaRPr>
            </a:p>
          </p:txBody>
        </p:sp>
        <p:sp>
          <p:nvSpPr>
            <p:cNvPr id="38" name="Стрелка вниз 37"/>
            <p:cNvSpPr/>
            <p:nvPr/>
          </p:nvSpPr>
          <p:spPr>
            <a:xfrm rot="5400000" flipH="1">
              <a:off x="3234806" y="3910731"/>
              <a:ext cx="434606" cy="66814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43" name="Object 9"/>
            <p:cNvGraphicFramePr>
              <a:graphicFrameLocks noChangeAspect="1"/>
            </p:cNvGraphicFramePr>
            <p:nvPr/>
          </p:nvGraphicFramePr>
          <p:xfrm>
            <a:off x="1066791" y="1895475"/>
            <a:ext cx="1317625" cy="409575"/>
          </p:xfrm>
          <a:graphic>
            <a:graphicData uri="http://schemas.openxmlformats.org/presentationml/2006/ole">
              <p:oleObj spid="_x0000_s102406" name="Формула" r:id="rId8" imgW="863280" imgH="266400" progId="Equation.3">
                <p:embed/>
              </p:oleObj>
            </a:graphicData>
          </a:graphic>
        </p:graphicFrame>
        <p:sp>
          <p:nvSpPr>
            <p:cNvPr id="44" name="Стрелка вниз 43"/>
            <p:cNvSpPr/>
            <p:nvPr/>
          </p:nvSpPr>
          <p:spPr>
            <a:xfrm rot="16200000">
              <a:off x="3285665" y="1698463"/>
              <a:ext cx="240420" cy="66814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56365" name="Object 45"/>
            <p:cNvGraphicFramePr>
              <a:graphicFrameLocks noChangeAspect="1"/>
            </p:cNvGraphicFramePr>
            <p:nvPr/>
          </p:nvGraphicFramePr>
          <p:xfrm>
            <a:off x="4429124" y="1714488"/>
            <a:ext cx="1462087" cy="525463"/>
          </p:xfrm>
          <a:graphic>
            <a:graphicData uri="http://schemas.openxmlformats.org/presentationml/2006/ole">
              <p:oleObj spid="_x0000_s102407" name="Формула" r:id="rId9" imgW="876240" imgH="317160" progId="Equation.3">
                <p:embed/>
              </p:oleObj>
            </a:graphicData>
          </a:graphic>
        </p:graphicFrame>
        <p:graphicFrame>
          <p:nvGraphicFramePr>
            <p:cNvPr id="37" name="Object 8"/>
            <p:cNvGraphicFramePr>
              <a:graphicFrameLocks noChangeAspect="1"/>
            </p:cNvGraphicFramePr>
            <p:nvPr/>
          </p:nvGraphicFramePr>
          <p:xfrm>
            <a:off x="857224" y="5631480"/>
            <a:ext cx="3717238" cy="869354"/>
          </p:xfrm>
          <a:graphic>
            <a:graphicData uri="http://schemas.openxmlformats.org/presentationml/2006/ole">
              <p:oleObj spid="_x0000_s102408" name="Формула" r:id="rId10" imgW="2413000" imgH="558800" progId="Equation.3">
                <p:embed/>
              </p:oleObj>
            </a:graphicData>
          </a:graphic>
        </p:graphicFrame>
        <p:grpSp>
          <p:nvGrpSpPr>
            <p:cNvPr id="2" name="Группа 48"/>
            <p:cNvGrpSpPr/>
            <p:nvPr/>
          </p:nvGrpSpPr>
          <p:grpSpPr>
            <a:xfrm>
              <a:off x="4714876" y="5488604"/>
              <a:ext cx="4071966" cy="1000132"/>
              <a:chOff x="4714876" y="5488604"/>
              <a:chExt cx="4071966" cy="1000132"/>
            </a:xfrm>
          </p:grpSpPr>
          <p:sp>
            <p:nvSpPr>
              <p:cNvPr id="45" name="Rectangle 4"/>
              <p:cNvSpPr>
                <a:spLocks/>
              </p:cNvSpPr>
              <p:nvPr/>
            </p:nvSpPr>
            <p:spPr bwMode="auto">
              <a:xfrm>
                <a:off x="4714876" y="5774356"/>
                <a:ext cx="928694" cy="500066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eaLnBrk="0" hangingPunct="0">
                  <a:defRPr/>
                </a:pPr>
                <a:r>
                  <a:rPr lang="ru-RU" sz="2400" b="1" dirty="0" smtClean="0">
                    <a:solidFill>
                      <a:schemeClr val="accent2">
                        <a:lumMod val="75000"/>
                      </a:schemeClr>
                    </a:solidFill>
                    <a:latin typeface="Constantia" pitchFamily="18" charset="0"/>
                  </a:rPr>
                  <a:t>или</a:t>
                </a:r>
                <a:endParaRPr lang="ru-RU" sz="2400" b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endParaRPr>
              </a:p>
            </p:txBody>
          </p:sp>
          <p:sp>
            <p:nvSpPr>
              <p:cNvPr id="46" name="AutoShape 12"/>
              <p:cNvSpPr>
                <a:spLocks noChangeArrowheads="1"/>
              </p:cNvSpPr>
              <p:nvPr/>
            </p:nvSpPr>
            <p:spPr bwMode="auto">
              <a:xfrm flipV="1">
                <a:off x="5857884" y="5488604"/>
                <a:ext cx="2928958" cy="1000132"/>
              </a:xfrm>
              <a:prstGeom prst="cloudCallout">
                <a:avLst>
                  <a:gd name="adj1" fmla="val -137997"/>
                  <a:gd name="adj2" fmla="val 115354"/>
                </a:avLst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10800000"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47" name="Object 13"/>
              <p:cNvGraphicFramePr>
                <a:graphicFrameLocks noChangeAspect="1"/>
              </p:cNvGraphicFramePr>
              <p:nvPr/>
            </p:nvGraphicFramePr>
            <p:xfrm>
              <a:off x="6215074" y="5731493"/>
              <a:ext cx="1893107" cy="504829"/>
            </p:xfrm>
            <a:graphic>
              <a:graphicData uri="http://schemas.openxmlformats.org/presentationml/2006/ole">
                <p:oleObj spid="_x0000_s102409" name="Формула" r:id="rId11" imgW="1028700" imgH="279400" progId="Equation.3">
                  <p:embed/>
                </p:oleObj>
              </a:graphicData>
            </a:graphic>
          </p:graphicFrame>
        </p:grpSp>
        <p:sp>
          <p:nvSpPr>
            <p:cNvPr id="51" name="Rectangle 4"/>
            <p:cNvSpPr>
              <a:spLocks/>
            </p:cNvSpPr>
            <p:nvPr/>
          </p:nvSpPr>
          <p:spPr bwMode="auto">
            <a:xfrm>
              <a:off x="4071934" y="3643314"/>
              <a:ext cx="4786346" cy="357190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b="1" dirty="0" smtClean="0">
                  <a:solidFill>
                    <a:srgbClr val="00B0F0"/>
                  </a:solidFill>
                  <a:latin typeface="Constantia" pitchFamily="18" charset="0"/>
                </a:rPr>
                <a:t>(</a:t>
              </a:r>
              <a:r>
                <a:rPr lang="ru-RU" b="1" i="1" dirty="0" smtClean="0">
                  <a:solidFill>
                    <a:srgbClr val="00B0F0"/>
                  </a:solidFill>
                  <a:latin typeface="Constantia" pitchFamily="18" charset="0"/>
                </a:rPr>
                <a:t>Определение  элементарной  работы</a:t>
              </a:r>
              <a:r>
                <a:rPr lang="ru-RU" b="1" dirty="0" smtClean="0">
                  <a:solidFill>
                    <a:srgbClr val="00B0F0"/>
                  </a:solidFill>
                  <a:latin typeface="Constantia" pitchFamily="18" charset="0"/>
                </a:rPr>
                <a:t>)</a:t>
              </a:r>
              <a:endParaRPr lang="ru-RU" b="1" dirty="0">
                <a:solidFill>
                  <a:srgbClr val="00B0F0"/>
                </a:solidFill>
                <a:latin typeface="Constantia" pitchFamily="18" charset="0"/>
              </a:endParaRPr>
            </a:p>
          </p:txBody>
        </p:sp>
        <p:sp>
          <p:nvSpPr>
            <p:cNvPr id="52" name="Rectangle 4"/>
            <p:cNvSpPr>
              <a:spLocks/>
            </p:cNvSpPr>
            <p:nvPr/>
          </p:nvSpPr>
          <p:spPr bwMode="auto">
            <a:xfrm>
              <a:off x="4071934" y="4286256"/>
              <a:ext cx="4786346" cy="357190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b="1" dirty="0" smtClean="0">
                  <a:solidFill>
                    <a:srgbClr val="00B0F0"/>
                  </a:solidFill>
                  <a:latin typeface="Constantia" pitchFamily="18" charset="0"/>
                </a:rPr>
                <a:t>(</a:t>
              </a:r>
              <a:r>
                <a:rPr lang="ru-RU" b="1" i="1" dirty="0" smtClean="0">
                  <a:solidFill>
                    <a:srgbClr val="00B0F0"/>
                  </a:solidFill>
                  <a:latin typeface="Constantia" pitchFamily="18" charset="0"/>
                </a:rPr>
                <a:t>Определение  разности  потенциалов</a:t>
              </a:r>
              <a:r>
                <a:rPr lang="ru-RU" b="1" dirty="0" smtClean="0">
                  <a:solidFill>
                    <a:srgbClr val="00B0F0"/>
                  </a:solidFill>
                  <a:latin typeface="Constantia" pitchFamily="18" charset="0"/>
                </a:rPr>
                <a:t>)</a:t>
              </a:r>
              <a:endParaRPr lang="ru-RU" b="1" dirty="0">
                <a:solidFill>
                  <a:srgbClr val="00B0F0"/>
                </a:solidFill>
                <a:latin typeface="Constantia" pitchFamily="18" charset="0"/>
              </a:endParaRPr>
            </a:p>
          </p:txBody>
        </p:sp>
        <p:graphicFrame>
          <p:nvGraphicFramePr>
            <p:cNvPr id="60428" name="Object 12"/>
            <p:cNvGraphicFramePr>
              <a:graphicFrameLocks noChangeAspect="1"/>
            </p:cNvGraphicFramePr>
            <p:nvPr/>
          </p:nvGraphicFramePr>
          <p:xfrm>
            <a:off x="596186" y="4753886"/>
            <a:ext cx="1285874" cy="771524"/>
          </p:xfrm>
          <a:graphic>
            <a:graphicData uri="http://schemas.openxmlformats.org/presentationml/2006/ole">
              <p:oleObj spid="_x0000_s102410" name="Формула" r:id="rId12" imgW="774364" imgH="457002" progId="Equation.3">
                <p:embed/>
              </p:oleObj>
            </a:graphicData>
          </a:graphic>
        </p:graphicFrame>
        <p:sp>
          <p:nvSpPr>
            <p:cNvPr id="54" name="Выгнутая влево стрелка 53"/>
            <p:cNvSpPr/>
            <p:nvPr/>
          </p:nvSpPr>
          <p:spPr>
            <a:xfrm>
              <a:off x="142844" y="5072074"/>
              <a:ext cx="339819" cy="107157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subSp spid="_x0000_s10240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>
                                            <p:subSp spid="_x0000_s10240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>
            <a:spLocks/>
          </p:cNvSpPr>
          <p:nvPr/>
        </p:nvSpPr>
        <p:spPr bwMode="auto">
          <a:xfrm>
            <a:off x="285720" y="285728"/>
            <a:ext cx="2714644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marL="0" lvl="1" algn="just" eaLnBrk="0" hangingPunct="0"/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Пример: «Кольцо»</a:t>
            </a:r>
          </a:p>
        </p:txBody>
      </p:sp>
      <p:graphicFrame>
        <p:nvGraphicFramePr>
          <p:cNvPr id="59414" name="Object 22"/>
          <p:cNvGraphicFramePr>
            <a:graphicFrameLocks noChangeAspect="1"/>
          </p:cNvGraphicFramePr>
          <p:nvPr/>
        </p:nvGraphicFramePr>
        <p:xfrm>
          <a:off x="2857488" y="1285860"/>
          <a:ext cx="2714644" cy="809282"/>
        </p:xfrm>
        <a:graphic>
          <a:graphicData uri="http://schemas.openxmlformats.org/presentationml/2006/ole">
            <p:oleObj spid="_x0000_s103427" name="Формула" r:id="rId4" imgW="1955520" imgH="609480" progId="Equation.3">
              <p:embed/>
            </p:oleObj>
          </a:graphicData>
        </a:graphic>
      </p:graphicFrame>
      <p:grpSp>
        <p:nvGrpSpPr>
          <p:cNvPr id="3" name="Group 6"/>
          <p:cNvGrpSpPr>
            <a:grpSpLocks noChangeAspect="1"/>
          </p:cNvGrpSpPr>
          <p:nvPr/>
        </p:nvGrpSpPr>
        <p:grpSpPr bwMode="auto">
          <a:xfrm rot="5400000">
            <a:off x="6385738" y="-170687"/>
            <a:ext cx="1884346" cy="3082929"/>
            <a:chOff x="1549" y="1526"/>
            <a:chExt cx="2599" cy="4222"/>
          </a:xfrm>
        </p:grpSpPr>
        <p:sp>
          <p:nvSpPr>
            <p:cNvPr id="59" name="AutoShape 7"/>
            <p:cNvSpPr>
              <a:spLocks noChangeAspect="1" noChangeArrowheads="1"/>
            </p:cNvSpPr>
            <p:nvPr/>
          </p:nvSpPr>
          <p:spPr bwMode="auto">
            <a:xfrm>
              <a:off x="1549" y="1526"/>
              <a:ext cx="2599" cy="4222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Line 8"/>
            <p:cNvSpPr>
              <a:spLocks noChangeShapeType="1"/>
            </p:cNvSpPr>
            <p:nvPr/>
          </p:nvSpPr>
          <p:spPr bwMode="auto">
            <a:xfrm>
              <a:off x="2644" y="4834"/>
              <a:ext cx="1125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Line 9"/>
            <p:cNvSpPr>
              <a:spLocks noChangeShapeType="1"/>
            </p:cNvSpPr>
            <p:nvPr/>
          </p:nvSpPr>
          <p:spPr bwMode="auto">
            <a:xfrm flipV="1">
              <a:off x="2644" y="3050"/>
              <a:ext cx="0" cy="178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Line 10"/>
            <p:cNvSpPr>
              <a:spLocks noChangeShapeType="1"/>
            </p:cNvSpPr>
            <p:nvPr/>
          </p:nvSpPr>
          <p:spPr bwMode="auto">
            <a:xfrm>
              <a:off x="2644" y="3093"/>
              <a:ext cx="1125" cy="170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miter lim="800000"/>
              <a:headEnd type="triangle" w="med" len="lg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Text Box 12"/>
            <p:cNvSpPr txBox="1">
              <a:spLocks noChangeArrowheads="1"/>
            </p:cNvSpPr>
            <p:nvPr/>
          </p:nvSpPr>
          <p:spPr bwMode="auto">
            <a:xfrm rot="16200000">
              <a:off x="2183" y="2832"/>
              <a:ext cx="405" cy="4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х 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Line 13"/>
            <p:cNvSpPr>
              <a:spLocks noChangeShapeType="1"/>
            </p:cNvSpPr>
            <p:nvPr/>
          </p:nvSpPr>
          <p:spPr bwMode="auto">
            <a:xfrm>
              <a:off x="2644" y="4834"/>
              <a:ext cx="1102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Text Box 16"/>
            <p:cNvSpPr txBox="1">
              <a:spLocks noChangeArrowheads="1"/>
            </p:cNvSpPr>
            <p:nvPr/>
          </p:nvSpPr>
          <p:spPr bwMode="auto">
            <a:xfrm>
              <a:off x="1634" y="2151"/>
              <a:ext cx="291" cy="5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Text Box 17"/>
            <p:cNvSpPr txBox="1">
              <a:spLocks noChangeArrowheads="1"/>
            </p:cNvSpPr>
            <p:nvPr/>
          </p:nvSpPr>
          <p:spPr bwMode="auto">
            <a:xfrm rot="16200000">
              <a:off x="1562" y="4992"/>
              <a:ext cx="542" cy="5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Text Box 18"/>
            <p:cNvSpPr txBox="1">
              <a:spLocks noChangeArrowheads="1"/>
            </p:cNvSpPr>
            <p:nvPr/>
          </p:nvSpPr>
          <p:spPr bwMode="auto">
            <a:xfrm rot="16200000">
              <a:off x="2838" y="4416"/>
              <a:ext cx="542" cy="5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Text Box 19"/>
            <p:cNvSpPr txBox="1">
              <a:spLocks noChangeArrowheads="1"/>
            </p:cNvSpPr>
            <p:nvPr/>
          </p:nvSpPr>
          <p:spPr bwMode="auto">
            <a:xfrm>
              <a:off x="3076" y="3578"/>
              <a:ext cx="458" cy="4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AutoShape 21"/>
            <p:cNvSpPr>
              <a:spLocks noChangeArrowheads="1"/>
            </p:cNvSpPr>
            <p:nvPr/>
          </p:nvSpPr>
          <p:spPr bwMode="auto">
            <a:xfrm flipH="1" flipV="1">
              <a:off x="1549" y="4464"/>
              <a:ext cx="2243" cy="720"/>
            </a:xfrm>
            <a:custGeom>
              <a:avLst/>
              <a:gdLst>
                <a:gd name="G0" fmla="sin 10800 0"/>
                <a:gd name="G1" fmla="+- G0 10800 0"/>
                <a:gd name="G2" fmla="cos 10800 0"/>
                <a:gd name="G3" fmla="+- G2 10800 0"/>
                <a:gd name="G4" fmla="sin 10800 0"/>
                <a:gd name="G5" fmla="+- G4 10800 0"/>
                <a:gd name="G6" fmla="cos 10800 0"/>
                <a:gd name="G7" fmla="+- G6 10800 0"/>
                <a:gd name="T0" fmla="*/ 62 w 21600"/>
                <a:gd name="T1" fmla="*/ 0 h 21600"/>
                <a:gd name="T2" fmla="*/ 21599 w 21600"/>
                <a:gd name="T3" fmla="*/ 10799 h 21600"/>
              </a:gdLst>
              <a:ahLst/>
              <a:cxnLst>
                <a:cxn ang="0">
                  <a:pos x="21600" y="10800"/>
                </a:cxn>
                <a:cxn ang="0">
                  <a:pos x="10800" y="21600"/>
                </a:cxn>
                <a:cxn ang="0">
                  <a:pos x="0" y="10800"/>
                </a:cxn>
                <a:cxn ang="0">
                  <a:pos x="10800" y="0"/>
                </a:cxn>
                <a:cxn ang="0">
                  <a:pos x="21600" y="10799"/>
                </a:cxn>
                <a:cxn ang="0">
                  <a:pos x="10800" y="10800"/>
                </a:cxn>
                <a:cxn ang="0">
                  <a:pos x="21600" y="10800"/>
                </a:cxn>
                <a:cxn ang="0">
                  <a:pos x="10800" y="21600"/>
                </a:cxn>
                <a:cxn ang="0">
                  <a:pos x="0" y="10800"/>
                </a:cxn>
                <a:cxn ang="0">
                  <a:pos x="10800" y="0"/>
                </a:cxn>
                <a:cxn ang="0">
                  <a:pos x="21600" y="10799"/>
                </a:cxn>
              </a:cxnLst>
              <a:rect l="T0" t="T1" r="T2" b="T3"/>
              <a:pathLst>
                <a:path w="21600" h="21600" stroke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Oval 23"/>
            <p:cNvSpPr>
              <a:spLocks noChangeArrowheads="1"/>
            </p:cNvSpPr>
            <p:nvPr/>
          </p:nvSpPr>
          <p:spPr bwMode="auto">
            <a:xfrm flipH="1">
              <a:off x="2623" y="3051"/>
              <a:ext cx="44" cy="39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Line 25"/>
            <p:cNvSpPr>
              <a:spLocks noChangeShapeType="1"/>
            </p:cNvSpPr>
            <p:nvPr/>
          </p:nvSpPr>
          <p:spPr bwMode="auto">
            <a:xfrm flipV="1">
              <a:off x="2644" y="2494"/>
              <a:ext cx="1" cy="138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sysDot"/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auto">
            <a:xfrm rot="16200000">
              <a:off x="2044" y="2307"/>
              <a:ext cx="541" cy="5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X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Text Box 27"/>
            <p:cNvSpPr txBox="1">
              <a:spLocks noChangeArrowheads="1"/>
            </p:cNvSpPr>
            <p:nvPr/>
          </p:nvSpPr>
          <p:spPr bwMode="auto">
            <a:xfrm rot="16200000">
              <a:off x="2218" y="4563"/>
              <a:ext cx="541" cy="5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" name="Text Box 28"/>
            <p:cNvSpPr txBox="1">
              <a:spLocks noChangeArrowheads="1"/>
            </p:cNvSpPr>
            <p:nvPr/>
          </p:nvSpPr>
          <p:spPr bwMode="auto">
            <a:xfrm>
              <a:off x="2388" y="4505"/>
              <a:ext cx="491" cy="52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·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Arc 32"/>
            <p:cNvSpPr>
              <a:spLocks/>
            </p:cNvSpPr>
            <p:nvPr/>
          </p:nvSpPr>
          <p:spPr bwMode="auto">
            <a:xfrm rot="5400000">
              <a:off x="2481" y="3896"/>
              <a:ext cx="384" cy="224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99"/>
                <a:gd name="T2" fmla="*/ 250 w 21600"/>
                <a:gd name="T3" fmla="*/ 43199 h 43199"/>
                <a:gd name="T4" fmla="*/ 0 w 21600"/>
                <a:gd name="T5" fmla="*/ 21600 h 43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31"/>
                    <a:pt x="12081" y="43061"/>
                    <a:pt x="249" y="43198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31"/>
                    <a:pt x="12081" y="43061"/>
                    <a:pt x="249" y="4319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Text Box 33"/>
            <p:cNvSpPr txBox="1">
              <a:spLocks noChangeArrowheads="1"/>
            </p:cNvSpPr>
            <p:nvPr/>
          </p:nvSpPr>
          <p:spPr bwMode="auto">
            <a:xfrm>
              <a:off x="3561" y="4025"/>
              <a:ext cx="503" cy="5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·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Text Box 34"/>
            <p:cNvSpPr txBox="1">
              <a:spLocks noChangeArrowheads="1"/>
            </p:cNvSpPr>
            <p:nvPr/>
          </p:nvSpPr>
          <p:spPr bwMode="auto">
            <a:xfrm rot="16200000">
              <a:off x="3494" y="4864"/>
              <a:ext cx="681" cy="5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b="1" i="1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8" name="Rectangle 4"/>
          <p:cNvSpPr>
            <a:spLocks/>
          </p:cNvSpPr>
          <p:nvPr/>
        </p:nvSpPr>
        <p:spPr bwMode="auto">
          <a:xfrm>
            <a:off x="714348" y="857232"/>
            <a:ext cx="3286148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000" b="1" i="1" dirty="0" smtClean="0">
                <a:solidFill>
                  <a:srgbClr val="00B0F0"/>
                </a:solidFill>
                <a:latin typeface="Constantia" pitchFamily="18" charset="0"/>
              </a:rPr>
              <a:t>Уже </a:t>
            </a:r>
            <a:r>
              <a:rPr lang="en-US" sz="2000" b="1" i="1" dirty="0" smtClean="0">
                <a:solidFill>
                  <a:srgbClr val="00B0F0"/>
                </a:solidFill>
                <a:latin typeface="Constantia" pitchFamily="18" charset="0"/>
              </a:rPr>
              <a:t>“</a:t>
            </a:r>
            <a:r>
              <a:rPr lang="ru-RU" sz="2000" b="1" i="1" dirty="0" smtClean="0">
                <a:solidFill>
                  <a:srgbClr val="00B0F0"/>
                </a:solidFill>
                <a:latin typeface="Constantia" pitchFamily="18" charset="0"/>
              </a:rPr>
              <a:t>посчитали</a:t>
            </a:r>
            <a:r>
              <a:rPr lang="en-US" sz="2000" b="1" i="1" dirty="0" smtClean="0">
                <a:solidFill>
                  <a:srgbClr val="00B0F0"/>
                </a:solidFill>
                <a:latin typeface="Constantia" pitchFamily="18" charset="0"/>
              </a:rPr>
              <a:t>”</a:t>
            </a:r>
            <a:r>
              <a:rPr lang="ru-RU" sz="2000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r>
              <a:rPr lang="ru-RU" sz="2000" b="1" i="1" dirty="0" smtClean="0">
                <a:solidFill>
                  <a:srgbClr val="00B0F0"/>
                </a:solidFill>
                <a:latin typeface="Constantia" pitchFamily="18" charset="0"/>
                <a:sym typeface="Symbol"/>
              </a:rPr>
              <a:t></a:t>
            </a:r>
            <a:r>
              <a:rPr lang="ru-RU" sz="2000" b="1" dirty="0" smtClean="0">
                <a:solidFill>
                  <a:srgbClr val="00B0F0"/>
                </a:solidFill>
                <a:latin typeface="Constantia" pitchFamily="18" charset="0"/>
                <a:sym typeface="Symbol"/>
              </a:rPr>
              <a:t>(</a:t>
            </a:r>
            <a:r>
              <a:rPr lang="ru-RU" sz="2000" b="1" i="1" dirty="0" smtClean="0">
                <a:solidFill>
                  <a:srgbClr val="00B0F0"/>
                </a:solidFill>
                <a:latin typeface="Constantia" pitchFamily="18" charset="0"/>
                <a:sym typeface="Symbol"/>
              </a:rPr>
              <a:t>х</a:t>
            </a:r>
            <a:r>
              <a:rPr lang="ru-RU" sz="2000" b="1" dirty="0" smtClean="0">
                <a:solidFill>
                  <a:srgbClr val="00B0F0"/>
                </a:solidFill>
                <a:latin typeface="Constantia" pitchFamily="18" charset="0"/>
                <a:sym typeface="Symbol"/>
              </a:rPr>
              <a:t>)</a:t>
            </a:r>
            <a:r>
              <a:rPr lang="ru-RU" sz="2000" b="1" dirty="0" smtClean="0">
                <a:solidFill>
                  <a:srgbClr val="00B0F0"/>
                </a:solidFill>
                <a:latin typeface="Constantia" pitchFamily="18" charset="0"/>
              </a:rPr>
              <a:t>:</a:t>
            </a:r>
            <a:r>
              <a:rPr lang="ru-RU" sz="2000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endParaRPr lang="ru-RU" sz="2000" b="1" i="1" dirty="0">
              <a:solidFill>
                <a:srgbClr val="00B0F0"/>
              </a:solidFill>
              <a:latin typeface="Constantia" pitchFamily="18" charset="0"/>
            </a:endParaRPr>
          </a:p>
        </p:txBody>
      </p:sp>
      <p:grpSp>
        <p:nvGrpSpPr>
          <p:cNvPr id="110" name="Группа 109"/>
          <p:cNvGrpSpPr/>
          <p:nvPr/>
        </p:nvGrpSpPr>
        <p:grpSpPr>
          <a:xfrm>
            <a:off x="357158" y="1785926"/>
            <a:ext cx="7745753" cy="4583127"/>
            <a:chOff x="357158" y="1785926"/>
            <a:chExt cx="7745753" cy="4583127"/>
          </a:xfrm>
        </p:grpSpPr>
        <p:graphicFrame>
          <p:nvGraphicFramePr>
            <p:cNvPr id="59413" name="Object 21"/>
            <p:cNvGraphicFramePr>
              <a:graphicFrameLocks noChangeAspect="1"/>
            </p:cNvGraphicFramePr>
            <p:nvPr/>
          </p:nvGraphicFramePr>
          <p:xfrm>
            <a:off x="2552203" y="2500306"/>
            <a:ext cx="3005623" cy="1785950"/>
          </p:xfrm>
          <a:graphic>
            <a:graphicData uri="http://schemas.openxmlformats.org/presentationml/2006/ole">
              <p:oleObj spid="_x0000_s103426" name="Формула" r:id="rId5" imgW="2628720" imgH="1562040" progId="Equation.3">
                <p:embed/>
              </p:oleObj>
            </a:graphicData>
          </a:graphic>
        </p:graphicFrame>
        <p:sp>
          <p:nvSpPr>
            <p:cNvPr id="64" name="Выгнутая влево стрелка 63"/>
            <p:cNvSpPr/>
            <p:nvPr/>
          </p:nvSpPr>
          <p:spPr>
            <a:xfrm>
              <a:off x="1785918" y="1785926"/>
              <a:ext cx="500066" cy="1500198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59415" name="Object 23"/>
            <p:cNvGraphicFramePr>
              <a:graphicFrameLocks noChangeAspect="1"/>
            </p:cNvGraphicFramePr>
            <p:nvPr/>
          </p:nvGraphicFramePr>
          <p:xfrm>
            <a:off x="4786314" y="3963914"/>
            <a:ext cx="3316597" cy="822408"/>
          </p:xfrm>
          <a:graphic>
            <a:graphicData uri="http://schemas.openxmlformats.org/presentationml/2006/ole">
              <p:oleObj spid="_x0000_s103428" name="Формула" r:id="rId6" imgW="2387600" imgH="609600" progId="Equation.3">
                <p:embed/>
              </p:oleObj>
            </a:graphicData>
          </a:graphic>
        </p:graphicFrame>
        <p:sp>
          <p:nvSpPr>
            <p:cNvPr id="68" name="Левая фигурная скобка 67"/>
            <p:cNvSpPr/>
            <p:nvPr/>
          </p:nvSpPr>
          <p:spPr>
            <a:xfrm>
              <a:off x="2357422" y="2571744"/>
              <a:ext cx="214314" cy="1785950"/>
            </a:xfrm>
            <a:prstGeom prst="leftBrace">
              <a:avLst>
                <a:gd name="adj1" fmla="val 31396"/>
                <a:gd name="adj2" fmla="val 50000"/>
              </a:avLst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2" name="Group 6"/>
            <p:cNvGrpSpPr>
              <a:grpSpLocks noChangeAspect="1"/>
            </p:cNvGrpSpPr>
            <p:nvPr/>
          </p:nvGrpSpPr>
          <p:grpSpPr bwMode="auto">
            <a:xfrm>
              <a:off x="964451" y="3786191"/>
              <a:ext cx="1535552" cy="2582862"/>
              <a:chOff x="1549" y="1526"/>
              <a:chExt cx="2676" cy="4222"/>
            </a:xfrm>
          </p:grpSpPr>
          <p:sp>
            <p:nvSpPr>
              <p:cNvPr id="70" name="AutoShape 7"/>
              <p:cNvSpPr>
                <a:spLocks noChangeAspect="1" noChangeArrowheads="1"/>
              </p:cNvSpPr>
              <p:nvPr/>
            </p:nvSpPr>
            <p:spPr bwMode="auto">
              <a:xfrm>
                <a:off x="1549" y="1526"/>
                <a:ext cx="2599" cy="4222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Line 8"/>
              <p:cNvSpPr>
                <a:spLocks noChangeShapeType="1"/>
              </p:cNvSpPr>
              <p:nvPr/>
            </p:nvSpPr>
            <p:spPr bwMode="auto">
              <a:xfrm>
                <a:off x="2644" y="4834"/>
                <a:ext cx="1125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Line 9"/>
              <p:cNvSpPr>
                <a:spLocks noChangeShapeType="1"/>
              </p:cNvSpPr>
              <p:nvPr/>
            </p:nvSpPr>
            <p:spPr bwMode="auto">
              <a:xfrm flipV="1">
                <a:off x="2644" y="3050"/>
                <a:ext cx="0" cy="178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" name="Line 10"/>
              <p:cNvSpPr>
                <a:spLocks noChangeShapeType="1"/>
              </p:cNvSpPr>
              <p:nvPr/>
            </p:nvSpPr>
            <p:spPr bwMode="auto">
              <a:xfrm>
                <a:off x="2644" y="3093"/>
                <a:ext cx="1125" cy="170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 type="triangle" w="med" len="lg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Line 11"/>
              <p:cNvSpPr>
                <a:spLocks noChangeShapeType="1"/>
              </p:cNvSpPr>
              <p:nvPr/>
            </p:nvSpPr>
            <p:spPr bwMode="auto">
              <a:xfrm flipH="1" flipV="1">
                <a:off x="2096" y="2345"/>
                <a:ext cx="545" cy="744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miter lim="800000"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Text Box 12"/>
              <p:cNvSpPr txBox="1">
                <a:spLocks noChangeArrowheads="1"/>
              </p:cNvSpPr>
              <p:nvPr/>
            </p:nvSpPr>
            <p:spPr bwMode="auto">
              <a:xfrm>
                <a:off x="2262" y="2834"/>
                <a:ext cx="408" cy="46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х 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6" name="Line 13"/>
              <p:cNvSpPr>
                <a:spLocks noChangeShapeType="1"/>
              </p:cNvSpPr>
              <p:nvPr/>
            </p:nvSpPr>
            <p:spPr bwMode="auto">
              <a:xfrm>
                <a:off x="2644" y="4834"/>
                <a:ext cx="1102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7" name="AutoShape 14"/>
              <p:cNvSpPr>
                <a:spLocks noChangeArrowheads="1"/>
              </p:cNvSpPr>
              <p:nvPr/>
            </p:nvSpPr>
            <p:spPr bwMode="auto">
              <a:xfrm flipV="1">
                <a:off x="2385" y="3415"/>
                <a:ext cx="544" cy="248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" name="Text Box 15"/>
              <p:cNvSpPr txBox="1">
                <a:spLocks noChangeArrowheads="1"/>
              </p:cNvSpPr>
              <p:nvPr/>
            </p:nvSpPr>
            <p:spPr bwMode="auto">
              <a:xfrm>
                <a:off x="2512" y="3523"/>
                <a:ext cx="544" cy="45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/>
                  </a:rPr>
                  <a:t>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9" name="Text Box 16"/>
              <p:cNvSpPr txBox="1">
                <a:spLocks noChangeArrowheads="1"/>
              </p:cNvSpPr>
              <p:nvPr/>
            </p:nvSpPr>
            <p:spPr bwMode="auto">
              <a:xfrm>
                <a:off x="1634" y="2151"/>
                <a:ext cx="291" cy="58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0" name="Text Box 17"/>
              <p:cNvSpPr txBox="1">
                <a:spLocks noChangeArrowheads="1"/>
              </p:cNvSpPr>
              <p:nvPr/>
            </p:nvSpPr>
            <p:spPr bwMode="auto">
              <a:xfrm>
                <a:off x="1560" y="4562"/>
                <a:ext cx="546" cy="5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q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1" name="Text Box 18"/>
              <p:cNvSpPr txBox="1">
                <a:spLocks noChangeArrowheads="1"/>
              </p:cNvSpPr>
              <p:nvPr/>
            </p:nvSpPr>
            <p:spPr bwMode="auto">
              <a:xfrm>
                <a:off x="2870" y="3897"/>
                <a:ext cx="546" cy="51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" name="Text Box 19"/>
              <p:cNvSpPr txBox="1">
                <a:spLocks noChangeArrowheads="1"/>
              </p:cNvSpPr>
              <p:nvPr/>
            </p:nvSpPr>
            <p:spPr bwMode="auto">
              <a:xfrm>
                <a:off x="3076" y="3578"/>
                <a:ext cx="458" cy="49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" name="AutoShape 21"/>
              <p:cNvSpPr>
                <a:spLocks noChangeArrowheads="1"/>
              </p:cNvSpPr>
              <p:nvPr/>
            </p:nvSpPr>
            <p:spPr bwMode="auto">
              <a:xfrm flipH="1" flipV="1">
                <a:off x="1549" y="4464"/>
                <a:ext cx="2243" cy="720"/>
              </a:xfrm>
              <a:custGeom>
                <a:avLst/>
                <a:gdLst>
                  <a:gd name="G0" fmla="sin 10800 0"/>
                  <a:gd name="G1" fmla="+- G0 10800 0"/>
                  <a:gd name="G2" fmla="cos 10800 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62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21600" y="10800"/>
                  </a:cxn>
                  <a:cxn ang="0">
                    <a:pos x="10800" y="21600"/>
                  </a:cxn>
                  <a:cxn ang="0">
                    <a:pos x="0" y="10800"/>
                  </a:cxn>
                  <a:cxn ang="0">
                    <a:pos x="10800" y="0"/>
                  </a:cxn>
                  <a:cxn ang="0">
                    <a:pos x="21600" y="10799"/>
                  </a:cxn>
                  <a:cxn ang="0">
                    <a:pos x="10800" y="10800"/>
                  </a:cxn>
                  <a:cxn ang="0">
                    <a:pos x="21600" y="10800"/>
                  </a:cxn>
                  <a:cxn ang="0">
                    <a:pos x="10800" y="21600"/>
                  </a:cxn>
                  <a:cxn ang="0">
                    <a:pos x="0" y="10800"/>
                  </a:cxn>
                  <a:cxn ang="0">
                    <a:pos x="10800" y="0"/>
                  </a:cxn>
                  <a:cxn ang="0">
                    <a:pos x="21600" y="10799"/>
                  </a:cxn>
                </a:cxnLst>
                <a:rect l="T0" t="T1" r="T2" b="T3"/>
                <a:pathLst>
                  <a:path w="21600" h="21600" stroke="0">
                    <a:moveTo>
                      <a:pt x="21600" y="10800"/>
                    </a:moveTo>
                    <a:cubicBezTo>
                      <a:pt x="21600" y="16764"/>
                      <a:pt x="16764" y="21600"/>
                      <a:pt x="10800" y="21600"/>
                    </a:cubicBezTo>
                    <a:cubicBezTo>
                      <a:pt x="4835" y="21600"/>
                      <a:pt x="0" y="16764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-1"/>
                      <a:pt x="21599" y="4835"/>
                      <a:pt x="21600" y="10799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21600" y="10800"/>
                    </a:moveTo>
                    <a:cubicBezTo>
                      <a:pt x="21600" y="16764"/>
                      <a:pt x="16764" y="21600"/>
                      <a:pt x="10800" y="21600"/>
                    </a:cubicBezTo>
                    <a:cubicBezTo>
                      <a:pt x="4835" y="21600"/>
                      <a:pt x="0" y="16764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-1"/>
                      <a:pt x="21599" y="4835"/>
                      <a:pt x="21600" y="10799"/>
                    </a:cubicBezTo>
                  </a:path>
                </a:pathLst>
              </a:custGeom>
              <a:noFill/>
              <a:ln w="158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4" name="AutoShape 22"/>
              <p:cNvSpPr>
                <a:spLocks noChangeArrowheads="1"/>
              </p:cNvSpPr>
              <p:nvPr/>
            </p:nvSpPr>
            <p:spPr bwMode="auto">
              <a:xfrm rot="11460000" flipV="1">
                <a:off x="2407" y="2643"/>
                <a:ext cx="454" cy="411"/>
              </a:xfrm>
              <a:custGeom>
                <a:avLst/>
                <a:gdLst>
                  <a:gd name="G0" fmla="sin 10800 -5295104"/>
                  <a:gd name="G1" fmla="+- G0 10800 0"/>
                  <a:gd name="G2" fmla="cos 10800 -5295104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2527" y="138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2527" y="138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2527" y="138"/>
                    </a:moveTo>
                    <a:cubicBezTo>
                      <a:pt x="17756" y="986"/>
                      <a:pt x="21600" y="5501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2527" y="138"/>
                    </a:moveTo>
                    <a:cubicBezTo>
                      <a:pt x="17756" y="986"/>
                      <a:pt x="21600" y="5501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5" name="Oval 23"/>
              <p:cNvSpPr>
                <a:spLocks noChangeArrowheads="1"/>
              </p:cNvSpPr>
              <p:nvPr/>
            </p:nvSpPr>
            <p:spPr bwMode="auto">
              <a:xfrm flipH="1">
                <a:off x="2623" y="3051"/>
                <a:ext cx="44" cy="39"/>
              </a:xfrm>
              <a:prstGeom prst="ellipse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6" name="Line 25"/>
              <p:cNvSpPr>
                <a:spLocks noChangeShapeType="1"/>
              </p:cNvSpPr>
              <p:nvPr/>
            </p:nvSpPr>
            <p:spPr bwMode="auto">
              <a:xfrm flipV="1">
                <a:off x="2644" y="1759"/>
                <a:ext cx="1" cy="178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sysDot"/>
                <a:miter lim="800000"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8" name="Text Box 27"/>
              <p:cNvSpPr txBox="1">
                <a:spLocks noChangeArrowheads="1"/>
              </p:cNvSpPr>
              <p:nvPr/>
            </p:nvSpPr>
            <p:spPr bwMode="auto">
              <a:xfrm>
                <a:off x="2072" y="4565"/>
                <a:ext cx="545" cy="54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О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0" name="Line 29"/>
              <p:cNvSpPr>
                <a:spLocks noChangeShapeType="1"/>
              </p:cNvSpPr>
              <p:nvPr/>
            </p:nvSpPr>
            <p:spPr bwMode="auto">
              <a:xfrm>
                <a:off x="2104" y="2344"/>
                <a:ext cx="5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1" name="Line 30"/>
              <p:cNvSpPr>
                <a:spLocks noChangeShapeType="1"/>
              </p:cNvSpPr>
              <p:nvPr/>
            </p:nvSpPr>
            <p:spPr bwMode="auto">
              <a:xfrm flipV="1">
                <a:off x="2644" y="2345"/>
                <a:ext cx="1" cy="740"/>
              </a:xfrm>
              <a:prstGeom prst="line">
                <a:avLst/>
              </a:prstGeom>
              <a:noFill/>
              <a:ln w="31623">
                <a:solidFill>
                  <a:srgbClr val="800000"/>
                </a:solidFill>
                <a:miter lim="800000"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" name="Arc 32"/>
              <p:cNvSpPr>
                <a:spLocks/>
              </p:cNvSpPr>
              <p:nvPr/>
            </p:nvSpPr>
            <p:spPr bwMode="auto">
              <a:xfrm rot="5400000">
                <a:off x="2481" y="3896"/>
                <a:ext cx="384" cy="22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9"/>
                  <a:gd name="T2" fmla="*/ 250 w 21600"/>
                  <a:gd name="T3" fmla="*/ 43199 h 43199"/>
                  <a:gd name="T4" fmla="*/ 0 w 21600"/>
                  <a:gd name="T5" fmla="*/ 21600 h 43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31"/>
                      <a:pt x="12081" y="43061"/>
                      <a:pt x="249" y="43198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31"/>
                      <a:pt x="12081" y="43061"/>
                      <a:pt x="249" y="431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" name="Text Box 33"/>
              <p:cNvSpPr txBox="1">
                <a:spLocks noChangeArrowheads="1"/>
              </p:cNvSpPr>
              <p:nvPr/>
            </p:nvSpPr>
            <p:spPr bwMode="auto">
              <a:xfrm>
                <a:off x="3518" y="3857"/>
                <a:ext cx="503" cy="5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·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" name="Text Box 34"/>
              <p:cNvSpPr txBox="1">
                <a:spLocks noChangeArrowheads="1"/>
              </p:cNvSpPr>
              <p:nvPr/>
            </p:nvSpPr>
            <p:spPr bwMode="auto">
              <a:xfrm>
                <a:off x="3354" y="4832"/>
                <a:ext cx="871" cy="5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</a:t>
                </a:r>
                <a:r>
                  <a:rPr kumimoji="0" lang="en-US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kumimoji="0" lang="en-US" b="1" i="1" u="none" strike="noStrike" cap="none" normalizeH="0" baseline="-2500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95" name="Object 36"/>
            <p:cNvGraphicFramePr>
              <a:graphicFrameLocks noChangeAspect="1"/>
            </p:cNvGraphicFramePr>
            <p:nvPr/>
          </p:nvGraphicFramePr>
          <p:xfrm>
            <a:off x="996625" y="4189443"/>
            <a:ext cx="217789" cy="311127"/>
          </p:xfrm>
          <a:graphic>
            <a:graphicData uri="http://schemas.openxmlformats.org/presentationml/2006/ole">
              <p:oleObj spid="_x0000_s103429" name="Формула" r:id="rId7" imgW="203112" imgH="279279" progId="Equation.3">
                <p:embed/>
              </p:oleObj>
            </a:graphicData>
          </a:graphic>
        </p:graphicFrame>
        <p:graphicFrame>
          <p:nvGraphicFramePr>
            <p:cNvPr id="96" name="Object 7"/>
            <p:cNvGraphicFramePr>
              <a:graphicFrameLocks noChangeAspect="1"/>
            </p:cNvGraphicFramePr>
            <p:nvPr/>
          </p:nvGraphicFramePr>
          <p:xfrm>
            <a:off x="1643752" y="4297581"/>
            <a:ext cx="213604" cy="274427"/>
          </p:xfrm>
          <a:graphic>
            <a:graphicData uri="http://schemas.openxmlformats.org/presentationml/2006/ole">
              <p:oleObj spid="_x0000_s103430" name="Формула" r:id="rId8" imgW="266400" imgH="330120" progId="Equation.3">
                <p:embed/>
              </p:oleObj>
            </a:graphicData>
          </a:graphic>
        </p:graphicFrame>
        <p:sp>
          <p:nvSpPr>
            <p:cNvPr id="97" name="Стрелка вниз 96"/>
            <p:cNvSpPr/>
            <p:nvPr/>
          </p:nvSpPr>
          <p:spPr>
            <a:xfrm rot="14793059">
              <a:off x="3371926" y="3900918"/>
              <a:ext cx="295331" cy="2240085"/>
            </a:xfrm>
            <a:prstGeom prst="downArrow">
              <a:avLst>
                <a:gd name="adj1" fmla="val 50000"/>
                <a:gd name="adj2" fmla="val 10793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8" name="Rectangle 4"/>
            <p:cNvSpPr>
              <a:spLocks/>
            </p:cNvSpPr>
            <p:nvPr/>
          </p:nvSpPr>
          <p:spPr bwMode="auto">
            <a:xfrm>
              <a:off x="4929190" y="4857760"/>
              <a:ext cx="3071834" cy="50006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eaLnBrk="0" hangingPunct="0">
                <a:defRPr/>
              </a:pPr>
              <a:r>
                <a:rPr lang="ru-RU" sz="24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Уже знаем. Но … !</a:t>
              </a:r>
              <a:endPara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sp>
          <p:nvSpPr>
            <p:cNvPr id="109" name="Rectangle 4"/>
            <p:cNvSpPr>
              <a:spLocks/>
            </p:cNvSpPr>
            <p:nvPr/>
          </p:nvSpPr>
          <p:spPr bwMode="auto">
            <a:xfrm>
              <a:off x="357158" y="3357562"/>
              <a:ext cx="1500198" cy="50006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400" b="1" dirty="0" smtClean="0">
                  <a:solidFill>
                    <a:srgbClr val="00B0F0"/>
                  </a:solidFill>
                  <a:latin typeface="Constantia" pitchFamily="18" charset="0"/>
                </a:rPr>
                <a:t>Вместо:</a:t>
              </a:r>
              <a:r>
                <a:rPr lang="ru-RU" sz="2400" b="1" i="1" dirty="0" smtClean="0">
                  <a:solidFill>
                    <a:srgbClr val="00B0F0"/>
                  </a:solidFill>
                  <a:latin typeface="Constantia" pitchFamily="18" charset="0"/>
                </a:rPr>
                <a:t> </a:t>
              </a:r>
              <a:endParaRPr lang="ru-RU" sz="2400" b="1" i="1" dirty="0">
                <a:solidFill>
                  <a:srgbClr val="00B0F0"/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"/>
          <p:cNvSpPr>
            <a:spLocks/>
          </p:cNvSpPr>
          <p:nvPr/>
        </p:nvSpPr>
        <p:spPr bwMode="auto">
          <a:xfrm>
            <a:off x="1214414" y="214290"/>
            <a:ext cx="5000660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а) Вернёмся к </a:t>
            </a:r>
            <a:r>
              <a:rPr lang="en-US" sz="2400" b="1" i="1" dirty="0" smtClean="0">
                <a:solidFill>
                  <a:srgbClr val="00B0F0"/>
                </a:solidFill>
                <a:latin typeface="Constantia" pitchFamily="18" charset="0"/>
              </a:rPr>
              <a:t>“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прямой задаче</a:t>
            </a:r>
            <a:r>
              <a:rPr lang="en-US" sz="2400" b="1" i="1" dirty="0" smtClean="0">
                <a:solidFill>
                  <a:srgbClr val="00B0F0"/>
                </a:solidFill>
                <a:latin typeface="Constantia" pitchFamily="18" charset="0"/>
              </a:rPr>
              <a:t>”</a:t>
            </a:r>
            <a:r>
              <a:rPr lang="ru-RU" sz="2400" b="1" dirty="0" smtClean="0">
                <a:solidFill>
                  <a:srgbClr val="00B0F0"/>
                </a:solidFill>
                <a:latin typeface="Constantia" pitchFamily="18" charset="0"/>
              </a:rPr>
              <a:t>: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endParaRPr lang="ru-RU" sz="2400" b="1" i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57158" y="812790"/>
            <a:ext cx="4929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Как</a:t>
            </a:r>
            <a:r>
              <a:rPr lang="en-US" sz="2000" b="1" dirty="0" smtClean="0">
                <a:solidFill>
                  <a:srgbClr val="C00000"/>
                </a:solidFill>
                <a:latin typeface="Constantia" pitchFamily="18" charset="0"/>
              </a:rPr>
              <a:t>,</a:t>
            </a: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 зная,                         найти</a:t>
            </a:r>
            <a:r>
              <a:rPr lang="en-US" sz="2000" b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Constantia" pitchFamily="18" charset="0"/>
                <a:sym typeface="Symbol"/>
              </a:rPr>
              <a:t></a:t>
            </a: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  <a:sym typeface="Symbol"/>
              </a:rPr>
              <a:t>(</a:t>
            </a:r>
            <a:r>
              <a:rPr lang="en-US" sz="2000" b="1" i="1" dirty="0" smtClean="0">
                <a:solidFill>
                  <a:srgbClr val="C00000"/>
                </a:solidFill>
                <a:latin typeface="Constantia" pitchFamily="18" charset="0"/>
                <a:sym typeface="Symbol"/>
              </a:rPr>
              <a:t>x,y,z</a:t>
            </a:r>
            <a:r>
              <a:rPr lang="en-US" sz="2000" b="1" dirty="0" smtClean="0">
                <a:solidFill>
                  <a:srgbClr val="C00000"/>
                </a:solidFill>
                <a:latin typeface="Constantia" pitchFamily="18" charset="0"/>
                <a:sym typeface="Symbol"/>
              </a:rPr>
              <a:t>)</a:t>
            </a:r>
            <a:endParaRPr lang="ru-RU" sz="2000" b="1" dirty="0" smtClean="0">
              <a:solidFill>
                <a:srgbClr val="C00000"/>
              </a:solidFill>
              <a:latin typeface="Constantia" pitchFamily="18" charset="0"/>
            </a:endParaRPr>
          </a:p>
        </p:txBody>
      </p:sp>
      <p:graphicFrame>
        <p:nvGraphicFramePr>
          <p:cNvPr id="33" name="Object 10"/>
          <p:cNvGraphicFramePr>
            <a:graphicFrameLocks noChangeAspect="1"/>
          </p:cNvGraphicFramePr>
          <p:nvPr/>
        </p:nvGraphicFramePr>
        <p:xfrm>
          <a:off x="1814840" y="752842"/>
          <a:ext cx="1218476" cy="438543"/>
        </p:xfrm>
        <a:graphic>
          <a:graphicData uri="http://schemas.openxmlformats.org/presentationml/2006/ole">
            <p:oleObj spid="_x0000_s67586" name="Формула" r:id="rId4" imgW="876240" imgH="317160" progId="Equation.3">
              <p:embed/>
            </p:oleObj>
          </a:graphicData>
        </a:graphic>
      </p:graphicFrame>
      <p:sp>
        <p:nvSpPr>
          <p:cNvPr id="34" name="Rectangle 8"/>
          <p:cNvSpPr>
            <a:spLocks/>
          </p:cNvSpPr>
          <p:nvPr/>
        </p:nvSpPr>
        <p:spPr bwMode="auto">
          <a:xfrm>
            <a:off x="5286380" y="500064"/>
            <a:ext cx="857256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??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53" name="Rectangle 4"/>
          <p:cNvSpPr>
            <a:spLocks/>
          </p:cNvSpPr>
          <p:nvPr/>
        </p:nvSpPr>
        <p:spPr bwMode="auto">
          <a:xfrm>
            <a:off x="285720" y="1285860"/>
            <a:ext cx="6572296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«Рецепт» есть</a:t>
            </a:r>
            <a:r>
              <a:rPr lang="ru-RU" sz="2400" b="1" dirty="0" smtClean="0">
                <a:solidFill>
                  <a:srgbClr val="00B0F0"/>
                </a:solidFill>
                <a:latin typeface="Constantia" pitchFamily="18" charset="0"/>
              </a:rPr>
              <a:t>: 1) Нормировка + 2) расчёт 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graphicFrame>
        <p:nvGraphicFramePr>
          <p:cNvPr id="75786" name="Object 10"/>
          <p:cNvGraphicFramePr>
            <a:graphicFrameLocks noChangeAspect="1"/>
          </p:cNvGraphicFramePr>
          <p:nvPr/>
        </p:nvGraphicFramePr>
        <p:xfrm>
          <a:off x="7083425" y="1247775"/>
          <a:ext cx="1631950" cy="635000"/>
        </p:xfrm>
        <a:graphic>
          <a:graphicData uri="http://schemas.openxmlformats.org/presentationml/2006/ole">
            <p:oleObj spid="_x0000_s67587" name="Формула" r:id="rId5" imgW="1320480" imgH="507960" progId="Equation.3">
              <p:embed/>
            </p:oleObj>
          </a:graphicData>
        </a:graphic>
      </p:graphicFrame>
      <p:grpSp>
        <p:nvGrpSpPr>
          <p:cNvPr id="22" name="Группа 21"/>
          <p:cNvGrpSpPr/>
          <p:nvPr/>
        </p:nvGrpSpPr>
        <p:grpSpPr>
          <a:xfrm>
            <a:off x="285720" y="2143116"/>
            <a:ext cx="7715304" cy="895732"/>
            <a:chOff x="285720" y="2143116"/>
            <a:chExt cx="7715304" cy="895732"/>
          </a:xfrm>
        </p:grpSpPr>
        <p:sp>
          <p:nvSpPr>
            <p:cNvPr id="41" name="Rectangle 4"/>
            <p:cNvSpPr>
              <a:spLocks/>
            </p:cNvSpPr>
            <p:nvPr/>
          </p:nvSpPr>
          <p:spPr bwMode="auto">
            <a:xfrm>
              <a:off x="285720" y="2236554"/>
              <a:ext cx="5857916" cy="802294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4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Пока только для т.з. мы её решили</a:t>
              </a:r>
              <a:r>
                <a:rPr lang="ru-RU" sz="24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:</a:t>
              </a:r>
            </a:p>
            <a:p>
              <a:pPr algn="ctr" eaLnBrk="0" hangingPunct="0">
                <a:defRPr/>
              </a:pPr>
              <a:r>
                <a:rPr lang="ru-RU" sz="24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        А посложнее ?? </a:t>
              </a:r>
              <a:r>
                <a:rPr lang="ru-RU" sz="24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</a:t>
              </a:r>
              <a:endPara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graphicFrame>
          <p:nvGraphicFramePr>
            <p:cNvPr id="75787" name="Object 11"/>
            <p:cNvGraphicFramePr>
              <a:graphicFrameLocks noChangeAspect="1"/>
            </p:cNvGraphicFramePr>
            <p:nvPr/>
          </p:nvGraphicFramePr>
          <p:xfrm>
            <a:off x="6380163" y="2143116"/>
            <a:ext cx="1620861" cy="691728"/>
          </p:xfrm>
          <a:graphic>
            <a:graphicData uri="http://schemas.openxmlformats.org/presentationml/2006/ole">
              <p:oleObj spid="_x0000_s67588" name="Формула" r:id="rId6" imgW="1409400" imgH="609480" progId="Equation.3">
                <p:embed/>
              </p:oleObj>
            </a:graphicData>
          </a:graphic>
        </p:graphicFrame>
      </p:grpSp>
      <p:grpSp>
        <p:nvGrpSpPr>
          <p:cNvPr id="23" name="Группа 22"/>
          <p:cNvGrpSpPr/>
          <p:nvPr/>
        </p:nvGrpSpPr>
        <p:grpSpPr>
          <a:xfrm>
            <a:off x="214282" y="2918729"/>
            <a:ext cx="8715436" cy="3582105"/>
            <a:chOff x="214282" y="2918729"/>
            <a:chExt cx="8715436" cy="3582105"/>
          </a:xfrm>
        </p:grpSpPr>
        <p:sp>
          <p:nvSpPr>
            <p:cNvPr id="49" name="Rectangle 4"/>
            <p:cNvSpPr>
              <a:spLocks/>
            </p:cNvSpPr>
            <p:nvPr/>
          </p:nvSpPr>
          <p:spPr bwMode="auto">
            <a:xfrm>
              <a:off x="2143108" y="3275919"/>
              <a:ext cx="3143272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marL="0" lvl="1" algn="just" eaLnBrk="0" hangingPunct="0"/>
              <a:r>
                <a:rPr lang="ru-RU" sz="2000" b="1" dirty="0" smtClean="0">
                  <a:solidFill>
                    <a:srgbClr val="C00000"/>
                  </a:solidFill>
                  <a:latin typeface="Constantia" pitchFamily="18" charset="0"/>
                </a:rPr>
                <a:t>Пример «Стержень»:</a:t>
              </a:r>
            </a:p>
          </p:txBody>
        </p:sp>
        <p:pic>
          <p:nvPicPr>
            <p:cNvPr id="45" name="Picture 1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4282" y="2918729"/>
              <a:ext cx="1928826" cy="3582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1" name="Прямоугольник 50"/>
            <p:cNvSpPr/>
            <p:nvPr/>
          </p:nvSpPr>
          <p:spPr>
            <a:xfrm>
              <a:off x="2143108" y="4885956"/>
              <a:ext cx="263867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i="1" dirty="0" smtClean="0">
                  <a:solidFill>
                    <a:schemeClr val="bg1"/>
                  </a:solidFill>
                  <a:latin typeface="+mn-lt"/>
                </a:rPr>
                <a:t>2) </a:t>
              </a:r>
              <a:r>
                <a:rPr lang="ru-RU" sz="2400" i="1" dirty="0" smtClean="0">
                  <a:solidFill>
                    <a:schemeClr val="bg1"/>
                  </a:solidFill>
                  <a:latin typeface="+mn-lt"/>
                </a:rPr>
                <a:t>Поле </a:t>
              </a:r>
              <a:r>
                <a:rPr lang="en-US" sz="2400" i="1" dirty="0" smtClean="0">
                  <a:solidFill>
                    <a:schemeClr val="bg1"/>
                  </a:solidFill>
                  <a:latin typeface="+mn-lt"/>
                </a:rPr>
                <a:t>“</a:t>
              </a:r>
              <a:r>
                <a:rPr lang="ru-RU" sz="2400" i="1" dirty="0" smtClean="0">
                  <a:solidFill>
                    <a:schemeClr val="bg1"/>
                  </a:solidFill>
                  <a:latin typeface="+mn-lt"/>
                </a:rPr>
                <a:t>внутри</a:t>
              </a:r>
              <a:r>
                <a:rPr lang="en-US" sz="2400" i="1" dirty="0" smtClean="0">
                  <a:solidFill>
                    <a:schemeClr val="bg1"/>
                  </a:solidFill>
                  <a:latin typeface="+mn-lt"/>
                </a:rPr>
                <a:t>”</a:t>
              </a:r>
              <a:r>
                <a:rPr lang="ru-RU" sz="2400" dirty="0" smtClean="0">
                  <a:solidFill>
                    <a:schemeClr val="bg1"/>
                  </a:solidFill>
                  <a:latin typeface="+mn-lt"/>
                </a:rPr>
                <a:t>:</a:t>
              </a:r>
              <a:endParaRPr lang="ru-RU" sz="2400" dirty="0">
                <a:solidFill>
                  <a:schemeClr val="bg1"/>
                </a:solidFill>
                <a:latin typeface="+mn-lt"/>
              </a:endParaRPr>
            </a:p>
          </p:txBody>
        </p:sp>
        <p:grpSp>
          <p:nvGrpSpPr>
            <p:cNvPr id="2" name="Группа 58"/>
            <p:cNvGrpSpPr/>
            <p:nvPr/>
          </p:nvGrpSpPr>
          <p:grpSpPr>
            <a:xfrm>
              <a:off x="5191126" y="4847548"/>
              <a:ext cx="2260600" cy="760219"/>
              <a:chOff x="5340291" y="4484664"/>
              <a:chExt cx="2335255" cy="847467"/>
            </a:xfrm>
          </p:grpSpPr>
          <p:graphicFrame>
            <p:nvGraphicFramePr>
              <p:cNvPr id="47" name="Object 32"/>
              <p:cNvGraphicFramePr>
                <a:graphicFrameLocks noChangeAspect="1"/>
              </p:cNvGraphicFramePr>
              <p:nvPr/>
            </p:nvGraphicFramePr>
            <p:xfrm>
              <a:off x="5340291" y="4484664"/>
              <a:ext cx="2335255" cy="702569"/>
            </p:xfrm>
            <a:graphic>
              <a:graphicData uri="http://schemas.openxmlformats.org/presentationml/2006/ole">
                <p:oleObj spid="_x0000_s67589" name="Формула" r:id="rId8" imgW="1574640" imgH="495000" progId="Equation.3">
                  <p:embed/>
                </p:oleObj>
              </a:graphicData>
            </a:graphic>
          </p:graphicFrame>
          <p:sp>
            <p:nvSpPr>
              <p:cNvPr id="52" name="Text Box 7"/>
              <p:cNvSpPr txBox="1">
                <a:spLocks noChangeArrowheads="1"/>
              </p:cNvSpPr>
              <p:nvPr/>
            </p:nvSpPr>
            <p:spPr bwMode="auto">
              <a:xfrm>
                <a:off x="6773568" y="4763330"/>
                <a:ext cx="390142" cy="5688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000" b="0" i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  <a:sym typeface="Symbol"/>
                  </a:rPr>
                  <a:t></a:t>
                </a:r>
                <a:endParaRPr kumimoji="0" lang="ru-RU" sz="2000" b="0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54" name="Object 32"/>
            <p:cNvGraphicFramePr>
              <a:graphicFrameLocks noChangeAspect="1"/>
            </p:cNvGraphicFramePr>
            <p:nvPr/>
          </p:nvGraphicFramePr>
          <p:xfrm>
            <a:off x="4368800" y="3833135"/>
            <a:ext cx="2265363" cy="800100"/>
          </p:xfrm>
          <a:graphic>
            <a:graphicData uri="http://schemas.openxmlformats.org/presentationml/2006/ole">
              <p:oleObj spid="_x0000_s67590" name="Формула" r:id="rId9" imgW="1650960" imgH="609480" progId="Equation.3">
                <p:embed/>
              </p:oleObj>
            </a:graphicData>
          </a:graphic>
        </p:graphicFrame>
        <p:sp>
          <p:nvSpPr>
            <p:cNvPr id="55" name="Прямоугольник 54"/>
            <p:cNvSpPr/>
            <p:nvPr/>
          </p:nvSpPr>
          <p:spPr>
            <a:xfrm>
              <a:off x="2184388" y="3973650"/>
              <a:ext cx="22447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i="1" dirty="0" smtClean="0">
                  <a:solidFill>
                    <a:schemeClr val="bg1"/>
                  </a:solidFill>
                  <a:latin typeface="+mn-lt"/>
                </a:rPr>
                <a:t>1) </a:t>
              </a:r>
              <a:r>
                <a:rPr lang="ru-RU" sz="2400" i="1" dirty="0" smtClean="0">
                  <a:solidFill>
                    <a:schemeClr val="bg1"/>
                  </a:solidFill>
                  <a:latin typeface="+mn-lt"/>
                </a:rPr>
                <a:t>Поле </a:t>
              </a:r>
              <a:r>
                <a:rPr lang="en-US" sz="2400" i="1" dirty="0" smtClean="0">
                  <a:solidFill>
                    <a:schemeClr val="bg1"/>
                  </a:solidFill>
                  <a:latin typeface="+mn-lt"/>
                </a:rPr>
                <a:t>“</a:t>
              </a:r>
              <a:r>
                <a:rPr lang="ru-RU" sz="2400" i="1" dirty="0" smtClean="0">
                  <a:solidFill>
                    <a:schemeClr val="bg1"/>
                  </a:solidFill>
                  <a:latin typeface="+mn-lt"/>
                </a:rPr>
                <a:t>вне</a:t>
              </a:r>
              <a:r>
                <a:rPr lang="en-US" sz="2400" i="1" dirty="0" smtClean="0">
                  <a:solidFill>
                    <a:schemeClr val="bg1"/>
                  </a:solidFill>
                  <a:latin typeface="+mn-lt"/>
                </a:rPr>
                <a:t>”</a:t>
              </a:r>
              <a:r>
                <a:rPr lang="ru-RU" sz="2400" dirty="0" smtClean="0">
                  <a:solidFill>
                    <a:schemeClr val="bg1"/>
                  </a:solidFill>
                  <a:latin typeface="+mn-lt"/>
                </a:rPr>
                <a:t>:</a:t>
              </a:r>
              <a:endParaRPr lang="ru-RU" sz="24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7072330" y="3918860"/>
              <a:ext cx="12858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eaLnBrk="0" hangingPunct="0">
                <a:defRPr/>
              </a:pPr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400" i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 </a:t>
              </a:r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&gt;</a:t>
              </a:r>
              <a:r>
                <a:rPr lang="en-US" sz="2400" i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R</a:t>
              </a:r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Rectangle 11"/>
            <p:cNvSpPr>
              <a:spLocks noChangeArrowheads="1"/>
            </p:cNvSpPr>
            <p:nvPr/>
          </p:nvSpPr>
          <p:spPr bwMode="auto">
            <a:xfrm>
              <a:off x="7786710" y="4847555"/>
              <a:ext cx="11430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eaLnBrk="0" hangingPunct="0">
                <a:defRPr/>
              </a:pPr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400" i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 </a:t>
              </a:r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</a:t>
              </a:r>
              <a:r>
                <a:rPr lang="en-US" sz="2400" i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R</a:t>
              </a:r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Rectangle 4"/>
            <p:cNvSpPr>
              <a:spLocks/>
            </p:cNvSpPr>
            <p:nvPr/>
          </p:nvSpPr>
          <p:spPr bwMode="auto">
            <a:xfrm>
              <a:off x="2714612" y="5704811"/>
              <a:ext cx="3286148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4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С него и начнём …</a:t>
              </a:r>
              <a:r>
                <a:rPr lang="ru-RU" sz="24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</a:t>
              </a:r>
              <a:r>
                <a:rPr lang="ru-RU" sz="24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</a:t>
              </a:r>
              <a:endPara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</p:grpSp>
      <p:sp>
        <p:nvSpPr>
          <p:cNvPr id="35" name="Rectangle 4"/>
          <p:cNvSpPr>
            <a:spLocks/>
          </p:cNvSpPr>
          <p:nvPr/>
        </p:nvSpPr>
        <p:spPr bwMode="auto">
          <a:xfrm>
            <a:off x="7000892" y="1730269"/>
            <a:ext cx="1643074" cy="285752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marL="0" lvl="1" algn="just" eaLnBrk="0" hangingPunct="0"/>
            <a:r>
              <a:rPr lang="ru-RU" sz="1000" b="1" dirty="0" smtClean="0">
                <a:solidFill>
                  <a:srgbClr val="C00000"/>
                </a:solidFill>
                <a:latin typeface="Constantia" pitchFamily="18" charset="0"/>
              </a:rPr>
              <a:t>по любой траектории !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subSp spid="_x0000_s67586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>
                                            <p:subSp spid="_x0000_s67586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2379432" y="1142984"/>
            <a:ext cx="2786082" cy="993791"/>
            <a:chOff x="4101" y="3709"/>
            <a:chExt cx="2701" cy="959"/>
          </a:xfrm>
        </p:grpSpPr>
        <p:sp>
          <p:nvSpPr>
            <p:cNvPr id="49156" name="AutoShape 4"/>
            <p:cNvSpPr>
              <a:spLocks noChangeAspect="1" noChangeArrowheads="1"/>
            </p:cNvSpPr>
            <p:nvPr/>
          </p:nvSpPr>
          <p:spPr bwMode="auto">
            <a:xfrm>
              <a:off x="4101" y="3709"/>
              <a:ext cx="2701" cy="95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57" name="Oval 5"/>
            <p:cNvSpPr>
              <a:spLocks noChangeArrowheads="1"/>
            </p:cNvSpPr>
            <p:nvPr/>
          </p:nvSpPr>
          <p:spPr bwMode="auto">
            <a:xfrm>
              <a:off x="4195" y="3721"/>
              <a:ext cx="957" cy="932"/>
            </a:xfrm>
            <a:prstGeom prst="ellipse">
              <a:avLst/>
            </a:prstGeom>
            <a:pattFill prst="pct5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58" name="Text Box 6"/>
            <p:cNvSpPr txBox="1">
              <a:spLocks noChangeArrowheads="1"/>
            </p:cNvSpPr>
            <p:nvPr/>
          </p:nvSpPr>
          <p:spPr bwMode="auto">
            <a:xfrm>
              <a:off x="4569" y="4053"/>
              <a:ext cx="383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73025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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59" name="Text Box 7"/>
            <p:cNvSpPr txBox="1">
              <a:spLocks noChangeArrowheads="1"/>
            </p:cNvSpPr>
            <p:nvPr/>
          </p:nvSpPr>
          <p:spPr bwMode="auto">
            <a:xfrm>
              <a:off x="4340" y="4017"/>
              <a:ext cx="551" cy="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60" name="Text Box 8"/>
            <p:cNvSpPr txBox="1">
              <a:spLocks noChangeArrowheads="1"/>
            </p:cNvSpPr>
            <p:nvPr/>
          </p:nvSpPr>
          <p:spPr bwMode="auto">
            <a:xfrm>
              <a:off x="4384" y="3709"/>
              <a:ext cx="841" cy="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</a:t>
              </a: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kumimoji="0" lang="ru-RU" sz="20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9161" name="AutoShape 9"/>
            <p:cNvCxnSpPr>
              <a:cxnSpLocks noChangeShapeType="1"/>
            </p:cNvCxnSpPr>
            <p:nvPr/>
          </p:nvCxnSpPr>
          <p:spPr bwMode="auto">
            <a:xfrm>
              <a:off x="4690" y="4190"/>
              <a:ext cx="1814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med" len="lg"/>
            </a:ln>
          </p:spPr>
        </p:cxnSp>
        <p:sp>
          <p:nvSpPr>
            <p:cNvPr id="49162" name="Text Box 10"/>
            <p:cNvSpPr txBox="1">
              <a:spLocks noChangeArrowheads="1"/>
            </p:cNvSpPr>
            <p:nvPr/>
          </p:nvSpPr>
          <p:spPr bwMode="auto">
            <a:xfrm>
              <a:off x="6126" y="4141"/>
              <a:ext cx="426" cy="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63" name="Text Box 11"/>
            <p:cNvSpPr txBox="1">
              <a:spLocks noChangeArrowheads="1"/>
            </p:cNvSpPr>
            <p:nvPr/>
          </p:nvSpPr>
          <p:spPr bwMode="auto">
            <a:xfrm>
              <a:off x="5050" y="4149"/>
              <a:ext cx="551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2"/>
          <p:cNvGrpSpPr>
            <a:grpSpLocks noChangeAspect="1"/>
          </p:cNvGrpSpPr>
          <p:nvPr/>
        </p:nvGrpSpPr>
        <p:grpSpPr bwMode="auto">
          <a:xfrm>
            <a:off x="126368" y="2214554"/>
            <a:ext cx="5560956" cy="4286280"/>
            <a:chOff x="1228" y="4291"/>
            <a:chExt cx="4962" cy="3825"/>
          </a:xfrm>
        </p:grpSpPr>
        <p:sp>
          <p:nvSpPr>
            <p:cNvPr id="49165" name="AutoShape 13"/>
            <p:cNvSpPr>
              <a:spLocks noChangeAspect="1" noChangeArrowheads="1"/>
            </p:cNvSpPr>
            <p:nvPr/>
          </p:nvSpPr>
          <p:spPr bwMode="auto">
            <a:xfrm>
              <a:off x="1228" y="4291"/>
              <a:ext cx="4962" cy="377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66" name="Oval 14"/>
            <p:cNvSpPr>
              <a:spLocks noChangeArrowheads="1"/>
            </p:cNvSpPr>
            <p:nvPr/>
          </p:nvSpPr>
          <p:spPr bwMode="auto">
            <a:xfrm>
              <a:off x="3330" y="4606"/>
              <a:ext cx="929" cy="912"/>
            </a:xfrm>
            <a:prstGeom prst="ellipse">
              <a:avLst/>
            </a:prstGeom>
            <a:pattFill prst="pct20">
              <a:fgClr>
                <a:srgbClr val="7F7F7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67" name="Line 15"/>
            <p:cNvSpPr>
              <a:spLocks noChangeShapeType="1"/>
            </p:cNvSpPr>
            <p:nvPr/>
          </p:nvSpPr>
          <p:spPr bwMode="auto">
            <a:xfrm>
              <a:off x="3790" y="4602"/>
              <a:ext cx="1" cy="17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68" name="Text Box 16"/>
            <p:cNvSpPr txBox="1">
              <a:spLocks noChangeArrowheads="1"/>
            </p:cNvSpPr>
            <p:nvPr/>
          </p:nvSpPr>
          <p:spPr bwMode="auto">
            <a:xfrm>
              <a:off x="3545" y="5055"/>
              <a:ext cx="360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69" name="Line 17"/>
            <p:cNvSpPr>
              <a:spLocks noChangeShapeType="1"/>
            </p:cNvSpPr>
            <p:nvPr/>
          </p:nvSpPr>
          <p:spPr bwMode="auto">
            <a:xfrm rot="5400000" flipH="1">
              <a:off x="2944" y="5201"/>
              <a:ext cx="1701" cy="1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dash"/>
              <a:round/>
              <a:headEnd type="non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9170" name="AutoShape 18"/>
            <p:cNvCxnSpPr>
              <a:cxnSpLocks noChangeShapeType="1"/>
            </p:cNvCxnSpPr>
            <p:nvPr/>
          </p:nvCxnSpPr>
          <p:spPr bwMode="auto">
            <a:xfrm>
              <a:off x="3314" y="5363"/>
              <a:ext cx="1" cy="45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49171" name="AutoShape 19"/>
            <p:cNvCxnSpPr>
              <a:cxnSpLocks noChangeShapeType="1"/>
            </p:cNvCxnSpPr>
            <p:nvPr/>
          </p:nvCxnSpPr>
          <p:spPr bwMode="auto">
            <a:xfrm>
              <a:off x="4278" y="5363"/>
              <a:ext cx="1" cy="45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49172" name="Text Box 20"/>
            <p:cNvSpPr txBox="1">
              <a:spLocks noChangeArrowheads="1"/>
            </p:cNvSpPr>
            <p:nvPr/>
          </p:nvSpPr>
          <p:spPr bwMode="auto">
            <a:xfrm>
              <a:off x="3645" y="7541"/>
              <a:ext cx="383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73025">
                <a:spcAft>
                  <a:spcPts val="1000"/>
                </a:spcAft>
              </a:pPr>
              <a:r>
                <a:rPr lang="ru-RU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73" name="Line 21"/>
            <p:cNvSpPr>
              <a:spLocks noChangeShapeType="1"/>
            </p:cNvSpPr>
            <p:nvPr/>
          </p:nvSpPr>
          <p:spPr bwMode="auto">
            <a:xfrm>
              <a:off x="3812" y="7541"/>
              <a:ext cx="211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74" name="Line 22"/>
            <p:cNvSpPr>
              <a:spLocks noChangeShapeType="1"/>
            </p:cNvSpPr>
            <p:nvPr/>
          </p:nvSpPr>
          <p:spPr bwMode="auto">
            <a:xfrm flipH="1">
              <a:off x="1658" y="7547"/>
              <a:ext cx="212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75" name="Line 23"/>
            <p:cNvSpPr>
              <a:spLocks noChangeShapeType="1"/>
            </p:cNvSpPr>
            <p:nvPr/>
          </p:nvSpPr>
          <p:spPr bwMode="auto">
            <a:xfrm rot="-5400000">
              <a:off x="2794" y="6607"/>
              <a:ext cx="2003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76" name="Arc 24"/>
            <p:cNvSpPr>
              <a:spLocks/>
            </p:cNvSpPr>
            <p:nvPr/>
          </p:nvSpPr>
          <p:spPr bwMode="auto">
            <a:xfrm rot="5400000">
              <a:off x="1514" y="5627"/>
              <a:ext cx="1684" cy="1908"/>
            </a:xfrm>
            <a:custGeom>
              <a:avLst/>
              <a:gdLst>
                <a:gd name="G0" fmla="+- 0 0 0"/>
                <a:gd name="G1" fmla="+- 21189 0 0"/>
                <a:gd name="G2" fmla="+- 21600 0 0"/>
                <a:gd name="T0" fmla="*/ 4191 w 21105"/>
                <a:gd name="T1" fmla="*/ 0 h 21189"/>
                <a:gd name="T2" fmla="*/ 21105 w 21105"/>
                <a:gd name="T3" fmla="*/ 16593 h 21189"/>
                <a:gd name="T4" fmla="*/ 0 w 21105"/>
                <a:gd name="T5" fmla="*/ 21189 h 2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05" h="21189" fill="none" extrusionOk="0">
                  <a:moveTo>
                    <a:pt x="4191" y="-1"/>
                  </a:moveTo>
                  <a:cubicBezTo>
                    <a:pt x="12630" y="1668"/>
                    <a:pt x="19274" y="8186"/>
                    <a:pt x="21105" y="16592"/>
                  </a:cubicBezTo>
                </a:path>
                <a:path w="21105" h="21189" stroke="0" extrusionOk="0">
                  <a:moveTo>
                    <a:pt x="4191" y="-1"/>
                  </a:moveTo>
                  <a:cubicBezTo>
                    <a:pt x="12630" y="1668"/>
                    <a:pt x="19274" y="8186"/>
                    <a:pt x="21105" y="16592"/>
                  </a:cubicBezTo>
                  <a:lnTo>
                    <a:pt x="0" y="21189"/>
                  </a:lnTo>
                  <a:close/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77" name="Arc 25"/>
            <p:cNvSpPr>
              <a:spLocks/>
            </p:cNvSpPr>
            <p:nvPr/>
          </p:nvSpPr>
          <p:spPr bwMode="auto">
            <a:xfrm rot="16200000" flipH="1">
              <a:off x="4394" y="5633"/>
              <a:ext cx="1684" cy="1908"/>
            </a:xfrm>
            <a:custGeom>
              <a:avLst/>
              <a:gdLst>
                <a:gd name="G0" fmla="+- 0 0 0"/>
                <a:gd name="G1" fmla="+- 21189 0 0"/>
                <a:gd name="G2" fmla="+- 21600 0 0"/>
                <a:gd name="T0" fmla="*/ 4191 w 21105"/>
                <a:gd name="T1" fmla="*/ 0 h 21189"/>
                <a:gd name="T2" fmla="*/ 21105 w 21105"/>
                <a:gd name="T3" fmla="*/ 16593 h 21189"/>
                <a:gd name="T4" fmla="*/ 0 w 21105"/>
                <a:gd name="T5" fmla="*/ 21189 h 2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05" h="21189" fill="none" extrusionOk="0">
                  <a:moveTo>
                    <a:pt x="4191" y="-1"/>
                  </a:moveTo>
                  <a:cubicBezTo>
                    <a:pt x="12630" y="1668"/>
                    <a:pt x="19274" y="8186"/>
                    <a:pt x="21105" y="16592"/>
                  </a:cubicBezTo>
                </a:path>
                <a:path w="21105" h="21189" stroke="0" extrusionOk="0">
                  <a:moveTo>
                    <a:pt x="4191" y="-1"/>
                  </a:moveTo>
                  <a:cubicBezTo>
                    <a:pt x="12630" y="1668"/>
                    <a:pt x="19274" y="8186"/>
                    <a:pt x="21105" y="16592"/>
                  </a:cubicBezTo>
                  <a:lnTo>
                    <a:pt x="0" y="21189"/>
                  </a:lnTo>
                  <a:close/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78" name="Line 26"/>
            <p:cNvSpPr>
              <a:spLocks noChangeShapeType="1"/>
            </p:cNvSpPr>
            <p:nvPr/>
          </p:nvSpPr>
          <p:spPr bwMode="auto">
            <a:xfrm flipV="1">
              <a:off x="3812" y="6075"/>
              <a:ext cx="479" cy="146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79" name="Line 27"/>
            <p:cNvSpPr>
              <a:spLocks noChangeShapeType="1"/>
            </p:cNvSpPr>
            <p:nvPr/>
          </p:nvSpPr>
          <p:spPr bwMode="auto">
            <a:xfrm flipH="1" flipV="1">
              <a:off x="3314" y="6081"/>
              <a:ext cx="479" cy="146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80" name="Line 28"/>
            <p:cNvSpPr>
              <a:spLocks noChangeShapeType="1"/>
            </p:cNvSpPr>
            <p:nvPr/>
          </p:nvSpPr>
          <p:spPr bwMode="auto">
            <a:xfrm>
              <a:off x="3314" y="5889"/>
              <a:ext cx="1" cy="17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81" name="Line 29"/>
            <p:cNvSpPr>
              <a:spLocks noChangeShapeType="1"/>
            </p:cNvSpPr>
            <p:nvPr/>
          </p:nvSpPr>
          <p:spPr bwMode="auto">
            <a:xfrm>
              <a:off x="4281" y="5900"/>
              <a:ext cx="1" cy="17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82" name="Text Box 30"/>
            <p:cNvSpPr txBox="1">
              <a:spLocks noChangeArrowheads="1"/>
            </p:cNvSpPr>
            <p:nvPr/>
          </p:nvSpPr>
          <p:spPr bwMode="auto">
            <a:xfrm>
              <a:off x="3677" y="4952"/>
              <a:ext cx="375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73025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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83" name="Text Box 31"/>
            <p:cNvSpPr txBox="1">
              <a:spLocks noChangeArrowheads="1"/>
            </p:cNvSpPr>
            <p:nvPr/>
          </p:nvSpPr>
          <p:spPr bwMode="auto">
            <a:xfrm>
              <a:off x="5422" y="7445"/>
              <a:ext cx="643" cy="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73025">
                <a:spcAft>
                  <a:spcPts val="1000"/>
                </a:spcAft>
              </a:pPr>
              <a:r>
                <a:rPr lang="en-US" sz="28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84" name="Text Box 32"/>
            <p:cNvSpPr txBox="1">
              <a:spLocks noChangeArrowheads="1"/>
            </p:cNvSpPr>
            <p:nvPr/>
          </p:nvSpPr>
          <p:spPr bwMode="auto">
            <a:xfrm>
              <a:off x="1714" y="7447"/>
              <a:ext cx="639" cy="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73025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en-US" sz="2800" i="1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85" name="Text Box 33"/>
            <p:cNvSpPr txBox="1">
              <a:spLocks noChangeArrowheads="1"/>
            </p:cNvSpPr>
            <p:nvPr/>
          </p:nvSpPr>
          <p:spPr bwMode="auto">
            <a:xfrm>
              <a:off x="3459" y="5645"/>
              <a:ext cx="444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73025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E</a:t>
              </a:r>
              <a:endParaRPr kumimoji="0" lang="en-US" sz="2400" i="1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86" name="Line 34"/>
            <p:cNvSpPr>
              <a:spLocks noChangeShapeType="1"/>
            </p:cNvSpPr>
            <p:nvPr/>
          </p:nvSpPr>
          <p:spPr bwMode="auto">
            <a:xfrm flipV="1">
              <a:off x="3810" y="6603"/>
              <a:ext cx="467" cy="913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87" name="Line 35"/>
            <p:cNvSpPr>
              <a:spLocks noChangeShapeType="1"/>
            </p:cNvSpPr>
            <p:nvPr/>
          </p:nvSpPr>
          <p:spPr bwMode="auto">
            <a:xfrm flipH="1" flipV="1">
              <a:off x="3318" y="6627"/>
              <a:ext cx="467" cy="913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88" name="Line 36"/>
            <p:cNvSpPr>
              <a:spLocks noChangeShapeType="1"/>
            </p:cNvSpPr>
            <p:nvPr/>
          </p:nvSpPr>
          <p:spPr bwMode="auto">
            <a:xfrm>
              <a:off x="2914" y="6619"/>
              <a:ext cx="135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w="med" len="lg"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89" name="Text Box 37"/>
            <p:cNvSpPr txBox="1">
              <a:spLocks noChangeArrowheads="1"/>
            </p:cNvSpPr>
            <p:nvPr/>
          </p:nvSpPr>
          <p:spPr bwMode="auto">
            <a:xfrm>
              <a:off x="3340" y="4625"/>
              <a:ext cx="651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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90" name="Text Box 38"/>
            <p:cNvSpPr txBox="1">
              <a:spLocks noChangeArrowheads="1"/>
            </p:cNvSpPr>
            <p:nvPr/>
          </p:nvSpPr>
          <p:spPr bwMode="auto">
            <a:xfrm>
              <a:off x="1228" y="6208"/>
              <a:ext cx="291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3" name="Выгнутая вправо стрелка 92"/>
          <p:cNvSpPr/>
          <p:nvPr/>
        </p:nvSpPr>
        <p:spPr>
          <a:xfrm rot="16200000" flipV="1">
            <a:off x="5635000" y="2866065"/>
            <a:ext cx="731520" cy="357190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0" name="Text Box 11"/>
          <p:cNvSpPr txBox="1">
            <a:spLocks noChangeArrowheads="1"/>
          </p:cNvSpPr>
          <p:nvPr/>
        </p:nvSpPr>
        <p:spPr bwMode="auto">
          <a:xfrm>
            <a:off x="3390506" y="5888140"/>
            <a:ext cx="568357" cy="53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 Box 11"/>
          <p:cNvSpPr txBox="1">
            <a:spLocks noChangeArrowheads="1"/>
          </p:cNvSpPr>
          <p:nvPr/>
        </p:nvSpPr>
        <p:spPr bwMode="auto">
          <a:xfrm>
            <a:off x="2307994" y="5888140"/>
            <a:ext cx="568357" cy="53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 rot="5400000">
            <a:off x="2071670" y="1643050"/>
            <a:ext cx="1857388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066" name="Object 10"/>
          <p:cNvGraphicFramePr>
            <a:graphicFrameLocks noChangeAspect="1"/>
          </p:cNvGraphicFramePr>
          <p:nvPr/>
        </p:nvGraphicFramePr>
        <p:xfrm>
          <a:off x="1278660" y="4462084"/>
          <a:ext cx="626995" cy="777573"/>
        </p:xfrm>
        <a:graphic>
          <a:graphicData uri="http://schemas.openxmlformats.org/presentationml/2006/ole">
            <p:oleObj spid="_x0000_s68610" name="Формула" r:id="rId4" imgW="469800" imgH="609480" progId="Equation.3">
              <p:embed/>
            </p:oleObj>
          </a:graphicData>
        </a:graphic>
      </p:graphicFrame>
      <p:graphicFrame>
        <p:nvGraphicFramePr>
          <p:cNvPr id="45067" name="Object 11"/>
          <p:cNvGraphicFramePr>
            <a:graphicFrameLocks noChangeAspect="1"/>
          </p:cNvGraphicFramePr>
          <p:nvPr/>
        </p:nvGraphicFramePr>
        <p:xfrm>
          <a:off x="6215074" y="5072074"/>
          <a:ext cx="2681287" cy="1000125"/>
        </p:xfrm>
        <a:graphic>
          <a:graphicData uri="http://schemas.openxmlformats.org/presentationml/2006/ole">
            <p:oleObj spid="_x0000_s68611" name="Формула" r:id="rId5" imgW="1562040" imgH="609480" progId="Equation.3">
              <p:embed/>
            </p:oleObj>
          </a:graphicData>
        </a:graphic>
      </p:graphicFrame>
      <p:sp>
        <p:nvSpPr>
          <p:cNvPr id="88" name="Выгнутая вправо стрелка 87"/>
          <p:cNvSpPr/>
          <p:nvPr/>
        </p:nvSpPr>
        <p:spPr>
          <a:xfrm rot="16200000" flipV="1">
            <a:off x="4491993" y="-777273"/>
            <a:ext cx="731520" cy="357190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89" name="Object 32"/>
          <p:cNvGraphicFramePr>
            <a:graphicFrameLocks noChangeAspect="1"/>
          </p:cNvGraphicFramePr>
          <p:nvPr/>
        </p:nvGraphicFramePr>
        <p:xfrm>
          <a:off x="5143504" y="1571612"/>
          <a:ext cx="3159125" cy="1000125"/>
        </p:xfrm>
        <a:graphic>
          <a:graphicData uri="http://schemas.openxmlformats.org/presentationml/2006/ole">
            <p:oleObj spid="_x0000_s68612" name="Формула" r:id="rId6" imgW="1841400" imgH="609480" progId="Equation.3">
              <p:embed/>
            </p:oleObj>
          </a:graphicData>
        </a:graphic>
      </p:graphicFrame>
      <p:sp>
        <p:nvSpPr>
          <p:cNvPr id="90" name="Text Box 7"/>
          <p:cNvSpPr txBox="1">
            <a:spLocks noChangeArrowheads="1"/>
          </p:cNvSpPr>
          <p:nvPr/>
        </p:nvSpPr>
        <p:spPr bwMode="auto">
          <a:xfrm>
            <a:off x="7190492" y="1991995"/>
            <a:ext cx="42862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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357158" y="285728"/>
            <a:ext cx="3929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Результаты  для 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b="1" dirty="0" smtClean="0">
              <a:solidFill>
                <a:srgbClr val="0000FF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6805" name="Object 5"/>
          <p:cNvGraphicFramePr>
            <a:graphicFrameLocks noChangeAspect="1"/>
          </p:cNvGraphicFramePr>
          <p:nvPr/>
        </p:nvGraphicFramePr>
        <p:xfrm>
          <a:off x="3286116" y="269274"/>
          <a:ext cx="654050" cy="438150"/>
        </p:xfrm>
        <a:graphic>
          <a:graphicData uri="http://schemas.openxmlformats.org/presentationml/2006/ole">
            <p:oleObj spid="_x0000_s68613" name="Формула" r:id="rId7" imgW="469800" imgH="317160" progId="Equation.3">
              <p:embed/>
            </p:oleObj>
          </a:graphicData>
        </a:graphic>
      </p:graphicFrame>
      <p:sp>
        <p:nvSpPr>
          <p:cNvPr id="83" name="Rectangle 4"/>
          <p:cNvSpPr>
            <a:spLocks/>
          </p:cNvSpPr>
          <p:nvPr/>
        </p:nvSpPr>
        <p:spPr bwMode="auto">
          <a:xfrm>
            <a:off x="6786578" y="285728"/>
            <a:ext cx="2214578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Ещё раз …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"/>
          <p:cNvSpPr>
            <a:spLocks/>
          </p:cNvSpPr>
          <p:nvPr/>
        </p:nvSpPr>
        <p:spPr bwMode="auto">
          <a:xfrm>
            <a:off x="285720" y="214290"/>
            <a:ext cx="8572560" cy="928694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marL="0" lvl="1" algn="just" eaLnBrk="0" hangingPunct="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Пример.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Бесконечный цилиндрический стержень радиуса 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заряжен равномерно с объёмной плотностью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диэлектрическая проницаемость материала стержня равна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Найти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внутри и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вне этого стержня.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(“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ключ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 задачам: 7.4; 7.10 – 7.12; 7.14,б; 7.17)</a:t>
            </a:r>
          </a:p>
        </p:txBody>
      </p:sp>
      <p:sp>
        <p:nvSpPr>
          <p:cNvPr id="187" name="Rectangle 4"/>
          <p:cNvSpPr>
            <a:spLocks/>
          </p:cNvSpPr>
          <p:nvPr/>
        </p:nvSpPr>
        <p:spPr bwMode="auto">
          <a:xfrm>
            <a:off x="2214546" y="1285860"/>
            <a:ext cx="3000396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2</a:t>
            </a:r>
            <a:r>
              <a:rPr lang="en-US" sz="2400" b="1" i="1" dirty="0" smtClean="0">
                <a:solidFill>
                  <a:srgbClr val="00B0F0"/>
                </a:solidFill>
                <a:latin typeface="Constantia" pitchFamily="18" charset="0"/>
              </a:rPr>
              <a:t>.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 Нормировка !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53" name="Выгнутая влево стрелка 52"/>
          <p:cNvSpPr/>
          <p:nvPr/>
        </p:nvSpPr>
        <p:spPr>
          <a:xfrm rot="18318609">
            <a:off x="3377679" y="1600478"/>
            <a:ext cx="301707" cy="90568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3166" name="Object 158"/>
          <p:cNvGraphicFramePr>
            <a:graphicFrameLocks noChangeAspect="1"/>
          </p:cNvGraphicFramePr>
          <p:nvPr/>
        </p:nvGraphicFramePr>
        <p:xfrm>
          <a:off x="4143372" y="1966390"/>
          <a:ext cx="1279525" cy="404812"/>
        </p:xfrm>
        <a:graphic>
          <a:graphicData uri="http://schemas.openxmlformats.org/presentationml/2006/ole">
            <p:oleObj spid="_x0000_s69634" name="Формула" r:id="rId4" imgW="838080" imgH="266400" progId="Equation.3">
              <p:embed/>
            </p:oleObj>
          </a:graphicData>
        </a:graphic>
      </p:graphicFrame>
      <p:sp>
        <p:nvSpPr>
          <p:cNvPr id="54" name="Rectangle 8"/>
          <p:cNvSpPr>
            <a:spLocks/>
          </p:cNvSpPr>
          <p:nvPr/>
        </p:nvSpPr>
        <p:spPr bwMode="auto">
          <a:xfrm>
            <a:off x="5824932" y="1483720"/>
            <a:ext cx="2533282" cy="64292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3600" b="1" i="1" dirty="0" smtClean="0">
                <a:solidFill>
                  <a:srgbClr val="00B0F0"/>
                </a:solidFill>
                <a:latin typeface="Constantia" pitchFamily="18" charset="0"/>
              </a:rPr>
              <a:t>?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 Нет!</a:t>
            </a:r>
            <a:r>
              <a:rPr lang="en-US" sz="2400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r>
              <a:rPr lang="ru-RU" sz="1400" b="1" i="1" dirty="0" smtClean="0">
                <a:solidFill>
                  <a:schemeClr val="bg1"/>
                </a:solidFill>
                <a:latin typeface="Constantia" pitchFamily="18" charset="0"/>
              </a:rPr>
              <a:t>(графики)</a:t>
            </a:r>
            <a:endParaRPr lang="ru-RU" sz="1400" b="1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9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2428868"/>
            <a:ext cx="3110750" cy="212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6" name="Группа 95"/>
          <p:cNvGrpSpPr/>
          <p:nvPr/>
        </p:nvGrpSpPr>
        <p:grpSpPr>
          <a:xfrm>
            <a:off x="5357818" y="4382099"/>
            <a:ext cx="3466933" cy="2261611"/>
            <a:chOff x="5286380" y="4024909"/>
            <a:chExt cx="3466933" cy="2261611"/>
          </a:xfrm>
        </p:grpSpPr>
        <p:pic>
          <p:nvPicPr>
            <p:cNvPr id="97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969076" y="4111334"/>
              <a:ext cx="2784237" cy="2175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8" name="Rectangle 8"/>
            <p:cNvSpPr>
              <a:spLocks/>
            </p:cNvSpPr>
            <p:nvPr/>
          </p:nvSpPr>
          <p:spPr bwMode="auto">
            <a:xfrm>
              <a:off x="5286380" y="4500570"/>
              <a:ext cx="857256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2400" i="1" dirty="0" smtClean="0">
                  <a:solidFill>
                    <a:schemeClr val="accent2">
                      <a:lumMod val="50000"/>
                    </a:schemeClr>
                  </a:solidFill>
                  <a:latin typeface="Constantia" pitchFamily="18" charset="0"/>
                  <a:sym typeface="Symbol"/>
                </a:rPr>
                <a:t>А</a:t>
              </a:r>
              <a:r>
                <a:rPr lang="en-US" sz="2400" i="1" baseline="-25000" dirty="0" smtClean="0">
                  <a:solidFill>
                    <a:schemeClr val="accent2">
                      <a:lumMod val="50000"/>
                    </a:schemeClr>
                  </a:solidFill>
                  <a:latin typeface="Constantia" pitchFamily="18" charset="0"/>
                  <a:sym typeface="Symbol"/>
                </a:rPr>
                <a:t>r</a:t>
              </a:r>
              <a:r>
                <a:rPr lang="en-US" sz="2400" baseline="-25000" dirty="0" smtClean="0">
                  <a:solidFill>
                    <a:schemeClr val="accent2">
                      <a:lumMod val="50000"/>
                    </a:schemeClr>
                  </a:solidFill>
                  <a:latin typeface="Constantia" pitchFamily="18" charset="0"/>
                  <a:sym typeface="Symbol"/>
                </a:rPr>
                <a:t></a:t>
              </a:r>
              <a:endParaRPr lang="ru-RU" sz="2400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endParaRPr>
            </a:p>
          </p:txBody>
        </p:sp>
        <p:cxnSp>
          <p:nvCxnSpPr>
            <p:cNvPr id="99" name="Прямая соединительная линия 98"/>
            <p:cNvCxnSpPr/>
            <p:nvPr/>
          </p:nvCxnSpPr>
          <p:spPr>
            <a:xfrm rot="5400000">
              <a:off x="6266574" y="4702776"/>
              <a:ext cx="1357322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0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1285860"/>
            <a:ext cx="2154245" cy="1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1" name="Выгнутая вправо стрелка 100"/>
          <p:cNvSpPr/>
          <p:nvPr/>
        </p:nvSpPr>
        <p:spPr>
          <a:xfrm flipV="1">
            <a:off x="8501090" y="1857364"/>
            <a:ext cx="428628" cy="193053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2" name="Rectangle 8"/>
          <p:cNvSpPr>
            <a:spLocks/>
          </p:cNvSpPr>
          <p:nvPr/>
        </p:nvSpPr>
        <p:spPr bwMode="auto">
          <a:xfrm>
            <a:off x="3143240" y="2571744"/>
            <a:ext cx="2533282" cy="64292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3600" b="1" i="1" dirty="0" smtClean="0">
                <a:solidFill>
                  <a:srgbClr val="00B0F0"/>
                </a:solidFill>
                <a:latin typeface="Constantia" pitchFamily="18" charset="0"/>
              </a:rPr>
              <a:t>?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 Нет!</a:t>
            </a:r>
            <a:r>
              <a:rPr lang="en-US" sz="2400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r>
              <a:rPr lang="ru-RU" sz="1400" b="1" i="1" dirty="0" smtClean="0">
                <a:solidFill>
                  <a:schemeClr val="bg1"/>
                </a:solidFill>
                <a:latin typeface="Constantia" pitchFamily="18" charset="0"/>
              </a:rPr>
              <a:t>(графики)</a:t>
            </a:r>
            <a:endParaRPr lang="ru-RU" sz="1400" b="1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cxnSp>
        <p:nvCxnSpPr>
          <p:cNvPr id="104" name="Прямая соединительная линия 103"/>
          <p:cNvCxnSpPr/>
          <p:nvPr/>
        </p:nvCxnSpPr>
        <p:spPr>
          <a:xfrm rot="10800000" flipV="1">
            <a:off x="4143372" y="1714488"/>
            <a:ext cx="1285884" cy="85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rot="10800000" flipH="1" flipV="1">
            <a:off x="4295772" y="1714488"/>
            <a:ext cx="1285884" cy="85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Группа 57"/>
          <p:cNvGrpSpPr/>
          <p:nvPr/>
        </p:nvGrpSpPr>
        <p:grpSpPr>
          <a:xfrm>
            <a:off x="71406" y="1299632"/>
            <a:ext cx="3143272" cy="3915321"/>
            <a:chOff x="71406" y="1299632"/>
            <a:chExt cx="3143272" cy="3915321"/>
          </a:xfrm>
        </p:grpSpPr>
        <p:grpSp>
          <p:nvGrpSpPr>
            <p:cNvPr id="91" name="Группа 90"/>
            <p:cNvGrpSpPr/>
            <p:nvPr/>
          </p:nvGrpSpPr>
          <p:grpSpPr>
            <a:xfrm>
              <a:off x="214282" y="1299632"/>
              <a:ext cx="3000396" cy="3915321"/>
              <a:chOff x="214282" y="1299632"/>
              <a:chExt cx="3000396" cy="3915321"/>
            </a:xfrm>
          </p:grpSpPr>
          <p:sp>
            <p:nvSpPr>
              <p:cNvPr id="185" name="Rectangle 4"/>
              <p:cNvSpPr>
                <a:spLocks/>
              </p:cNvSpPr>
              <p:nvPr/>
            </p:nvSpPr>
            <p:spPr bwMode="auto">
              <a:xfrm>
                <a:off x="214282" y="1299632"/>
                <a:ext cx="2071702" cy="428628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>
                  <a:defRPr/>
                </a:pPr>
                <a:r>
                  <a:rPr lang="en-US" sz="2400" b="1" i="1" dirty="0" smtClean="0">
                    <a:solidFill>
                      <a:schemeClr val="accent2">
                        <a:lumMod val="75000"/>
                      </a:schemeClr>
                    </a:solidFill>
                    <a:latin typeface="Constantia" pitchFamily="18" charset="0"/>
                  </a:rPr>
                  <a:t>1. </a:t>
                </a:r>
                <a:r>
                  <a:rPr lang="ru-RU" sz="2400" b="1" i="1" dirty="0" smtClean="0">
                    <a:solidFill>
                      <a:schemeClr val="accent2">
                        <a:lumMod val="75000"/>
                      </a:schemeClr>
                    </a:solidFill>
                    <a:latin typeface="Constantia" pitchFamily="18" charset="0"/>
                  </a:rPr>
                  <a:t>Рисунок !</a:t>
                </a:r>
                <a:endParaRPr lang="ru-RU" sz="2400" b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endParaRPr>
              </a:p>
            </p:txBody>
          </p:sp>
          <p:grpSp>
            <p:nvGrpSpPr>
              <p:cNvPr id="2" name="Группа 70"/>
              <p:cNvGrpSpPr/>
              <p:nvPr/>
            </p:nvGrpSpPr>
            <p:grpSpPr>
              <a:xfrm>
                <a:off x="214282" y="1650411"/>
                <a:ext cx="3000396" cy="3064473"/>
                <a:chOff x="428596" y="1857364"/>
                <a:chExt cx="3000396" cy="3064473"/>
              </a:xfrm>
            </p:grpSpPr>
            <p:pic>
              <p:nvPicPr>
                <p:cNvPr id="43161" name="Picture 153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428596" y="1857364"/>
                  <a:ext cx="2914320" cy="30644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cxnSp>
              <p:nvCxnSpPr>
                <p:cNvPr id="179" name="Прямая соединительная линия 178"/>
                <p:cNvCxnSpPr/>
                <p:nvPr/>
              </p:nvCxnSpPr>
              <p:spPr>
                <a:xfrm rot="5400000">
                  <a:off x="497105" y="3412365"/>
                  <a:ext cx="1837283" cy="7"/>
                </a:xfrm>
                <a:prstGeom prst="line">
                  <a:avLst/>
                </a:prstGeom>
                <a:ln w="317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Прямая соединительная линия 179"/>
                <p:cNvCxnSpPr/>
                <p:nvPr/>
              </p:nvCxnSpPr>
              <p:spPr>
                <a:xfrm rot="5400000">
                  <a:off x="1199756" y="3411571"/>
                  <a:ext cx="1837283" cy="7"/>
                </a:xfrm>
                <a:prstGeom prst="line">
                  <a:avLst/>
                </a:prstGeom>
                <a:ln w="317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Rectangle 8"/>
                <p:cNvSpPr>
                  <a:spLocks/>
                </p:cNvSpPr>
                <p:nvPr/>
              </p:nvSpPr>
              <p:spPr bwMode="auto">
                <a:xfrm>
                  <a:off x="2143108" y="4047962"/>
                  <a:ext cx="428628" cy="348952"/>
                </a:xfrm>
                <a:prstGeom prst="rect">
                  <a:avLst/>
                </a:prstGeom>
                <a:solidFill>
                  <a:schemeClr val="tx1"/>
                </a:solidFill>
                <a:ln w="6350" cap="rnd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ctr" eaLnBrk="0" hangingPunct="0"/>
                  <a:r>
                    <a:rPr lang="en-US" sz="2000" i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ru-RU" sz="2400" b="1" i="1" dirty="0" smtClean="0">
                      <a:solidFill>
                        <a:srgbClr val="00B0F0"/>
                      </a:solidFill>
                      <a:latin typeface="Constantia" pitchFamily="18" charset="0"/>
                    </a:rPr>
                    <a:t> </a:t>
                  </a:r>
                  <a:endParaRPr lang="ru-RU" sz="2400" b="1" i="1" dirty="0">
                    <a:solidFill>
                      <a:srgbClr val="00B0F0"/>
                    </a:solidFill>
                    <a:latin typeface="Constantia" pitchFamily="18" charset="0"/>
                  </a:endParaRPr>
                </a:p>
              </p:txBody>
            </p:sp>
            <p:sp>
              <p:nvSpPr>
                <p:cNvPr id="63" name="Rectangle 8"/>
                <p:cNvSpPr>
                  <a:spLocks/>
                </p:cNvSpPr>
                <p:nvPr/>
              </p:nvSpPr>
              <p:spPr bwMode="auto">
                <a:xfrm>
                  <a:off x="2928926" y="3569906"/>
                  <a:ext cx="500066" cy="428628"/>
                </a:xfrm>
                <a:prstGeom prst="rect">
                  <a:avLst/>
                </a:prstGeom>
                <a:solidFill>
                  <a:schemeClr val="tx1"/>
                </a:solidFill>
                <a:ln w="6350" cap="rnd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ctr" eaLnBrk="0" hangingPunct="0"/>
                  <a:r>
                    <a:rPr lang="en-US" sz="2800" i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ru-RU" sz="2400" b="1" i="1" dirty="0" smtClean="0">
                      <a:solidFill>
                        <a:srgbClr val="00B0F0"/>
                      </a:solidFill>
                      <a:latin typeface="Constantia" pitchFamily="18" charset="0"/>
                    </a:rPr>
                    <a:t> </a:t>
                  </a:r>
                  <a:endParaRPr lang="ru-RU" sz="2400" b="1" i="1" dirty="0">
                    <a:solidFill>
                      <a:srgbClr val="00B0F0"/>
                    </a:solidFill>
                    <a:latin typeface="Constantia" pitchFamily="18" charset="0"/>
                  </a:endParaRPr>
                </a:p>
              </p:txBody>
            </p:sp>
            <p:sp>
              <p:nvSpPr>
                <p:cNvPr id="64" name="Rectangle 8"/>
                <p:cNvSpPr>
                  <a:spLocks/>
                </p:cNvSpPr>
                <p:nvPr/>
              </p:nvSpPr>
              <p:spPr bwMode="auto">
                <a:xfrm>
                  <a:off x="961614" y="4078210"/>
                  <a:ext cx="428628" cy="318704"/>
                </a:xfrm>
                <a:prstGeom prst="rect">
                  <a:avLst/>
                </a:prstGeom>
                <a:solidFill>
                  <a:schemeClr val="tx1"/>
                </a:solidFill>
                <a:ln w="6350" cap="rnd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ctr" eaLnBrk="0" hangingPunct="0"/>
                  <a:r>
                    <a:rPr lang="en-US" sz="2000" i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ru-RU" sz="2400" b="1" i="1" dirty="0" smtClean="0">
                      <a:solidFill>
                        <a:srgbClr val="00B0F0"/>
                      </a:solidFill>
                      <a:latin typeface="Constantia" pitchFamily="18" charset="0"/>
                    </a:rPr>
                    <a:t> </a:t>
                  </a:r>
                  <a:endParaRPr lang="ru-RU" sz="2400" b="1" i="1" dirty="0">
                    <a:solidFill>
                      <a:srgbClr val="00B0F0"/>
                    </a:solidFill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3" name="Group 3"/>
              <p:cNvGrpSpPr>
                <a:grpSpLocks noChangeAspect="1"/>
              </p:cNvGrpSpPr>
              <p:nvPr/>
            </p:nvGrpSpPr>
            <p:grpSpPr bwMode="auto">
              <a:xfrm>
                <a:off x="1142976" y="4357869"/>
                <a:ext cx="2000264" cy="857084"/>
                <a:chOff x="4101" y="3516"/>
                <a:chExt cx="2701" cy="1152"/>
              </a:xfrm>
            </p:grpSpPr>
            <p:sp>
              <p:nvSpPr>
                <p:cNvPr id="73" name="AutoShape 4"/>
                <p:cNvSpPr>
                  <a:spLocks noChangeAspect="1" noChangeArrowheads="1"/>
                </p:cNvSpPr>
                <p:nvPr/>
              </p:nvSpPr>
              <p:spPr bwMode="auto">
                <a:xfrm>
                  <a:off x="4101" y="3709"/>
                  <a:ext cx="2701" cy="959"/>
                </a:xfrm>
                <a:prstGeom prst="rect">
                  <a:avLst/>
                </a:prstGeom>
                <a:noFill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4" name="Oval 5"/>
                <p:cNvSpPr>
                  <a:spLocks noChangeArrowheads="1"/>
                </p:cNvSpPr>
                <p:nvPr/>
              </p:nvSpPr>
              <p:spPr bwMode="auto">
                <a:xfrm>
                  <a:off x="4195" y="3721"/>
                  <a:ext cx="957" cy="932"/>
                </a:xfrm>
                <a:prstGeom prst="ellipse">
                  <a:avLst/>
                </a:prstGeom>
                <a:pattFill prst="pct5">
                  <a:fgClr>
                    <a:srgbClr val="0000FF"/>
                  </a:fgClr>
                  <a:bgClr>
                    <a:srgbClr val="FFFFFF"/>
                  </a:bgClr>
                </a:patt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5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525" y="3996"/>
                  <a:ext cx="383" cy="3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73025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</a:t>
                  </a:r>
                  <a:endParaRPr kumimoji="0" lang="ru-RU" sz="12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340" y="4017"/>
                  <a:ext cx="551" cy="5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endPara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7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284" y="3631"/>
                  <a:ext cx="841" cy="5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0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</a:t>
                  </a:r>
                  <a:r>
                    <a:rPr kumimoji="0" lang="ru-RU" sz="2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,</a:t>
                  </a:r>
                  <a:r>
                    <a:rPr kumimoji="0" lang="ru-RU" sz="2000" b="0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000" b="0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</a:t>
                  </a:r>
                  <a:endPara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78" name="AutoShape 9"/>
                <p:cNvCxnSpPr>
                  <a:cxnSpLocks noChangeShapeType="1"/>
                </p:cNvCxnSpPr>
                <p:nvPr/>
              </p:nvCxnSpPr>
              <p:spPr bwMode="auto">
                <a:xfrm>
                  <a:off x="4690" y="4190"/>
                  <a:ext cx="1814" cy="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prstDash val="dash"/>
                  <a:round/>
                  <a:headEnd/>
                  <a:tailEnd type="triangle" w="med" len="lg"/>
                </a:ln>
              </p:spPr>
            </p:cxnSp>
            <p:sp>
              <p:nvSpPr>
                <p:cNvPr id="7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6126" y="3516"/>
                  <a:ext cx="426" cy="4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0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kumimoji="0" lang="ru-RU" sz="2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050" y="4149"/>
                  <a:ext cx="551" cy="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0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92" name="Line 22"/>
            <p:cNvSpPr>
              <a:spLocks noChangeShapeType="1"/>
            </p:cNvSpPr>
            <p:nvPr/>
          </p:nvSpPr>
          <p:spPr bwMode="auto">
            <a:xfrm flipH="1">
              <a:off x="142844" y="3841726"/>
              <a:ext cx="2385989" cy="112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Rectangle 8"/>
            <p:cNvSpPr>
              <a:spLocks/>
            </p:cNvSpPr>
            <p:nvPr/>
          </p:nvSpPr>
          <p:spPr bwMode="auto">
            <a:xfrm>
              <a:off x="71406" y="3373585"/>
              <a:ext cx="500066" cy="428628"/>
            </a:xfrm>
            <a:prstGeom prst="rect">
              <a:avLst/>
            </a:prstGeom>
            <a:solidFill>
              <a:schemeClr val="tx1"/>
            </a:solidFill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en-US" sz="28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400" b="1" i="1" dirty="0" smtClean="0">
                  <a:solidFill>
                    <a:srgbClr val="00B0F0"/>
                  </a:solidFill>
                  <a:latin typeface="Constantia" pitchFamily="18" charset="0"/>
                </a:rPr>
                <a:t> </a:t>
              </a:r>
              <a:endParaRPr lang="ru-RU" sz="2400" b="1" i="1" dirty="0">
                <a:solidFill>
                  <a:srgbClr val="00B0F0"/>
                </a:solidFill>
                <a:latin typeface="Constantia" pitchFamily="18" charset="0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2214546" y="2571744"/>
              <a:ext cx="214314" cy="3571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build="p"/>
      <p:bldP spid="53" grpId="0" animBg="1"/>
      <p:bldP spid="54" grpId="0"/>
      <p:bldP spid="101" grpId="0" animBg="1"/>
      <p:bldP spid="1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Группа 95"/>
          <p:cNvGrpSpPr/>
          <p:nvPr/>
        </p:nvGrpSpPr>
        <p:grpSpPr>
          <a:xfrm>
            <a:off x="214282" y="1007469"/>
            <a:ext cx="3000396" cy="3564542"/>
            <a:chOff x="214282" y="1007469"/>
            <a:chExt cx="3000396" cy="3564542"/>
          </a:xfrm>
        </p:grpSpPr>
        <p:grpSp>
          <p:nvGrpSpPr>
            <p:cNvPr id="2" name="Группа 70"/>
            <p:cNvGrpSpPr/>
            <p:nvPr/>
          </p:nvGrpSpPr>
          <p:grpSpPr>
            <a:xfrm>
              <a:off x="214282" y="1007469"/>
              <a:ext cx="3000396" cy="3064473"/>
              <a:chOff x="428596" y="1857364"/>
              <a:chExt cx="3000396" cy="3064473"/>
            </a:xfrm>
          </p:grpSpPr>
          <p:pic>
            <p:nvPicPr>
              <p:cNvPr id="43161" name="Picture 15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28596" y="1857364"/>
                <a:ext cx="2914320" cy="3064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179" name="Прямая соединительная линия 178"/>
              <p:cNvCxnSpPr/>
              <p:nvPr/>
            </p:nvCxnSpPr>
            <p:spPr>
              <a:xfrm rot="5400000">
                <a:off x="497105" y="3412365"/>
                <a:ext cx="1837283" cy="7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Прямая соединительная линия 179"/>
              <p:cNvCxnSpPr/>
              <p:nvPr/>
            </p:nvCxnSpPr>
            <p:spPr>
              <a:xfrm rot="5400000">
                <a:off x="1199756" y="3411571"/>
                <a:ext cx="1837283" cy="7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ctangle 8"/>
              <p:cNvSpPr>
                <a:spLocks/>
              </p:cNvSpPr>
              <p:nvPr/>
            </p:nvSpPr>
            <p:spPr bwMode="auto">
              <a:xfrm>
                <a:off x="1371062" y="3539658"/>
                <a:ext cx="857256" cy="428628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en-US" sz="2400" b="1" i="1" dirty="0" smtClean="0">
                    <a:solidFill>
                      <a:srgbClr val="0000FF"/>
                    </a:solidFill>
                    <a:latin typeface="Constantia" pitchFamily="18" charset="0"/>
                  </a:rPr>
                  <a:t>“</a:t>
                </a:r>
                <a:r>
                  <a:rPr lang="ru-RU" sz="2400" b="1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Р</a:t>
                </a:r>
                <a:r>
                  <a:rPr lang="ru-RU" sz="2400" baseline="-25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2400" b="1" i="1" dirty="0" smtClean="0">
                    <a:solidFill>
                      <a:srgbClr val="0000FF"/>
                    </a:solidFill>
                    <a:latin typeface="Constantia" pitchFamily="18" charset="0"/>
                  </a:rPr>
                  <a:t>”</a:t>
                </a:r>
                <a:r>
                  <a:rPr lang="ru-RU" sz="2400" b="1" i="1" dirty="0" smtClean="0">
                    <a:solidFill>
                      <a:srgbClr val="0000FF"/>
                    </a:solidFill>
                    <a:latin typeface="Constantia" pitchFamily="18" charset="0"/>
                  </a:rPr>
                  <a:t> </a:t>
                </a:r>
                <a:endParaRPr lang="ru-RU" sz="2400" b="1" i="1" dirty="0">
                  <a:solidFill>
                    <a:srgbClr val="0000FF"/>
                  </a:solidFill>
                  <a:latin typeface="Constantia" pitchFamily="18" charset="0"/>
                </a:endParaRPr>
              </a:p>
            </p:txBody>
          </p:sp>
          <p:cxnSp>
            <p:nvCxnSpPr>
              <p:cNvPr id="59" name="Прямая со стрелкой 58"/>
              <p:cNvCxnSpPr/>
              <p:nvPr/>
            </p:nvCxnSpPr>
            <p:spPr>
              <a:xfrm rot="10800000">
                <a:off x="1785918" y="3468220"/>
                <a:ext cx="1071570" cy="158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 стрелкой 59"/>
              <p:cNvCxnSpPr/>
              <p:nvPr/>
            </p:nvCxnSpPr>
            <p:spPr>
              <a:xfrm rot="10800000">
                <a:off x="1785918" y="3111030"/>
                <a:ext cx="214314" cy="158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 стрелкой 61"/>
              <p:cNvCxnSpPr/>
              <p:nvPr/>
            </p:nvCxnSpPr>
            <p:spPr>
              <a:xfrm rot="10800000" flipV="1">
                <a:off x="2101488" y="3465516"/>
                <a:ext cx="756000" cy="682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Rectangle 4"/>
              <p:cNvSpPr>
                <a:spLocks/>
              </p:cNvSpPr>
              <p:nvPr/>
            </p:nvSpPr>
            <p:spPr bwMode="auto">
              <a:xfrm>
                <a:off x="2830765" y="3231585"/>
                <a:ext cx="357190" cy="357214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eaLnBrk="0" hangingPunct="0">
                  <a:defRPr/>
                </a:pPr>
                <a:r>
                  <a:rPr lang="ru-RU" sz="1000" b="1" dirty="0" smtClean="0">
                    <a:solidFill>
                      <a:schemeClr val="bg1"/>
                    </a:solidFill>
                    <a:latin typeface="Constantia" pitchFamily="18" charset="0"/>
                    <a:sym typeface="Symbol"/>
                  </a:rPr>
                  <a:t></a:t>
                </a:r>
                <a:endParaRPr lang="ru-RU" sz="1000" b="1" dirty="0">
                  <a:solidFill>
                    <a:schemeClr val="bg1"/>
                  </a:solidFill>
                  <a:latin typeface="Constantia" pitchFamily="18" charset="0"/>
                </a:endParaRPr>
              </a:p>
            </p:txBody>
          </p:sp>
          <p:sp>
            <p:nvSpPr>
              <p:cNvPr id="66" name="Rectangle 4"/>
              <p:cNvSpPr>
                <a:spLocks/>
              </p:cNvSpPr>
              <p:nvPr/>
            </p:nvSpPr>
            <p:spPr bwMode="auto">
              <a:xfrm>
                <a:off x="1882070" y="2872002"/>
                <a:ext cx="357190" cy="357214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eaLnBrk="0" hangingPunct="0">
                  <a:defRPr/>
                </a:pPr>
                <a:r>
                  <a:rPr lang="ru-RU" sz="1000" b="1" dirty="0" smtClean="0">
                    <a:solidFill>
                      <a:schemeClr val="bg1"/>
                    </a:solidFill>
                    <a:latin typeface="Constantia" pitchFamily="18" charset="0"/>
                    <a:sym typeface="Symbol"/>
                  </a:rPr>
                  <a:t></a:t>
                </a:r>
                <a:endParaRPr lang="ru-RU" sz="1000" b="1" dirty="0">
                  <a:solidFill>
                    <a:schemeClr val="bg1"/>
                  </a:solidFill>
                  <a:latin typeface="Constantia" pitchFamily="18" charset="0"/>
                </a:endParaRPr>
              </a:p>
            </p:txBody>
          </p:sp>
          <p:sp>
            <p:nvSpPr>
              <p:cNvPr id="67" name="Rectangle 8"/>
              <p:cNvSpPr>
                <a:spLocks/>
              </p:cNvSpPr>
              <p:nvPr/>
            </p:nvSpPr>
            <p:spPr bwMode="auto">
              <a:xfrm>
                <a:off x="2571736" y="3039592"/>
                <a:ext cx="857256" cy="428628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en-US" sz="2000" b="1" i="1" dirty="0" smtClean="0">
                    <a:solidFill>
                      <a:srgbClr val="0000FF"/>
                    </a:solidFill>
                    <a:latin typeface="Constantia" pitchFamily="18" charset="0"/>
                  </a:rPr>
                  <a:t>“</a:t>
                </a:r>
                <a:r>
                  <a:rPr lang="ru-RU" sz="2000" b="1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Р</a:t>
                </a:r>
                <a:r>
                  <a:rPr lang="en-US" sz="2000" b="1" i="1" dirty="0" smtClean="0">
                    <a:solidFill>
                      <a:srgbClr val="0000FF"/>
                    </a:solidFill>
                    <a:latin typeface="Constantia" pitchFamily="18" charset="0"/>
                  </a:rPr>
                  <a:t>”</a:t>
                </a:r>
                <a:r>
                  <a:rPr lang="ru-RU" sz="2000" b="1" i="1" dirty="0" smtClean="0">
                    <a:solidFill>
                      <a:srgbClr val="0000FF"/>
                    </a:solidFill>
                    <a:latin typeface="Constantia" pitchFamily="18" charset="0"/>
                  </a:rPr>
                  <a:t> </a:t>
                </a:r>
                <a:endParaRPr lang="ru-RU" sz="2000" b="1" i="1" dirty="0">
                  <a:solidFill>
                    <a:srgbClr val="0000FF"/>
                  </a:solidFill>
                  <a:latin typeface="Constantia" pitchFamily="18" charset="0"/>
                </a:endParaRPr>
              </a:p>
            </p:txBody>
          </p:sp>
          <p:sp>
            <p:nvSpPr>
              <p:cNvPr id="61" name="Rectangle 8"/>
              <p:cNvSpPr>
                <a:spLocks/>
              </p:cNvSpPr>
              <p:nvPr/>
            </p:nvSpPr>
            <p:spPr bwMode="auto">
              <a:xfrm>
                <a:off x="2143108" y="4047962"/>
                <a:ext cx="428628" cy="348952"/>
              </a:xfrm>
              <a:prstGeom prst="rect">
                <a:avLst/>
              </a:prstGeom>
              <a:solidFill>
                <a:schemeClr val="tx1"/>
              </a:solidFill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en-US" sz="2000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400" b="1" i="1" dirty="0" smtClean="0">
                    <a:solidFill>
                      <a:srgbClr val="00B0F0"/>
                    </a:solidFill>
                    <a:latin typeface="Constantia" pitchFamily="18" charset="0"/>
                  </a:rPr>
                  <a:t> </a:t>
                </a:r>
                <a:endParaRPr lang="ru-RU" sz="2400" b="1" i="1" dirty="0">
                  <a:solidFill>
                    <a:srgbClr val="00B0F0"/>
                  </a:solidFill>
                  <a:latin typeface="Constantia" pitchFamily="18" charset="0"/>
                </a:endParaRPr>
              </a:p>
            </p:txBody>
          </p:sp>
          <p:sp>
            <p:nvSpPr>
              <p:cNvPr id="63" name="Rectangle 8"/>
              <p:cNvSpPr>
                <a:spLocks/>
              </p:cNvSpPr>
              <p:nvPr/>
            </p:nvSpPr>
            <p:spPr bwMode="auto">
              <a:xfrm>
                <a:off x="2928926" y="3569906"/>
                <a:ext cx="500066" cy="428628"/>
              </a:xfrm>
              <a:prstGeom prst="rect">
                <a:avLst/>
              </a:prstGeom>
              <a:solidFill>
                <a:schemeClr val="tx1"/>
              </a:solidFill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en-US" sz="2800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400" b="1" i="1" dirty="0" smtClean="0">
                    <a:solidFill>
                      <a:srgbClr val="00B0F0"/>
                    </a:solidFill>
                    <a:latin typeface="Constantia" pitchFamily="18" charset="0"/>
                  </a:rPr>
                  <a:t> </a:t>
                </a:r>
                <a:endParaRPr lang="ru-RU" sz="2400" b="1" i="1" dirty="0">
                  <a:solidFill>
                    <a:srgbClr val="00B0F0"/>
                  </a:solidFill>
                  <a:latin typeface="Constantia" pitchFamily="18" charset="0"/>
                </a:endParaRPr>
              </a:p>
            </p:txBody>
          </p:sp>
          <p:sp>
            <p:nvSpPr>
              <p:cNvPr id="64" name="Rectangle 8"/>
              <p:cNvSpPr>
                <a:spLocks/>
              </p:cNvSpPr>
              <p:nvPr/>
            </p:nvSpPr>
            <p:spPr bwMode="auto">
              <a:xfrm>
                <a:off x="961614" y="4078210"/>
                <a:ext cx="428628" cy="318704"/>
              </a:xfrm>
              <a:prstGeom prst="rect">
                <a:avLst/>
              </a:prstGeom>
              <a:solidFill>
                <a:schemeClr val="tx1"/>
              </a:solidFill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en-US" sz="2000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400" b="1" i="1" dirty="0" smtClean="0">
                    <a:solidFill>
                      <a:srgbClr val="00B0F0"/>
                    </a:solidFill>
                    <a:latin typeface="Constantia" pitchFamily="18" charset="0"/>
                  </a:rPr>
                  <a:t> </a:t>
                </a:r>
                <a:endParaRPr lang="ru-RU" sz="2400" b="1" i="1" dirty="0">
                  <a:solidFill>
                    <a:srgbClr val="00B0F0"/>
                  </a:solidFill>
                  <a:latin typeface="Constantia" pitchFamily="18" charset="0"/>
                </a:endParaRPr>
              </a:p>
            </p:txBody>
          </p:sp>
        </p:grpSp>
        <p:grpSp>
          <p:nvGrpSpPr>
            <p:cNvPr id="3" name="Group 3"/>
            <p:cNvGrpSpPr>
              <a:grpSpLocks noChangeAspect="1"/>
            </p:cNvGrpSpPr>
            <p:nvPr/>
          </p:nvGrpSpPr>
          <p:grpSpPr bwMode="auto">
            <a:xfrm>
              <a:off x="1142976" y="3714927"/>
              <a:ext cx="2000264" cy="857084"/>
              <a:chOff x="4101" y="3516"/>
              <a:chExt cx="2701" cy="1152"/>
            </a:xfrm>
          </p:grpSpPr>
          <p:sp>
            <p:nvSpPr>
              <p:cNvPr id="73" name="AutoShape 4"/>
              <p:cNvSpPr>
                <a:spLocks noChangeAspect="1" noChangeArrowheads="1"/>
              </p:cNvSpPr>
              <p:nvPr/>
            </p:nvSpPr>
            <p:spPr bwMode="auto">
              <a:xfrm>
                <a:off x="4101" y="3709"/>
                <a:ext cx="2701" cy="959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Oval 5"/>
              <p:cNvSpPr>
                <a:spLocks noChangeArrowheads="1"/>
              </p:cNvSpPr>
              <p:nvPr/>
            </p:nvSpPr>
            <p:spPr bwMode="auto">
              <a:xfrm>
                <a:off x="4195" y="3721"/>
                <a:ext cx="957" cy="932"/>
              </a:xfrm>
              <a:prstGeom prst="ellipse">
                <a:avLst/>
              </a:prstGeom>
              <a:pattFill prst="pct5">
                <a:fgClr>
                  <a:srgbClr val="0000FF"/>
                </a:fgClr>
                <a:bgClr>
                  <a:srgbClr val="FFFFFF"/>
                </a:bgClr>
              </a:patt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Text Box 6"/>
              <p:cNvSpPr txBox="1">
                <a:spLocks noChangeArrowheads="1"/>
              </p:cNvSpPr>
              <p:nvPr/>
            </p:nvSpPr>
            <p:spPr bwMode="auto">
              <a:xfrm>
                <a:off x="4525" y="3996"/>
                <a:ext cx="383" cy="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73025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</a:t>
                </a:r>
                <a:endPara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6" name="Text Box 7"/>
              <p:cNvSpPr txBox="1">
                <a:spLocks noChangeArrowheads="1"/>
              </p:cNvSpPr>
              <p:nvPr/>
            </p:nvSpPr>
            <p:spPr bwMode="auto">
              <a:xfrm>
                <a:off x="4340" y="4017"/>
                <a:ext cx="551" cy="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7" name="Text Box 8"/>
              <p:cNvSpPr txBox="1">
                <a:spLocks noChangeArrowheads="1"/>
              </p:cNvSpPr>
              <p:nvPr/>
            </p:nvSpPr>
            <p:spPr bwMode="auto">
              <a:xfrm>
                <a:off x="4284" y="3631"/>
                <a:ext cx="841" cy="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</a:t>
                </a:r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kumimoji="0" lang="ru-RU" sz="20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0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endPara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78" name="AutoShape 9"/>
              <p:cNvCxnSpPr>
                <a:cxnSpLocks noChangeShapeType="1"/>
              </p:cNvCxnSpPr>
              <p:nvPr/>
            </p:nvCxnSpPr>
            <p:spPr bwMode="auto">
              <a:xfrm>
                <a:off x="4690" y="4190"/>
                <a:ext cx="1814" cy="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 type="triangle" w="med" len="lg"/>
              </a:ln>
            </p:spPr>
          </p:cxnSp>
          <p:sp>
            <p:nvSpPr>
              <p:cNvPr id="79" name="Text Box 10"/>
              <p:cNvSpPr txBox="1">
                <a:spLocks noChangeArrowheads="1"/>
              </p:cNvSpPr>
              <p:nvPr/>
            </p:nvSpPr>
            <p:spPr bwMode="auto">
              <a:xfrm>
                <a:off x="6126" y="3516"/>
                <a:ext cx="426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0" name="Text Box 11"/>
              <p:cNvSpPr txBox="1">
                <a:spLocks noChangeArrowheads="1"/>
              </p:cNvSpPr>
              <p:nvPr/>
            </p:nvSpPr>
            <p:spPr bwMode="auto">
              <a:xfrm>
                <a:off x="5050" y="4149"/>
                <a:ext cx="551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86" name="Прямая соединительная линия 85"/>
            <p:cNvCxnSpPr/>
            <p:nvPr/>
          </p:nvCxnSpPr>
          <p:spPr>
            <a:xfrm rot="10800000" flipV="1">
              <a:off x="1571604" y="3571876"/>
              <a:ext cx="1143008" cy="642942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rot="10800000" flipV="1">
              <a:off x="1871129" y="3588352"/>
              <a:ext cx="817215" cy="461601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"/>
            <p:cNvSpPr>
              <a:spLocks/>
            </p:cNvSpPr>
            <p:nvPr/>
          </p:nvSpPr>
          <p:spPr bwMode="auto">
            <a:xfrm>
              <a:off x="2285984" y="3143248"/>
              <a:ext cx="857256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en-US" sz="2000" b="1" i="1" dirty="0" smtClean="0">
                  <a:solidFill>
                    <a:srgbClr val="0000FF"/>
                  </a:solidFill>
                  <a:latin typeface="Constantia" pitchFamily="18" charset="0"/>
                </a:rPr>
                <a:t>“</a:t>
              </a:r>
              <a:r>
                <a:rPr lang="ru-RU" sz="2000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r>
                <a:rPr lang="en-US" sz="2000" b="1" i="1" dirty="0" smtClean="0">
                  <a:solidFill>
                    <a:srgbClr val="0000FF"/>
                  </a:solidFill>
                  <a:latin typeface="Constantia" pitchFamily="18" charset="0"/>
                </a:rPr>
                <a:t>”</a:t>
              </a:r>
              <a:r>
                <a:rPr lang="ru-RU" sz="2400" b="1" i="1" dirty="0" smtClean="0">
                  <a:solidFill>
                    <a:srgbClr val="0000FF"/>
                  </a:solidFill>
                  <a:latin typeface="Constantia" pitchFamily="18" charset="0"/>
                </a:rPr>
                <a:t> </a:t>
              </a:r>
              <a:endParaRPr lang="ru-RU" sz="2400" b="1" i="1" dirty="0">
                <a:solidFill>
                  <a:srgbClr val="0000FF"/>
                </a:solidFill>
                <a:latin typeface="Constantia" pitchFamily="18" charset="0"/>
              </a:endParaRPr>
            </a:p>
          </p:txBody>
        </p:sp>
        <p:sp>
          <p:nvSpPr>
            <p:cNvPr id="90" name="Rectangle 4"/>
            <p:cNvSpPr>
              <a:spLocks/>
            </p:cNvSpPr>
            <p:nvPr/>
          </p:nvSpPr>
          <p:spPr bwMode="auto">
            <a:xfrm>
              <a:off x="2622576" y="3319076"/>
              <a:ext cx="357190" cy="357214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eaLnBrk="0" hangingPunct="0">
                <a:defRPr/>
              </a:pPr>
              <a:r>
                <a:rPr lang="ru-RU" sz="1000" b="1" dirty="0" smtClean="0">
                  <a:solidFill>
                    <a:schemeClr val="bg1"/>
                  </a:solidFill>
                  <a:latin typeface="Constantia" pitchFamily="18" charset="0"/>
                  <a:sym typeface="Symbol"/>
                </a:rPr>
                <a:t></a:t>
              </a:r>
              <a:endParaRPr lang="ru-RU" sz="1000" b="1" dirty="0">
                <a:solidFill>
                  <a:schemeClr val="bg1"/>
                </a:solidFill>
                <a:latin typeface="Constantia" pitchFamily="18" charset="0"/>
              </a:endParaRPr>
            </a:p>
          </p:txBody>
        </p:sp>
        <p:sp>
          <p:nvSpPr>
            <p:cNvPr id="85" name="Rectangle 8"/>
            <p:cNvSpPr>
              <a:spLocks/>
            </p:cNvSpPr>
            <p:nvPr/>
          </p:nvSpPr>
          <p:spPr bwMode="auto">
            <a:xfrm>
              <a:off x="1492094" y="1857364"/>
              <a:ext cx="490542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en-US" sz="1400" b="1" i="1" dirty="0" smtClean="0">
                  <a:solidFill>
                    <a:srgbClr val="0000FF"/>
                  </a:solidFill>
                  <a:latin typeface="Constantia" pitchFamily="18" charset="0"/>
                </a:rPr>
                <a:t>“</a:t>
              </a:r>
              <a:r>
                <a:rPr lang="ru-RU" sz="1400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r>
                <a:rPr lang="ru-RU" sz="14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400" b="1" i="1" dirty="0" smtClean="0">
                  <a:solidFill>
                    <a:srgbClr val="0000FF"/>
                  </a:solidFill>
                  <a:latin typeface="Constantia" pitchFamily="18" charset="0"/>
                </a:rPr>
                <a:t>”</a:t>
              </a:r>
              <a:r>
                <a:rPr lang="ru-RU" sz="2000" b="1" i="1" dirty="0" smtClean="0">
                  <a:solidFill>
                    <a:srgbClr val="0000FF"/>
                  </a:solidFill>
                  <a:latin typeface="Constantia" pitchFamily="18" charset="0"/>
                </a:rPr>
                <a:t> </a:t>
              </a:r>
              <a:endParaRPr lang="ru-RU" sz="2000" b="1" i="1" dirty="0">
                <a:solidFill>
                  <a:srgbClr val="0000FF"/>
                </a:solidFill>
                <a:latin typeface="Constantia" pitchFamily="18" charset="0"/>
              </a:endParaRPr>
            </a:p>
          </p:txBody>
        </p:sp>
      </p:grpSp>
      <p:graphicFrame>
        <p:nvGraphicFramePr>
          <p:cNvPr id="44" name="Object 159"/>
          <p:cNvGraphicFramePr>
            <a:graphicFrameLocks noChangeAspect="1"/>
          </p:cNvGraphicFramePr>
          <p:nvPr/>
        </p:nvGraphicFramePr>
        <p:xfrm>
          <a:off x="4429154" y="1428736"/>
          <a:ext cx="2386277" cy="928694"/>
        </p:xfrm>
        <a:graphic>
          <a:graphicData uri="http://schemas.openxmlformats.org/presentationml/2006/ole">
            <p:oleObj spid="_x0000_s95235" name="Формула" r:id="rId5" imgW="1320480" imgH="507960" progId="Equation.3">
              <p:embed/>
            </p:oleObj>
          </a:graphicData>
        </a:graphic>
      </p:graphicFrame>
      <p:sp>
        <p:nvSpPr>
          <p:cNvPr id="45" name="Rectangle 8"/>
          <p:cNvSpPr>
            <a:spLocks/>
          </p:cNvSpPr>
          <p:nvPr/>
        </p:nvSpPr>
        <p:spPr bwMode="auto">
          <a:xfrm>
            <a:off x="4286279" y="2000262"/>
            <a:ext cx="2643206" cy="64292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1600" b="1" i="1" dirty="0" smtClean="0">
                <a:solidFill>
                  <a:srgbClr val="00B0F0"/>
                </a:solidFill>
                <a:latin typeface="Constantia" pitchFamily="18" charset="0"/>
              </a:rPr>
              <a:t>траектория</a:t>
            </a:r>
            <a:r>
              <a:rPr lang="ru-RU" sz="3600" b="1" i="1" dirty="0" smtClean="0">
                <a:solidFill>
                  <a:srgbClr val="00B0F0"/>
                </a:solidFill>
                <a:latin typeface="Constantia" pitchFamily="18" charset="0"/>
              </a:rPr>
              <a:t> ?</a:t>
            </a:r>
            <a:r>
              <a:rPr lang="en-US" sz="3600" b="1" i="1" dirty="0" smtClean="0">
                <a:solidFill>
                  <a:srgbClr val="00B0F0"/>
                </a:solidFill>
                <a:latin typeface="Constantia" pitchFamily="18" charset="0"/>
              </a:rPr>
              <a:t>?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endParaRPr lang="ru-RU" sz="2400" b="1" i="1" dirty="0">
              <a:solidFill>
                <a:srgbClr val="00B0F0"/>
              </a:solidFill>
              <a:latin typeface="Constantia" pitchFamily="18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85720" y="2810794"/>
            <a:ext cx="8253183" cy="2856516"/>
            <a:chOff x="285720" y="2810794"/>
            <a:chExt cx="8253183" cy="2856516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3500461" y="2810794"/>
              <a:ext cx="421484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i="1" dirty="0" smtClean="0">
                  <a:solidFill>
                    <a:srgbClr val="0000FF"/>
                  </a:solidFill>
                  <a:latin typeface="+mj-lt"/>
                  <a:ea typeface="Times New Roman" pitchFamily="18" charset="0"/>
                  <a:cs typeface="Times New Roman" pitchFamily="18" charset="0"/>
                </a:rPr>
                <a:t>а) </a:t>
              </a:r>
              <a:r>
                <a:rPr lang="en-US" sz="2400" b="1" i="1" dirty="0" smtClean="0">
                  <a:solidFill>
                    <a:srgbClr val="0000FF"/>
                  </a:solidFill>
                  <a:latin typeface="+mj-lt"/>
                  <a:ea typeface="Times New Roman" pitchFamily="18" charset="0"/>
                  <a:cs typeface="Times New Roman" pitchFamily="18" charset="0"/>
                </a:rPr>
                <a:t>“P”</a:t>
              </a:r>
              <a:r>
                <a:rPr lang="ru-RU" sz="2400" b="1" i="1" dirty="0" smtClean="0">
                  <a:solidFill>
                    <a:srgbClr val="0000FF"/>
                  </a:solidFill>
                  <a:latin typeface="+mj-lt"/>
                  <a:ea typeface="Times New Roman" pitchFamily="18" charset="0"/>
                  <a:cs typeface="Times New Roman" pitchFamily="18" charset="0"/>
                </a:rPr>
                <a:t> внутри </a:t>
              </a:r>
              <a:r>
                <a:rPr lang="ru-RU" sz="2400" b="1" dirty="0" smtClean="0">
                  <a:solidFill>
                    <a:srgbClr val="0000FF"/>
                  </a:solidFill>
                  <a:latin typeface="+mj-lt"/>
                  <a:ea typeface="Times New Roman" pitchFamily="18" charset="0"/>
                  <a:cs typeface="Times New Roman" pitchFamily="18" charset="0"/>
                </a:rPr>
                <a:t>(</a:t>
              </a:r>
              <a:r>
                <a:rPr lang="ru-RU" sz="2400" b="1" i="1" dirty="0" smtClean="0">
                  <a:solidFill>
                    <a:srgbClr val="0000FF"/>
                  </a:solidFill>
                  <a:latin typeface="+mj-lt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r 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/>
                </a:rPr>
                <a:t></a:t>
              </a:r>
              <a:r>
                <a:rPr lang="en-US" sz="2400" i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/>
                </a:rPr>
                <a:t> R</a:t>
              </a:r>
              <a:r>
                <a:rPr lang="ru-RU" sz="2400" i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 smtClean="0">
                  <a:solidFill>
                    <a:srgbClr val="0000FF"/>
                  </a:solidFill>
                  <a:latin typeface="+mj-lt"/>
                  <a:ea typeface="Times New Roman" pitchFamily="18" charset="0"/>
                  <a:cs typeface="Times New Roman" pitchFamily="18" charset="0"/>
                </a:rPr>
                <a:t>)</a:t>
              </a:r>
              <a:r>
                <a:rPr lang="ru-RU" sz="2400" b="1" i="1" dirty="0" smtClean="0">
                  <a:solidFill>
                    <a:srgbClr val="0000FF"/>
                  </a:solidFill>
                  <a:latin typeface="+mj-lt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solidFill>
                    <a:srgbClr val="0000FF"/>
                  </a:solidFill>
                  <a:latin typeface="+mj-lt"/>
                  <a:ea typeface="Times New Roman" pitchFamily="18" charset="0"/>
                  <a:cs typeface="Times New Roman" pitchFamily="18" charset="0"/>
                </a:rPr>
                <a:t>:</a:t>
              </a:r>
              <a:endParaRPr lang="ru-RU" sz="2400" b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7" name="Object 44"/>
            <p:cNvGraphicFramePr>
              <a:graphicFrameLocks noChangeAspect="1"/>
            </p:cNvGraphicFramePr>
            <p:nvPr/>
          </p:nvGraphicFramePr>
          <p:xfrm>
            <a:off x="3478242" y="3633802"/>
            <a:ext cx="4256087" cy="728662"/>
          </p:xfrm>
          <a:graphic>
            <a:graphicData uri="http://schemas.openxmlformats.org/presentationml/2006/ole">
              <p:oleObj spid="_x0000_s95236" name="Формула" r:id="rId6" imgW="3530520" imgH="596880" progId="Equation.3">
                <p:embed/>
              </p:oleObj>
            </a:graphicData>
          </a:graphic>
        </p:graphicFrame>
        <p:graphicFrame>
          <p:nvGraphicFramePr>
            <p:cNvPr id="48" name="Object 9"/>
            <p:cNvGraphicFramePr>
              <a:graphicFrameLocks noChangeAspect="1"/>
            </p:cNvGraphicFramePr>
            <p:nvPr/>
          </p:nvGraphicFramePr>
          <p:xfrm>
            <a:off x="3209954" y="4572014"/>
            <a:ext cx="2757488" cy="928688"/>
          </p:xfrm>
          <a:graphic>
            <a:graphicData uri="http://schemas.openxmlformats.org/presentationml/2006/ole">
              <p:oleObj spid="_x0000_s95237" name="Формула" r:id="rId7" imgW="1828800" imgH="609480" progId="Equation.3">
                <p:embed/>
              </p:oleObj>
            </a:graphicData>
          </a:graphic>
        </p:graphicFrame>
        <p:sp>
          <p:nvSpPr>
            <p:cNvPr id="49" name="Овал 48"/>
            <p:cNvSpPr/>
            <p:nvPr/>
          </p:nvSpPr>
          <p:spPr>
            <a:xfrm>
              <a:off x="2786050" y="4524302"/>
              <a:ext cx="3786214" cy="1143008"/>
            </a:xfrm>
            <a:prstGeom prst="ellipse">
              <a:avLst/>
            </a:prstGeom>
            <a:noFill/>
            <a:ln w="317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Выгнутая влево стрелка 49"/>
            <p:cNvSpPr/>
            <p:nvPr/>
          </p:nvSpPr>
          <p:spPr>
            <a:xfrm rot="1851774" flipH="1">
              <a:off x="8132599" y="3937203"/>
              <a:ext cx="406304" cy="1357322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11"/>
            <p:cNvSpPr>
              <a:spLocks noChangeArrowheads="1"/>
            </p:cNvSpPr>
            <p:nvPr/>
          </p:nvSpPr>
          <p:spPr bwMode="auto">
            <a:xfrm>
              <a:off x="285720" y="4786322"/>
              <a:ext cx="11430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eaLnBrk="0" hangingPunct="0">
                <a:defRPr/>
              </a:pPr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400" i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 </a:t>
              </a:r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</a:t>
              </a:r>
              <a:r>
                <a:rPr lang="en-US" sz="2400" i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R</a:t>
              </a:r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Стрелка вниз 51"/>
            <p:cNvSpPr/>
            <p:nvPr/>
          </p:nvSpPr>
          <p:spPr>
            <a:xfrm rot="16200000">
              <a:off x="2071219" y="4715335"/>
              <a:ext cx="240420" cy="66814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53" name="Rectangle 4"/>
          <p:cNvSpPr>
            <a:spLocks/>
          </p:cNvSpPr>
          <p:nvPr/>
        </p:nvSpPr>
        <p:spPr bwMode="auto">
          <a:xfrm>
            <a:off x="2285984" y="428604"/>
            <a:ext cx="4286280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3</a:t>
            </a:r>
            <a:r>
              <a:rPr lang="en-US" sz="2400" b="1" i="1" dirty="0" smtClean="0">
                <a:solidFill>
                  <a:srgbClr val="00B0F0"/>
                </a:solidFill>
                <a:latin typeface="Constantia" pitchFamily="18" charset="0"/>
              </a:rPr>
              <a:t>.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 Выбор траектории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238278" y="1928802"/>
            <a:ext cx="214314" cy="3571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/>
          <p:cNvSpPr/>
          <p:nvPr/>
        </p:nvSpPr>
        <p:spPr>
          <a:xfrm>
            <a:off x="357158" y="373054"/>
            <a:ext cx="6572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б) </a:t>
            </a:r>
            <a:r>
              <a:rPr lang="en-US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“P”</a:t>
            </a:r>
            <a:r>
              <a:rPr lang="ru-RU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вне </a:t>
            </a:r>
            <a:r>
              <a:rPr lang="ru-RU" sz="2400" b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&gt;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 R</a:t>
            </a:r>
            <a:r>
              <a:rPr lang="ru-RU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:   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*(вот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тут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посложнее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будет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)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079" name="Object 47"/>
          <p:cNvGraphicFramePr>
            <a:graphicFrameLocks noChangeAspect="1"/>
          </p:cNvGraphicFramePr>
          <p:nvPr/>
        </p:nvGraphicFramePr>
        <p:xfrm>
          <a:off x="504825" y="1087438"/>
          <a:ext cx="7259638" cy="928687"/>
        </p:xfrm>
        <a:graphic>
          <a:graphicData uri="http://schemas.openxmlformats.org/presentationml/2006/ole">
            <p:oleObj spid="_x0000_s70658" name="Формула" r:id="rId4" imgW="5524200" imgH="698400" progId="Equation.3">
              <p:embed/>
            </p:oleObj>
          </a:graphicData>
        </a:graphic>
      </p:graphicFrame>
      <p:graphicFrame>
        <p:nvGraphicFramePr>
          <p:cNvPr id="78858" name="Object 10"/>
          <p:cNvGraphicFramePr>
            <a:graphicFrameLocks noChangeAspect="1"/>
          </p:cNvGraphicFramePr>
          <p:nvPr/>
        </p:nvGraphicFramePr>
        <p:xfrm>
          <a:off x="3395679" y="2383223"/>
          <a:ext cx="3605213" cy="811213"/>
        </p:xfrm>
        <a:graphic>
          <a:graphicData uri="http://schemas.openxmlformats.org/presentationml/2006/ole">
            <p:oleObj spid="_x0000_s70659" name="Формула" r:id="rId5" imgW="2743200" imgH="609480" progId="Equation.3">
              <p:embed/>
            </p:oleObj>
          </a:graphicData>
        </a:graphic>
      </p:graphicFrame>
      <p:sp>
        <p:nvSpPr>
          <p:cNvPr id="52" name="Выгнутая влево стрелка 51"/>
          <p:cNvSpPr/>
          <p:nvPr/>
        </p:nvSpPr>
        <p:spPr>
          <a:xfrm rot="1437110" flipH="1">
            <a:off x="7747530" y="1591869"/>
            <a:ext cx="406304" cy="144499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2857488" y="2143116"/>
            <a:ext cx="4572032" cy="1285884"/>
          </a:xfrm>
          <a:prstGeom prst="ellipse">
            <a:avLst/>
          </a:prstGeom>
          <a:noFill/>
          <a:ln w="317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500034" y="2500306"/>
            <a:ext cx="11430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&gt;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Стрелка вниз 55"/>
          <p:cNvSpPr/>
          <p:nvPr/>
        </p:nvSpPr>
        <p:spPr>
          <a:xfrm rot="16200000">
            <a:off x="2071219" y="2429319"/>
            <a:ext cx="240420" cy="668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8860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3957" y="3286124"/>
            <a:ext cx="2867911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8861" name="Object 13"/>
          <p:cNvGraphicFramePr>
            <a:graphicFrameLocks noChangeAspect="1"/>
          </p:cNvGraphicFramePr>
          <p:nvPr/>
        </p:nvGraphicFramePr>
        <p:xfrm>
          <a:off x="247363" y="5381679"/>
          <a:ext cx="1308581" cy="640938"/>
        </p:xfrm>
        <a:graphic>
          <a:graphicData uri="http://schemas.openxmlformats.org/presentationml/2006/ole">
            <p:oleObj spid="_x0000_s70660" name="Формула" r:id="rId7" imgW="812520" imgH="393480" progId="Equation.3">
              <p:embed/>
            </p:oleObj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2643174" y="5500702"/>
            <a:ext cx="585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*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Результаты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“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сшиваются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”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: нет «скачков» потенциала! </a:t>
            </a:r>
          </a:p>
        </p:txBody>
      </p:sp>
      <p:sp>
        <p:nvSpPr>
          <p:cNvPr id="62" name="Стрелка вниз 61"/>
          <p:cNvSpPr/>
          <p:nvPr/>
        </p:nvSpPr>
        <p:spPr>
          <a:xfrm rot="3598593">
            <a:off x="3555308" y="3564250"/>
            <a:ext cx="587874" cy="16211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Rectangle 4"/>
          <p:cNvSpPr>
            <a:spLocks/>
          </p:cNvSpPr>
          <p:nvPr/>
        </p:nvSpPr>
        <p:spPr bwMode="auto">
          <a:xfrm>
            <a:off x="4643438" y="3929066"/>
            <a:ext cx="4286280" cy="85725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Вот, </a:t>
            </a:r>
            <a:r>
              <a:rPr lang="en-US" sz="2400" b="1" i="1" dirty="0" smtClean="0">
                <a:solidFill>
                  <a:srgbClr val="00B0F0"/>
                </a:solidFill>
                <a:latin typeface="Constantia" pitchFamily="18" charset="0"/>
              </a:rPr>
              <a:t>“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как это работает</a:t>
            </a:r>
            <a:r>
              <a:rPr lang="en-US" sz="2400" b="1" i="1" dirty="0" smtClean="0">
                <a:solidFill>
                  <a:srgbClr val="00B0F0"/>
                </a:solidFill>
                <a:latin typeface="Constantia" pitchFamily="18" charset="0"/>
              </a:rPr>
              <a:t>”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, и </a:t>
            </a:r>
            <a:r>
              <a:rPr lang="en-US" sz="2400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вот, что мы получили!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 autoUpdateAnimBg="0"/>
      <p:bldP spid="54" grpId="0" animBg="1"/>
      <p:bldP spid="55" grpId="0" build="p"/>
      <p:bldP spid="56" grpId="0" animBg="1" autoUpdateAnimBg="0"/>
      <p:bldP spid="61" grpId="0" build="p"/>
      <p:bldP spid="62" grpId="0" animBg="1" autoUpdateAnimBg="0"/>
      <p:bldP spid="6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9754</TotalTime>
  <Words>991</Words>
  <Application>Microsoft Office PowerPoint</Application>
  <PresentationFormat>Экран (4:3)</PresentationFormat>
  <Paragraphs>223</Paragraphs>
  <Slides>27</Slides>
  <Notes>0</Notes>
  <HiddenSlides>0</HiddenSlides>
  <MMClips>5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Бумажная</vt:lpstr>
      <vt:lpstr>Точечный рисунок</vt:lpstr>
      <vt:lpstr>Формула</vt:lpstr>
      <vt:lpstr>Microsoft Equation 3.0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Пользователь Windows</cp:lastModifiedBy>
  <cp:revision>795</cp:revision>
  <dcterms:created xsi:type="dcterms:W3CDTF">2010-10-03T06:36:32Z</dcterms:created>
  <dcterms:modified xsi:type="dcterms:W3CDTF">2023-04-15T17:51:34Z</dcterms:modified>
</cp:coreProperties>
</file>