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1" r:id="rId2"/>
    <p:sldId id="316" r:id="rId3"/>
    <p:sldId id="361" r:id="rId4"/>
    <p:sldId id="341" r:id="rId5"/>
    <p:sldId id="342" r:id="rId6"/>
    <p:sldId id="355" r:id="rId7"/>
    <p:sldId id="356" r:id="rId8"/>
    <p:sldId id="334" r:id="rId9"/>
    <p:sldId id="359" r:id="rId10"/>
    <p:sldId id="335" r:id="rId11"/>
    <p:sldId id="349" r:id="rId12"/>
    <p:sldId id="373" r:id="rId13"/>
    <p:sldId id="357" r:id="rId14"/>
    <p:sldId id="353" r:id="rId15"/>
    <p:sldId id="358" r:id="rId16"/>
    <p:sldId id="343" r:id="rId17"/>
    <p:sldId id="360" r:id="rId18"/>
    <p:sldId id="330" r:id="rId19"/>
    <p:sldId id="348" r:id="rId20"/>
    <p:sldId id="332" r:id="rId21"/>
    <p:sldId id="363" r:id="rId22"/>
    <p:sldId id="364" r:id="rId23"/>
    <p:sldId id="346" r:id="rId24"/>
    <p:sldId id="374" r:id="rId25"/>
    <p:sldId id="368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363" autoAdjust="0"/>
    <p:restoredTop sz="97586" autoAdjust="0"/>
  </p:normalViewPr>
  <p:slideViewPr>
    <p:cSldViewPr>
      <p:cViewPr>
        <p:scale>
          <a:sx n="119" d="100"/>
          <a:sy n="119" d="100"/>
        </p:scale>
        <p:origin x="-179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13.09.2023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72;&#1103;%20&#1088;&#1072;&#1073;&#1086;&#1090;&#1072;\&#1052;&#1086;&#1080;%20&#1083;&#1077;&#1082;&#1094;&#1080;&#1080;_&#1054;&#1089;&#1077;&#1085;&#1100;%202018\&#1050;&#1085;&#1080;&#1075;&#1072;_New\&#1063;&#1072;&#1089;&#1090;&#1100;%201\&#1051;&#1077;&#1082;&#1094;&#1080;&#1103;%201\&#1042;&#1080;&#1076;&#1077;&#1086;\&#1042;&#1086;&#1083;&#1085;&#1099;-&#1087;&#1086;&#1076;-&#1084;&#1091;&#1079;&#1099;&#1082;&#1091;-&#1056;&#1077;&#1072;&#1082;&#1094;&#1080;&#1103;-&#1041;&#1077;&#1083;&#1086;&#1091;&#1089;&#1086;&#1074;&#1072;.as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72;&#1103;%20&#1088;&#1072;&#1073;&#1086;&#1090;&#1072;\&#1052;&#1086;&#1080;%20&#1083;&#1077;&#1082;&#1094;&#1080;&#1080;_&#1054;&#1089;&#1077;&#1085;&#1100;%202018\&#1050;&#1085;&#1080;&#1075;&#1072;_New\&#1063;&#1072;&#1089;&#1090;&#1100;%201\&#1051;&#1077;&#1082;&#1094;&#1080;&#1103;%201\&#1042;&#1080;&#1076;&#1077;&#1086;\asf\&#1042;&#1086;&#1083;&#1085;&#1099;-&#1087;&#1086;&#1076;-&#1087;&#1077;&#1089;&#1085;&#1102;-&#1056;&#1077;&#1072;&#1082;&#1094;&#1080;&#1103;-&#1041;&#1077;&#1083;&#1086;&#1091;&#1089;&#1086;&#1074;&#1072;.as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9;&#1095;&#1077;&#1073;&#1085;&#1072;&#1103;%20&#1088;&#1072;&#1073;&#1086;&#1090;&#1072;\&#1052;&#1086;&#1080;%20&#1083;&#1077;&#1082;&#1094;&#1080;&#1080;_&#1054;&#1089;&#1077;&#1085;&#1100;%202018\&#1050;&#1085;&#1080;&#1075;&#1072;_New\&#1063;&#1072;&#1089;&#1090;&#1100;%201\&#1051;&#1077;&#1082;&#1094;&#1080;&#1103;%201\&#1042;&#1080;&#1076;&#1077;&#1086;\asf\&#1040;&#1085;&#1082;&#1077;&#1088;.as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7.gif"/><Relationship Id="rId9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59;&#1095;&#1077;&#1073;&#1085;&#1072;&#1103;%20&#1088;&#1072;&#1073;&#1086;&#1090;&#1072;\&#1052;&#1086;&#1080;%20&#1083;&#1077;&#1082;&#1094;&#1080;&#1080;_&#1054;&#1089;&#1077;&#1085;&#1100;%202018\&#1056;&#1077;&#1072;&#1082;&#1094;&#1080;&#1103;-&#1041;&#1077;&#1083;&#1086;&#1091;&#1089;&#1086;&#1074;&#1072;&#1061;&#1080;&#1084;&#1080;&#1103;-&#8211;-&#1055;&#1088;&#1086;&#1089;&#1090;&#1086;-_online-video-cutter.com_.m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151" name="Содержимое 1"/>
          <p:cNvSpPr>
            <a:spLocks/>
          </p:cNvSpPr>
          <p:nvPr/>
        </p:nvSpPr>
        <p:spPr bwMode="auto">
          <a:xfrm>
            <a:off x="468313" y="1263654"/>
            <a:ext cx="8229600" cy="173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r>
              <a:rPr lang="ru-RU" sz="2400" b="1" i="1" dirty="0">
                <a:latin typeface="Constantia" pitchFamily="18" charset="0"/>
              </a:rPr>
              <a:t>“В науке </a:t>
            </a:r>
            <a:r>
              <a:rPr lang="ru-RU" sz="2400" b="1" i="1" dirty="0" smtClean="0">
                <a:latin typeface="Constantia" pitchFamily="18" charset="0"/>
              </a:rPr>
              <a:t> необходимо  воображение</a:t>
            </a:r>
            <a:r>
              <a:rPr lang="ru-RU" sz="2400" b="1" i="1" dirty="0">
                <a:latin typeface="Constantia" pitchFamily="18" charset="0"/>
              </a:rPr>
              <a:t>. </a:t>
            </a:r>
            <a:r>
              <a:rPr lang="ru-RU" sz="2400" b="1" i="1" dirty="0" smtClean="0">
                <a:latin typeface="Constantia" pitchFamily="18" charset="0"/>
              </a:rPr>
              <a:t> Она  не </a:t>
            </a:r>
            <a:r>
              <a:rPr lang="ru-RU" sz="2400" b="1" i="1" dirty="0">
                <a:latin typeface="Constantia" pitchFamily="18" charset="0"/>
              </a:rPr>
              <a:t>исчерпывается целиком ни математикой, ни логикой, в ней есть что-то от красоты и поэзии”</a:t>
            </a:r>
            <a:endParaRPr lang="ru-RU" sz="2400" dirty="0">
              <a:latin typeface="Constantia" pitchFamily="18" charset="0"/>
            </a:endParaRPr>
          </a:p>
          <a:p>
            <a:pPr marL="742950" lvl="1" indent="-285750" algn="r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ru-RU" sz="2400" b="1" dirty="0">
                <a:solidFill>
                  <a:schemeClr val="tx2"/>
                </a:solidFill>
                <a:latin typeface="Constantia" pitchFamily="18" charset="0"/>
              </a:rPr>
              <a:t>М. Митчелл,</a:t>
            </a:r>
            <a:r>
              <a:rPr lang="ru-RU" sz="2400" b="1" i="1" dirty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onstantia" pitchFamily="18" charset="0"/>
              </a:rPr>
              <a:t>1860</a:t>
            </a:r>
            <a:endParaRPr lang="ru-RU" sz="2400" dirty="0">
              <a:solidFill>
                <a:schemeClr val="tx2"/>
              </a:solidFill>
              <a:latin typeface="Constantia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 dirty="0">
              <a:latin typeface="Constantia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4282" y="142852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Часть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вторая: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Колебания и волны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Волновая оптика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33" y="3685724"/>
            <a:ext cx="345687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242714"/>
            <a:ext cx="2666959" cy="187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/>
          </p:cNvSpPr>
          <p:nvPr/>
        </p:nvSpPr>
        <p:spPr bwMode="auto">
          <a:xfrm>
            <a:off x="1428728" y="285728"/>
            <a:ext cx="6573838" cy="9731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>
                <a:latin typeface="Constantia" pitchFamily="18" charset="0"/>
              </a:rPr>
              <a:t>Волны </a:t>
            </a:r>
            <a:r>
              <a:rPr lang="ru-RU" sz="2800" b="1" i="1" dirty="0" smtClean="0">
                <a:latin typeface="Constantia" pitchFamily="18" charset="0"/>
              </a:rPr>
              <a:t> при  протекании  реакции</a:t>
            </a:r>
            <a:r>
              <a:rPr lang="ru-RU" sz="2800" b="1" i="1" dirty="0">
                <a:latin typeface="Constantia" pitchFamily="18" charset="0"/>
              </a:rPr>
              <a:t/>
            </a:r>
            <a:br>
              <a:rPr lang="ru-RU" sz="2800" b="1" i="1" dirty="0">
                <a:latin typeface="Constantia" pitchFamily="18" charset="0"/>
              </a:rPr>
            </a:br>
            <a:r>
              <a:rPr lang="ru-RU" sz="2800" b="1" i="1" dirty="0">
                <a:latin typeface="Constantia" pitchFamily="18" charset="0"/>
              </a:rPr>
              <a:t>Белоусова - Жаботинского</a:t>
            </a:r>
          </a:p>
        </p:txBody>
      </p:sp>
      <p:pic>
        <p:nvPicPr>
          <p:cNvPr id="4" name="Волны-под-музыку-Реакция-Белоусова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05046" y="2357430"/>
            <a:ext cx="4198939" cy="314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/>
          </p:cNvSpPr>
          <p:nvPr>
            <p:ph type="title"/>
          </p:nvPr>
        </p:nvSpPr>
        <p:spPr bwMode="auto">
          <a:xfrm>
            <a:off x="714348" y="357166"/>
            <a:ext cx="4071966" cy="69215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8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Ещё волны …</a:t>
            </a:r>
          </a:p>
        </p:txBody>
      </p:sp>
      <p:pic>
        <p:nvPicPr>
          <p:cNvPr id="4" name="Волны-под-песню-Реакция-Белоусова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643174" y="2643182"/>
            <a:ext cx="4033836" cy="28442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214346" y="590660"/>
            <a:ext cx="9144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3"/>
              </a:buBlip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Колебаниями называются процессы, обладающие в  той или иной мере свойством повторяемости во времени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5000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6090057" y="3196826"/>
            <a:ext cx="2571768" cy="60722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2857488" y="1447916"/>
            <a:ext cx="2857520" cy="85727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1. Почему так «расплывчато»?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357158" y="1447916"/>
            <a:ext cx="321471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 smtClean="0">
                <a:solidFill>
                  <a:srgbClr val="00B0F0"/>
                </a:solidFill>
                <a:latin typeface="Constantia" pitchFamily="18" charset="0"/>
              </a:rPr>
              <a:t>Замечания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285720" y="2357430"/>
            <a:ext cx="7786742" cy="157163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5500694" y="3357562"/>
            <a:ext cx="121444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6000" b="1" i="1" dirty="0" smtClean="0">
                <a:solidFill>
                  <a:srgbClr val="0070C0"/>
                </a:solidFill>
                <a:latin typeface="Constantia" pitchFamily="18" charset="0"/>
              </a:rPr>
              <a:t>?!</a:t>
            </a:r>
            <a:endParaRPr lang="ru-RU" sz="6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857752" y="642918"/>
            <a:ext cx="3857652" cy="2576518"/>
            <a:chOff x="4857752" y="642918"/>
            <a:chExt cx="3857652" cy="2576518"/>
          </a:xfrm>
        </p:grpSpPr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4857752" y="642918"/>
              <a:ext cx="3571900" cy="6937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3200" b="1" i="1" dirty="0" smtClean="0">
                  <a:solidFill>
                    <a:srgbClr val="FF0000"/>
                  </a:solidFill>
                  <a:latin typeface="Constantia" pitchFamily="18" charset="0"/>
                </a:rPr>
                <a:t>Осциллограф</a:t>
              </a:r>
              <a:endParaRPr lang="ru-RU" sz="32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pic>
          <p:nvPicPr>
            <p:cNvPr id="57346" name="Picture 2" descr="Новый рисуно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6404" y="1428736"/>
              <a:ext cx="3429000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4"/>
          <p:cNvSpPr>
            <a:spLocks/>
          </p:cNvSpPr>
          <p:nvPr/>
        </p:nvSpPr>
        <p:spPr bwMode="auto">
          <a:xfrm>
            <a:off x="3143240" y="214291"/>
            <a:ext cx="578647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Визуализация</a:t>
            </a:r>
            <a:r>
              <a:rPr lang="en-US" sz="3200" b="1" i="1" dirty="0" smtClean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 колебаний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357158" y="285728"/>
            <a:ext cx="214314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Гармонические</a:t>
            </a:r>
            <a:endParaRPr lang="ru-RU" sz="20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1142976" y="5143512"/>
            <a:ext cx="257176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«Затухающие»</a:t>
            </a:r>
            <a:endParaRPr lang="ru-RU" sz="20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6" name="Штриховая стрелка вправо 25"/>
          <p:cNvSpPr/>
          <p:nvPr/>
        </p:nvSpPr>
        <p:spPr>
          <a:xfrm>
            <a:off x="3643306" y="5033588"/>
            <a:ext cx="714380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3458126" cy="28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512691" cy="195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 build="p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1692275" y="71438"/>
            <a:ext cx="4751388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>
                <a:solidFill>
                  <a:srgbClr val="F9F9F9"/>
                </a:solidFill>
                <a:latin typeface="Constantia" pitchFamily="18" charset="0"/>
              </a:rPr>
              <a:t>Разные</a:t>
            </a:r>
            <a:r>
              <a:rPr lang="en-US" sz="3200" b="1" i="1" dirty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3200" b="1" i="1" dirty="0">
                <a:solidFill>
                  <a:srgbClr val="F9F9F9"/>
                </a:solidFill>
                <a:latin typeface="Constantia" pitchFamily="18" charset="0"/>
              </a:rPr>
              <a:t> колебания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36935"/>
            <a:ext cx="8168662" cy="45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-71470" y="71438"/>
            <a:ext cx="6022998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Апериодический режим -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7914" y="18133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</a:rPr>
              <a:t>Релаксация</a:t>
            </a:r>
            <a:r>
              <a:rPr lang="en-US" sz="3200" b="1" i="1" dirty="0" smtClean="0">
                <a:solidFill>
                  <a:srgbClr val="FF0000"/>
                </a:solidFill>
                <a:latin typeface="Constantia" pitchFamily="18" charset="0"/>
              </a:rPr>
              <a:t>”</a:t>
            </a:r>
            <a:r>
              <a:rPr lang="ru-RU" sz="3200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72411" cy="417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1692275" y="71438"/>
            <a:ext cx="4751388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 dirty="0">
                <a:solidFill>
                  <a:srgbClr val="F9F9F9"/>
                </a:solidFill>
                <a:latin typeface="Constantia" pitchFamily="18" charset="0"/>
              </a:rPr>
              <a:t>Разные</a:t>
            </a:r>
            <a:r>
              <a:rPr lang="en-US" sz="3200" b="1" i="1" dirty="0">
                <a:solidFill>
                  <a:srgbClr val="F9F9F9"/>
                </a:solidFill>
                <a:latin typeface="Constantia" pitchFamily="18" charset="0"/>
              </a:rPr>
              <a:t>”</a:t>
            </a:r>
            <a:r>
              <a:rPr lang="ru-RU" sz="3200" b="1" i="1" dirty="0">
                <a:solidFill>
                  <a:srgbClr val="F9F9F9"/>
                </a:solidFill>
                <a:latin typeface="Constantia" pitchFamily="18" charset="0"/>
              </a:rPr>
              <a:t> колебания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14282" y="806450"/>
            <a:ext cx="8389968" cy="5700713"/>
            <a:chOff x="395288" y="806450"/>
            <a:chExt cx="8208962" cy="5700713"/>
          </a:xfrm>
        </p:grpSpPr>
        <p:pic>
          <p:nvPicPr>
            <p:cNvPr id="36920" name="Picture 5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5288" y="806450"/>
              <a:ext cx="8208962" cy="5700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Прямоугольник 13"/>
            <p:cNvSpPr/>
            <p:nvPr/>
          </p:nvSpPr>
          <p:spPr>
            <a:xfrm>
              <a:off x="5357818" y="857232"/>
              <a:ext cx="214314" cy="28575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64494" y="857232"/>
              <a:ext cx="214314" cy="28575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1141" y="3112666"/>
              <a:ext cx="214314" cy="28575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73109" y="3658605"/>
              <a:ext cx="214314" cy="28575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4348" y="4572008"/>
              <a:ext cx="254419" cy="28575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5082" y="5857892"/>
              <a:ext cx="457056" cy="428628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4348" y="4929198"/>
              <a:ext cx="254419" cy="285752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Rectangle 57"/>
          <p:cNvSpPr>
            <a:spLocks/>
          </p:cNvSpPr>
          <p:nvPr/>
        </p:nvSpPr>
        <p:spPr bwMode="auto">
          <a:xfrm>
            <a:off x="5043488" y="3470275"/>
            <a:ext cx="576262" cy="4318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i="1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523346" y="3096624"/>
            <a:ext cx="357189" cy="357189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000" i="1" dirty="0" smtClean="0">
                <a:solidFill>
                  <a:schemeClr val="bg1"/>
                </a:solidFill>
                <a:latin typeface="Constantia" pitchFamily="18" charset="0"/>
              </a:rPr>
              <a:t>I</a:t>
            </a:r>
            <a:endParaRPr lang="ru-RU" sz="20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3500438"/>
            <a:ext cx="414334" cy="4857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4"/>
          <p:cNvSpPr>
            <a:spLocks/>
          </p:cNvSpPr>
          <p:nvPr/>
        </p:nvSpPr>
        <p:spPr bwMode="auto">
          <a:xfrm>
            <a:off x="5207672" y="3658605"/>
            <a:ext cx="357189" cy="357189"/>
          </a:xfrm>
          <a:prstGeom prst="rect">
            <a:avLst/>
          </a:prstGeom>
          <a:solidFill>
            <a:schemeClr val="tx1"/>
          </a:solidFill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i="1" dirty="0" smtClean="0">
                <a:solidFill>
                  <a:schemeClr val="bg1"/>
                </a:solidFill>
                <a:latin typeface="Constantia" pitchFamily="18" charset="0"/>
                <a:sym typeface="Symbol"/>
              </a:rPr>
              <a:t></a:t>
            </a:r>
            <a:endParaRPr lang="ru-RU" sz="2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825148"/>
            <a:ext cx="200020" cy="20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57818" y="809857"/>
            <a:ext cx="200020" cy="200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4"/>
          <p:cNvSpPr>
            <a:spLocks/>
          </p:cNvSpPr>
          <p:nvPr/>
        </p:nvSpPr>
        <p:spPr bwMode="auto">
          <a:xfrm>
            <a:off x="5214943" y="864502"/>
            <a:ext cx="357189" cy="357189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i="1" dirty="0" smtClean="0">
                <a:solidFill>
                  <a:schemeClr val="bg1"/>
                </a:solidFill>
                <a:latin typeface="Constantia" pitchFamily="18" charset="0"/>
              </a:rPr>
              <a:t>q</a:t>
            </a:r>
            <a:endParaRPr lang="ru-RU" sz="2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642911" y="857232"/>
            <a:ext cx="357189" cy="357189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i="1" dirty="0" smtClean="0">
                <a:solidFill>
                  <a:schemeClr val="bg1"/>
                </a:solidFill>
                <a:latin typeface="Constantia" pitchFamily="18" charset="0"/>
              </a:rPr>
              <a:t>x</a:t>
            </a:r>
            <a:endParaRPr lang="ru-RU" sz="2400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05284" y="4539924"/>
            <a:ext cx="556213" cy="1683179"/>
            <a:chOff x="405284" y="4539924"/>
            <a:chExt cx="556213" cy="1683179"/>
          </a:xfrm>
        </p:grpSpPr>
        <p:sp>
          <p:nvSpPr>
            <p:cNvPr id="29" name="Rectangle 4"/>
            <p:cNvSpPr>
              <a:spLocks/>
            </p:cNvSpPr>
            <p:nvPr/>
          </p:nvSpPr>
          <p:spPr bwMode="auto">
            <a:xfrm>
              <a:off x="470203" y="4897865"/>
              <a:ext cx="435147" cy="357189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400" i="1" dirty="0" smtClean="0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U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0</a:t>
              </a:r>
              <a:endParaRPr lang="ru-RU" sz="1400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4"/>
            <p:cNvSpPr>
              <a:spLocks/>
            </p:cNvSpPr>
            <p:nvPr/>
          </p:nvSpPr>
          <p:spPr bwMode="auto">
            <a:xfrm>
              <a:off x="405284" y="5865914"/>
              <a:ext cx="556213" cy="357189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400" i="1" dirty="0" smtClean="0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-U</a:t>
              </a:r>
              <a:r>
                <a:rPr lang="en-US" sz="1400" baseline="-25000" dirty="0" smtClean="0">
                  <a:solidFill>
                    <a:schemeClr val="bg1"/>
                  </a:solidFill>
                  <a:latin typeface="Book Antiqua" pitchFamily="18" charset="0"/>
                  <a:cs typeface="Times New Roman" pitchFamily="18" charset="0"/>
                </a:rPr>
                <a:t>0</a:t>
              </a:r>
              <a:endParaRPr lang="ru-RU" sz="1400" dirty="0">
                <a:solidFill>
                  <a:schemeClr val="bg1"/>
                </a:solidFill>
                <a:latin typeface="Book Antiqua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 flipH="1">
              <a:off x="666973" y="4539924"/>
              <a:ext cx="152400" cy="2000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Rectangle 4"/>
            <p:cNvSpPr>
              <a:spLocks/>
            </p:cNvSpPr>
            <p:nvPr/>
          </p:nvSpPr>
          <p:spPr bwMode="auto">
            <a:xfrm>
              <a:off x="500786" y="4612113"/>
              <a:ext cx="357189" cy="357189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i="1" dirty="0" smtClean="0">
                  <a:solidFill>
                    <a:schemeClr val="bg1"/>
                  </a:solidFill>
                  <a:latin typeface="Book Antiqua" pitchFamily="18" charset="0"/>
                </a:rPr>
                <a:t>U</a:t>
              </a:r>
              <a:endParaRPr lang="ru-RU" i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2" grpId="0" build="p" animBg="1"/>
      <p:bldP spid="37" grpId="0" build="p"/>
      <p:bldP spid="3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136382E-3E47-4CB0-993E-9F0968E1A5FE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214346" y="90594"/>
            <a:ext cx="91440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4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Колебаниями называются процессы, обладающие в той или иной мере свойством повторяемости во времени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494632" y="2422607"/>
          <a:ext cx="321471" cy="428628"/>
        </p:xfrm>
        <a:graphic>
          <a:graphicData uri="http://schemas.openxmlformats.org/presentationml/2006/ole">
            <p:oleObj spid="_x0000_s58371" r:id="rId5" imgW="139700" imgH="190500" progId="">
              <p:embed/>
            </p:oleObj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000100" y="2320921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…,  а ещё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5000628" y="2345635"/>
          <a:ext cx="795338" cy="571500"/>
        </p:xfrm>
        <a:graphic>
          <a:graphicData uri="http://schemas.openxmlformats.org/presentationml/2006/ole">
            <p:oleObj spid="_x0000_s58375" r:id="rId6" imgW="368300" imgH="266700" progId="">
              <p:embed/>
            </p:oleObj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737018" y="2312683"/>
            <a:ext cx="785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3500430" y="320657"/>
            <a:ext cx="285752" cy="5429288"/>
          </a:xfrm>
          <a:prstGeom prst="leftBrace">
            <a:avLst>
              <a:gd name="adj1" fmla="val 40045"/>
              <a:gd name="adj2" fmla="val 50000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142976" y="3321053"/>
            <a:ext cx="3521089" cy="608013"/>
            <a:chOff x="1142976" y="3321053"/>
            <a:chExt cx="3521089" cy="608013"/>
          </a:xfrm>
        </p:grpSpPr>
        <p:graphicFrame>
          <p:nvGraphicFramePr>
            <p:cNvPr id="58376" name="Object 8"/>
            <p:cNvGraphicFramePr>
              <a:graphicFrameLocks noChangeAspect="1"/>
            </p:cNvGraphicFramePr>
            <p:nvPr/>
          </p:nvGraphicFramePr>
          <p:xfrm>
            <a:off x="3071802" y="3321053"/>
            <a:ext cx="1592263" cy="608013"/>
          </p:xfrm>
          <a:graphic>
            <a:graphicData uri="http://schemas.openxmlformats.org/presentationml/2006/ole">
              <p:oleObj spid="_x0000_s58376" name="Формула" r:id="rId7" imgW="596880" imgH="228600" progId="Equation.3">
                <p:embed/>
              </p:oleObj>
            </a:graphicData>
          </a:graphic>
        </p:graphicFrame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142976" y="3321053"/>
              <a:ext cx="16430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32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Кси</a:t>
              </a:r>
              <a:r>
                <a:rPr kumimoji="0" lang="en-US" sz="3200" b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”:</a:t>
              </a:r>
              <a:r>
                <a:rPr kumimoji="0" lang="ru-RU" sz="32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8"/>
          <p:cNvSpPr>
            <a:spLocks/>
          </p:cNvSpPr>
          <p:nvPr/>
        </p:nvSpPr>
        <p:spPr bwMode="auto">
          <a:xfrm>
            <a:off x="6786578" y="228599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57158" y="947850"/>
            <a:ext cx="5357850" cy="857278"/>
            <a:chOff x="357158" y="947850"/>
            <a:chExt cx="5357850" cy="857278"/>
          </a:xfrm>
        </p:grpSpPr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2857488" y="947850"/>
              <a:ext cx="2857520" cy="85727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Почему так «расплывчато»? 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22" name="Rectangle 4"/>
            <p:cNvSpPr>
              <a:spLocks/>
            </p:cNvSpPr>
            <p:nvPr/>
          </p:nvSpPr>
          <p:spPr bwMode="auto">
            <a:xfrm>
              <a:off x="357158" y="947850"/>
              <a:ext cx="3214710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u="sng" dirty="0" smtClean="0">
                  <a:solidFill>
                    <a:srgbClr val="00B0F0"/>
                  </a:solidFill>
                  <a:latin typeface="Constantia" pitchFamily="18" charset="0"/>
                </a:rPr>
                <a:t>Замечания</a:t>
              </a: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: 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  <p:sp>
        <p:nvSpPr>
          <p:cNvPr id="23" name="Rectangle 4"/>
          <p:cNvSpPr>
            <a:spLocks/>
          </p:cNvSpPr>
          <p:nvPr/>
        </p:nvSpPr>
        <p:spPr bwMode="auto">
          <a:xfrm>
            <a:off x="285720" y="1857364"/>
            <a:ext cx="778674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2. Какие-такие «процессы? Что там по оси … 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42844" y="4000504"/>
            <a:ext cx="8036775" cy="2500330"/>
            <a:chOff x="142844" y="4000504"/>
            <a:chExt cx="8036775" cy="2500330"/>
          </a:xfrm>
        </p:grpSpPr>
        <p:sp>
          <p:nvSpPr>
            <p:cNvPr id="7" name="Rectangle 4"/>
            <p:cNvSpPr>
              <a:spLocks/>
            </p:cNvSpPr>
            <p:nvPr/>
          </p:nvSpPr>
          <p:spPr bwMode="auto">
            <a:xfrm>
              <a:off x="1928794" y="4592651"/>
              <a:ext cx="4751388" cy="6937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32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3. </a:t>
              </a:r>
              <a:r>
                <a:rPr lang="en-US" sz="32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32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Классификация</a:t>
              </a:r>
              <a:r>
                <a:rPr lang="en-US" sz="32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endParaRPr lang="ru-RU" sz="32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20" name="Rectangle 4"/>
            <p:cNvSpPr>
              <a:spLocks/>
            </p:cNvSpPr>
            <p:nvPr/>
          </p:nvSpPr>
          <p:spPr bwMode="auto">
            <a:xfrm>
              <a:off x="1643042" y="5500702"/>
              <a:ext cx="5715040" cy="100013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3200" b="1" i="1" dirty="0" smtClean="0">
                  <a:solidFill>
                    <a:srgbClr val="FF0000"/>
                  </a:solidFill>
                  <a:latin typeface="Constantia" pitchFamily="18" charset="0"/>
                </a:rPr>
                <a:t>(</a:t>
              </a:r>
              <a:r>
                <a:rPr lang="ru-RU" sz="3200" b="1" i="1" dirty="0" smtClean="0">
                  <a:solidFill>
                    <a:srgbClr val="FF0000"/>
                  </a:solidFill>
                  <a:latin typeface="Constantia" pitchFamily="18" charset="0"/>
                </a:rPr>
                <a:t>какие бывают колебания) ??</a:t>
              </a:r>
              <a:endParaRPr lang="ru-RU" sz="32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  <p:sp>
          <p:nvSpPr>
            <p:cNvPr id="15" name="Штриховая стрелка вправо 14"/>
            <p:cNvSpPr/>
            <p:nvPr/>
          </p:nvSpPr>
          <p:spPr>
            <a:xfrm rot="5400000">
              <a:off x="7090189" y="4482711"/>
              <a:ext cx="1571637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Rectangle 4"/>
            <p:cNvSpPr>
              <a:spLocks/>
            </p:cNvSpPr>
            <p:nvPr/>
          </p:nvSpPr>
          <p:spPr bwMode="auto">
            <a:xfrm>
              <a:off x="142844" y="4071942"/>
              <a:ext cx="5715040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3200" b="1" dirty="0" smtClean="0">
                  <a:solidFill>
                    <a:srgbClr val="FF0000"/>
                  </a:solidFill>
                  <a:latin typeface="Constantia" pitchFamily="18" charset="0"/>
                  <a:sym typeface="Symbol"/>
                </a:rPr>
                <a:t></a:t>
              </a:r>
              <a:r>
                <a:rPr lang="ru-RU" sz="3200" b="1" i="1" dirty="0" smtClean="0">
                  <a:solidFill>
                    <a:srgbClr val="FF0000"/>
                  </a:solidFill>
                  <a:latin typeface="Constantia" pitchFamily="18" charset="0"/>
                  <a:sym typeface="Symbol"/>
                </a:rPr>
                <a:t>     </a:t>
              </a:r>
              <a:r>
                <a:rPr lang="en-US" sz="3200" b="1" i="1" dirty="0" smtClean="0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3200" b="1" i="1" dirty="0" smtClean="0">
                  <a:solidFill>
                    <a:srgbClr val="FF0000"/>
                  </a:solidFill>
                  <a:latin typeface="Constantia" pitchFamily="18" charset="0"/>
                </a:rPr>
                <a:t>теория колебаний</a:t>
              </a:r>
              <a:r>
                <a:rPr lang="en-US" sz="3200" b="1" i="1" dirty="0" smtClean="0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endParaRPr lang="ru-RU" sz="32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14" grpId="0"/>
      <p:bldP spid="16" grpId="0" animBg="1"/>
      <p:bldP spid="21" grpId="0" build="p" autoUpdateAnimBg="0"/>
      <p:bldP spid="2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950" y="73025"/>
            <a:ext cx="8229600" cy="776270"/>
          </a:xfrm>
        </p:spPr>
        <p:txBody>
          <a:bodyPr/>
          <a:lstStyle/>
          <a:p>
            <a:pPr>
              <a:defRPr/>
            </a:pPr>
            <a:r>
              <a:rPr lang="ru-RU" smtClean="0"/>
              <a:t>Анкерный механизм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42089-98F6-4DE0-A533-6FB3618EB81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196" name="Picture 2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14438"/>
            <a:ext cx="3325812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20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025" y="1214438"/>
            <a:ext cx="2903538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072063" y="5786438"/>
            <a:ext cx="2786062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Маятник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328A2D0-9E9D-489D-99A9-A8A62ECFCA12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88950" y="73025"/>
            <a:ext cx="5083182" cy="77627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Анкерный механизм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Анкер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4158560" cy="266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457223" y="714375"/>
            <a:ext cx="7400925" cy="87153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80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Лекция 1. Свободные колебания простых одномерных осцилляторов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335108" y="1643063"/>
          <a:ext cx="6237288" cy="4672012"/>
        </p:xfrm>
        <a:graphic>
          <a:graphicData uri="http://schemas.openxmlformats.org/presentationml/2006/ole">
            <p:oleObj spid="_x0000_s1026" name="Точечный рисунок" r:id="rId4" imgW="5695238" imgH="4266667" progId="PBrush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282" y="142852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Раздел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Колебания и волны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6512" y="428604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n-lt"/>
              </a:rPr>
              <a:t>http://vega.phys.msu.ru/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6" y="1161620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Модель гармонический осциллятор.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Кинематика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гармонических колебаний 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42844" y="1698957"/>
            <a:ext cx="8072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Blip>
                <a:blip r:embed="rId4"/>
              </a:buBlip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6600"/>
                </a:solidFill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Колебания называются гармоническими, если они происходят по закону синуса или косинуса: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428596" y="357166"/>
            <a:ext cx="571504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. «Одномерный осциллятор» 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/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Свободные колебания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228725" y="2574925"/>
            <a:ext cx="6629391" cy="1139805"/>
            <a:chOff x="1228725" y="2574925"/>
            <a:chExt cx="6629391" cy="1139805"/>
          </a:xfrm>
        </p:grpSpPr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1228725" y="2574925"/>
            <a:ext cx="3429000" cy="565150"/>
          </p:xfrm>
          <a:graphic>
            <a:graphicData uri="http://schemas.openxmlformats.org/presentationml/2006/ole">
              <p:oleObj spid="_x0000_s40969" name="Формула" r:id="rId5" imgW="1143000" imgH="190440" progId="Equation.3">
                <p:embed/>
              </p:oleObj>
            </a:graphicData>
          </a:graphic>
        </p:graphicFrame>
        <p:graphicFrame>
          <p:nvGraphicFramePr>
            <p:cNvPr id="40971" name="Object 11"/>
            <p:cNvGraphicFramePr>
              <a:graphicFrameLocks noChangeAspect="1"/>
            </p:cNvGraphicFramePr>
            <p:nvPr/>
          </p:nvGraphicFramePr>
          <p:xfrm>
            <a:off x="7429520" y="3071810"/>
            <a:ext cx="428596" cy="510233"/>
          </p:xfrm>
          <a:graphic>
            <a:graphicData uri="http://schemas.openxmlformats.org/presentationml/2006/ole">
              <p:oleObj spid="_x0000_s40971" name="Формула" r:id="rId6" imgW="203112" imgH="241195" progId="Equation.3">
                <p:embed/>
              </p:oleObj>
            </a:graphicData>
          </a:graphic>
        </p:graphicFrame>
        <p:sp>
          <p:nvSpPr>
            <p:cNvPr id="20" name="Rectangle 8"/>
            <p:cNvSpPr>
              <a:spLocks/>
            </p:cNvSpPr>
            <p:nvPr/>
          </p:nvSpPr>
          <p:spPr bwMode="auto">
            <a:xfrm>
              <a:off x="5214942" y="2928934"/>
              <a:ext cx="2428892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dirty="0" smtClean="0">
                  <a:solidFill>
                    <a:srgbClr val="0070C0"/>
                  </a:solidFill>
                  <a:latin typeface="Constantia" pitchFamily="18" charset="0"/>
                </a:rPr>
                <a:t>cos</a:t>
              </a:r>
              <a:r>
                <a:rPr lang="en-US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 </a:t>
              </a:r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r>
                <a:rPr lang="en-US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 </a:t>
              </a:r>
              <a:r>
                <a:rPr lang="en-US" sz="4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</a:t>
              </a:r>
              <a:endParaRPr lang="ru-RU" sz="4400" b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965325" y="3571876"/>
            <a:ext cx="2969535" cy="1184030"/>
            <a:chOff x="1965325" y="3571876"/>
            <a:chExt cx="2969535" cy="1184030"/>
          </a:xfrm>
        </p:grpSpPr>
        <p:graphicFrame>
          <p:nvGraphicFramePr>
            <p:cNvPr id="40973" name="Object 13"/>
            <p:cNvGraphicFramePr>
              <a:graphicFrameLocks noChangeAspect="1"/>
            </p:cNvGraphicFramePr>
            <p:nvPr/>
          </p:nvGraphicFramePr>
          <p:xfrm>
            <a:off x="1965325" y="3571876"/>
            <a:ext cx="2963863" cy="444500"/>
          </p:xfrm>
          <a:graphic>
            <a:graphicData uri="http://schemas.openxmlformats.org/presentationml/2006/ole">
              <p:oleObj spid="_x0000_s40973" name="Формула" r:id="rId7" imgW="1434960" imgH="215640" progId="Equation.3">
                <p:embed/>
              </p:oleObj>
            </a:graphicData>
          </a:graphic>
        </p:graphicFrame>
        <p:graphicFrame>
          <p:nvGraphicFramePr>
            <p:cNvPr id="40974" name="Object 14"/>
            <p:cNvGraphicFramePr>
              <a:graphicFrameLocks noChangeAspect="1"/>
            </p:cNvGraphicFramePr>
            <p:nvPr/>
          </p:nvGraphicFramePr>
          <p:xfrm>
            <a:off x="3221948" y="4333631"/>
            <a:ext cx="1712912" cy="422275"/>
          </p:xfrm>
          <a:graphic>
            <a:graphicData uri="http://schemas.openxmlformats.org/presentationml/2006/ole">
              <p:oleObj spid="_x0000_s40974" name="Формула" r:id="rId8" imgW="876240" imgH="215640" progId="Equation.3">
                <p:embed/>
              </p:oleObj>
            </a:graphicData>
          </a:graphic>
        </p:graphicFrame>
      </p:grpSp>
      <p:grpSp>
        <p:nvGrpSpPr>
          <p:cNvPr id="30" name="Группа 29"/>
          <p:cNvGrpSpPr/>
          <p:nvPr/>
        </p:nvGrpSpPr>
        <p:grpSpPr>
          <a:xfrm>
            <a:off x="785786" y="5133238"/>
            <a:ext cx="5286412" cy="1214446"/>
            <a:chOff x="785786" y="5357826"/>
            <a:chExt cx="5286412" cy="1214446"/>
          </a:xfrm>
        </p:grpSpPr>
        <p:sp>
          <p:nvSpPr>
            <p:cNvPr id="17" name="Штриховая стрелка вправо 16"/>
            <p:cNvSpPr/>
            <p:nvPr/>
          </p:nvSpPr>
          <p:spPr>
            <a:xfrm>
              <a:off x="785786" y="5786454"/>
              <a:ext cx="1000132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2058024" y="5357826"/>
              <a:ext cx="3000396" cy="1214446"/>
            </a:xfrm>
            <a:prstGeom prst="cloudCallout">
              <a:avLst>
                <a:gd name="adj1" fmla="val 141549"/>
                <a:gd name="adj2" fmla="val -65650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0975" name="Object 15"/>
            <p:cNvGraphicFramePr>
              <a:graphicFrameLocks noChangeAspect="1"/>
            </p:cNvGraphicFramePr>
            <p:nvPr/>
          </p:nvGraphicFramePr>
          <p:xfrm>
            <a:off x="2857035" y="5541963"/>
            <a:ext cx="1157754" cy="815995"/>
          </p:xfrm>
          <a:graphic>
            <a:graphicData uri="http://schemas.openxmlformats.org/presentationml/2006/ole">
              <p:oleObj spid="_x0000_s40975" name="Формула" r:id="rId9" imgW="520560" imgH="380880" progId="Equation.3">
                <p:embed/>
              </p:oleObj>
            </a:graphicData>
          </a:graphic>
        </p:graphicFrame>
        <p:sp>
          <p:nvSpPr>
            <p:cNvPr id="21" name="Rectangle 8"/>
            <p:cNvSpPr>
              <a:spLocks/>
            </p:cNvSpPr>
            <p:nvPr/>
          </p:nvSpPr>
          <p:spPr bwMode="auto">
            <a:xfrm>
              <a:off x="5143504" y="5429264"/>
              <a:ext cx="928694" cy="9286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6000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6000" b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143636" y="5061800"/>
            <a:ext cx="2857520" cy="1214446"/>
            <a:chOff x="6143636" y="5286388"/>
            <a:chExt cx="2857520" cy="1214446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500826" y="5603207"/>
              <a:ext cx="1941499" cy="533167"/>
              <a:chOff x="6500826" y="5603207"/>
              <a:chExt cx="1941499" cy="533167"/>
            </a:xfrm>
          </p:grpSpPr>
          <p:graphicFrame>
            <p:nvGraphicFramePr>
              <p:cNvPr id="40976" name="Object 16"/>
              <p:cNvGraphicFramePr>
                <a:graphicFrameLocks noChangeAspect="1"/>
              </p:cNvGraphicFramePr>
              <p:nvPr/>
            </p:nvGraphicFramePr>
            <p:xfrm>
              <a:off x="6500826" y="5603207"/>
              <a:ext cx="646112" cy="522288"/>
            </p:xfrm>
            <a:graphic>
              <a:graphicData uri="http://schemas.openxmlformats.org/presentationml/2006/ole">
                <p:oleObj spid="_x0000_s40976" name="Формула" r:id="rId10" imgW="330120" imgH="266400" progId="Equation.3">
                  <p:embed/>
                </p:oleObj>
              </a:graphicData>
            </a:graphic>
          </p:graphicFrame>
          <p:graphicFrame>
            <p:nvGraphicFramePr>
              <p:cNvPr id="40977" name="Object 17"/>
              <p:cNvGraphicFramePr>
                <a:graphicFrameLocks noChangeAspect="1"/>
              </p:cNvGraphicFramePr>
              <p:nvPr/>
            </p:nvGraphicFramePr>
            <p:xfrm>
              <a:off x="7796213" y="5680075"/>
              <a:ext cx="646112" cy="447675"/>
            </p:xfrm>
            <a:graphic>
              <a:graphicData uri="http://schemas.openxmlformats.org/presentationml/2006/ole">
                <p:oleObj spid="_x0000_s40977" name="Формула" r:id="rId11" imgW="330120" imgH="228600" progId="Equation.3">
                  <p:embed/>
                </p:oleObj>
              </a:graphicData>
            </a:graphic>
          </p:graphicFrame>
          <p:sp>
            <p:nvSpPr>
              <p:cNvPr id="23" name="Rectangle 4"/>
              <p:cNvSpPr>
                <a:spLocks/>
              </p:cNvSpPr>
              <p:nvPr/>
            </p:nvSpPr>
            <p:spPr bwMode="auto">
              <a:xfrm>
                <a:off x="7078849" y="5707746"/>
                <a:ext cx="642942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ru-RU" sz="3200" b="1" i="1" dirty="0" smtClean="0">
                    <a:solidFill>
                      <a:srgbClr val="0000FF"/>
                    </a:solidFill>
                    <a:latin typeface="Constantia" pitchFamily="18" charset="0"/>
                    <a:sym typeface="Symbol"/>
                  </a:rPr>
                  <a:t></a:t>
                </a:r>
                <a:endParaRPr lang="ru-RU" sz="3200" b="1" i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25" name="AutoShape 27"/>
            <p:cNvSpPr>
              <a:spLocks noChangeArrowheads="1"/>
            </p:cNvSpPr>
            <p:nvPr/>
          </p:nvSpPr>
          <p:spPr bwMode="auto">
            <a:xfrm>
              <a:off x="6143636" y="5286388"/>
              <a:ext cx="2857520" cy="1214446"/>
            </a:xfrm>
            <a:prstGeom prst="cloudCallout">
              <a:avLst>
                <a:gd name="adj1" fmla="val -64063"/>
                <a:gd name="adj2" fmla="val -114873"/>
              </a:avLst>
            </a:prstGeom>
            <a:noFill/>
            <a:ln w="127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010151" y="4219835"/>
            <a:ext cx="3492512" cy="571500"/>
            <a:chOff x="5010151" y="4219835"/>
            <a:chExt cx="3492512" cy="571500"/>
          </a:xfrm>
        </p:grpSpPr>
        <p:graphicFrame>
          <p:nvGraphicFramePr>
            <p:cNvPr id="40980" name="Object 6"/>
            <p:cNvGraphicFramePr>
              <a:graphicFrameLocks noChangeAspect="1"/>
            </p:cNvGraphicFramePr>
            <p:nvPr/>
          </p:nvGraphicFramePr>
          <p:xfrm>
            <a:off x="6429388" y="4219835"/>
            <a:ext cx="2073275" cy="571500"/>
          </p:xfrm>
          <a:graphic>
            <a:graphicData uri="http://schemas.openxmlformats.org/presentationml/2006/ole">
              <p:oleObj spid="_x0000_s40980" name="Формула" r:id="rId12" imgW="965160" imgH="266400" progId="Equation.3">
                <p:embed/>
              </p:oleObj>
            </a:graphicData>
          </a:graphic>
        </p:graphicFrame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5010151" y="4394044"/>
              <a:ext cx="1285884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или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39" name="Rectangle 4"/>
          <p:cNvSpPr>
            <a:spLocks/>
          </p:cNvSpPr>
          <p:nvPr/>
        </p:nvSpPr>
        <p:spPr bwMode="auto">
          <a:xfrm>
            <a:off x="571472" y="6454210"/>
            <a:ext cx="7572428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Какая «динамика» способна это обеспечить?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0961" grpId="0" build="p"/>
      <p:bldP spid="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8596" y="357166"/>
            <a:ext cx="664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1.3. Динамика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гармонических колебаний. Примеры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71472" y="2428868"/>
            <a:ext cx="792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Примеры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простейших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механических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электрических гармонически</a:t>
            </a:r>
            <a:r>
              <a:rPr lang="ru-RU" sz="2000" b="1" i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осцилляторов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AutoShape 55"/>
          <p:cNvSpPr>
            <a:spLocks noChangeAspect="1" noChangeArrowheads="1"/>
          </p:cNvSpPr>
          <p:nvPr/>
        </p:nvSpPr>
        <p:spPr bwMode="auto">
          <a:xfrm>
            <a:off x="831823" y="2571744"/>
            <a:ext cx="752639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339696" y="3429000"/>
            <a:ext cx="7161262" cy="2505649"/>
            <a:chOff x="339696" y="3429000"/>
            <a:chExt cx="7161262" cy="2505649"/>
          </a:xfrm>
        </p:grpSpPr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357158" y="3429000"/>
              <a:ext cx="3500631" cy="40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u="sng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Пример 1.3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.1.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1600" b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Пружинный маятник</a:t>
              </a:r>
              <a:endPara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3520" name="Object 32"/>
            <p:cNvGraphicFramePr>
              <a:graphicFrameLocks noChangeAspect="1"/>
            </p:cNvGraphicFramePr>
            <p:nvPr/>
          </p:nvGraphicFramePr>
          <p:xfrm>
            <a:off x="5929322" y="4714884"/>
            <a:ext cx="1143008" cy="814197"/>
          </p:xfrm>
          <a:graphic>
            <a:graphicData uri="http://schemas.openxmlformats.org/presentationml/2006/ole">
              <p:oleObj spid="_x0000_s63520" r:id="rId4" imgW="698500" imgH="495300" progId="">
                <p:embed/>
              </p:oleObj>
            </a:graphicData>
          </a:graphic>
        </p:graphicFrame>
        <p:sp>
          <p:nvSpPr>
            <p:cNvPr id="44" name="Овал 43"/>
            <p:cNvSpPr/>
            <p:nvPr/>
          </p:nvSpPr>
          <p:spPr>
            <a:xfrm>
              <a:off x="5643570" y="4555532"/>
              <a:ext cx="1857388" cy="124469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Штриховая стрелка вправо 44"/>
            <p:cNvSpPr/>
            <p:nvPr/>
          </p:nvSpPr>
          <p:spPr>
            <a:xfrm>
              <a:off x="4000496" y="5000636"/>
              <a:ext cx="1000132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Group 57"/>
            <p:cNvGrpSpPr>
              <a:grpSpLocks/>
            </p:cNvGrpSpPr>
            <p:nvPr/>
          </p:nvGrpSpPr>
          <p:grpSpPr bwMode="auto">
            <a:xfrm>
              <a:off x="339696" y="4070514"/>
              <a:ext cx="3527449" cy="1864135"/>
              <a:chOff x="-1432" y="4402"/>
              <a:chExt cx="4040" cy="2135"/>
            </a:xfrm>
          </p:grpSpPr>
          <p:sp>
            <p:nvSpPr>
              <p:cNvPr id="69" name="Rectangle 58" descr="Штриховой горизонтальный"/>
              <p:cNvSpPr>
                <a:spLocks noChangeArrowheads="1"/>
              </p:cNvSpPr>
              <p:nvPr/>
            </p:nvSpPr>
            <p:spPr bwMode="auto">
              <a:xfrm>
                <a:off x="-1412" y="4402"/>
                <a:ext cx="3364" cy="2135"/>
              </a:xfrm>
              <a:prstGeom prst="rect">
                <a:avLst/>
              </a:prstGeom>
              <a:pattFill prst="dashHorz">
                <a:fgClr>
                  <a:srgbClr val="00FFFF"/>
                </a:fgClr>
                <a:bgClr>
                  <a:srgbClr val="FFFFFF"/>
                </a:bgClr>
              </a:patt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Text Box 59"/>
              <p:cNvSpPr txBox="1">
                <a:spLocks noChangeArrowheads="1"/>
              </p:cNvSpPr>
              <p:nvPr/>
            </p:nvSpPr>
            <p:spPr bwMode="auto">
              <a:xfrm>
                <a:off x="1485" y="4972"/>
                <a:ext cx="51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m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Text Box 60"/>
              <p:cNvSpPr txBox="1">
                <a:spLocks noChangeArrowheads="1"/>
              </p:cNvSpPr>
              <p:nvPr/>
            </p:nvSpPr>
            <p:spPr bwMode="auto">
              <a:xfrm>
                <a:off x="583" y="5834"/>
                <a:ext cx="491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rPr>
                  <a:t>0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2" name="Text Box 61"/>
              <p:cNvSpPr txBox="1">
                <a:spLocks noChangeArrowheads="1"/>
              </p:cNvSpPr>
              <p:nvPr/>
            </p:nvSpPr>
            <p:spPr bwMode="auto">
              <a:xfrm>
                <a:off x="-528" y="5457"/>
                <a:ext cx="476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k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>
                <a:off x="-1383" y="5475"/>
                <a:ext cx="335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Line 63"/>
              <p:cNvSpPr>
                <a:spLocks noChangeShapeType="1"/>
              </p:cNvSpPr>
              <p:nvPr/>
            </p:nvSpPr>
            <p:spPr bwMode="auto">
              <a:xfrm>
                <a:off x="743" y="5128"/>
                <a:ext cx="2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Text Box 64"/>
              <p:cNvSpPr txBox="1">
                <a:spLocks noChangeArrowheads="1"/>
              </p:cNvSpPr>
              <p:nvPr/>
            </p:nvSpPr>
            <p:spPr bwMode="auto">
              <a:xfrm>
                <a:off x="1961" y="5837"/>
                <a:ext cx="647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Line 65"/>
              <p:cNvSpPr>
                <a:spLocks noChangeShapeType="1"/>
              </p:cNvSpPr>
              <p:nvPr/>
            </p:nvSpPr>
            <p:spPr bwMode="auto">
              <a:xfrm>
                <a:off x="1533" y="5114"/>
                <a:ext cx="2" cy="7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 Box 66"/>
              <p:cNvSpPr txBox="1">
                <a:spLocks noChangeArrowheads="1"/>
              </p:cNvSpPr>
              <p:nvPr/>
            </p:nvSpPr>
            <p:spPr bwMode="auto">
              <a:xfrm>
                <a:off x="1394" y="5746"/>
                <a:ext cx="402" cy="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Line 67"/>
              <p:cNvSpPr>
                <a:spLocks noChangeShapeType="1"/>
              </p:cNvSpPr>
              <p:nvPr/>
            </p:nvSpPr>
            <p:spPr bwMode="auto">
              <a:xfrm>
                <a:off x="-1403" y="5823"/>
                <a:ext cx="38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Oval 68"/>
              <p:cNvSpPr>
                <a:spLocks noChangeArrowheads="1"/>
              </p:cNvSpPr>
              <p:nvPr/>
            </p:nvSpPr>
            <p:spPr bwMode="auto">
              <a:xfrm>
                <a:off x="1411" y="5336"/>
                <a:ext cx="256" cy="25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Oval 69"/>
              <p:cNvSpPr>
                <a:spLocks noChangeArrowheads="1"/>
              </p:cNvSpPr>
              <p:nvPr/>
            </p:nvSpPr>
            <p:spPr bwMode="auto">
              <a:xfrm>
                <a:off x="612" y="5336"/>
                <a:ext cx="257" cy="25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70"/>
              <p:cNvSpPr>
                <a:spLocks/>
              </p:cNvSpPr>
              <p:nvPr/>
            </p:nvSpPr>
            <p:spPr bwMode="auto">
              <a:xfrm>
                <a:off x="869" y="5375"/>
                <a:ext cx="526" cy="174"/>
              </a:xfrm>
              <a:custGeom>
                <a:avLst/>
                <a:gdLst/>
                <a:ahLst/>
                <a:cxnLst>
                  <a:cxn ang="0">
                    <a:pos x="60" y="2040"/>
                  </a:cxn>
                  <a:cxn ang="0">
                    <a:pos x="384" y="1644"/>
                  </a:cxn>
                  <a:cxn ang="0">
                    <a:pos x="576" y="1380"/>
                  </a:cxn>
                  <a:cxn ang="0">
                    <a:pos x="864" y="1008"/>
                  </a:cxn>
                  <a:cxn ang="0">
                    <a:pos x="1188" y="612"/>
                  </a:cxn>
                  <a:cxn ang="0">
                    <a:pos x="1416" y="336"/>
                  </a:cxn>
                  <a:cxn ang="0">
                    <a:pos x="1584" y="108"/>
                  </a:cxn>
                  <a:cxn ang="0">
                    <a:pos x="1620" y="48"/>
                  </a:cxn>
                  <a:cxn ang="0">
                    <a:pos x="1728" y="156"/>
                  </a:cxn>
                  <a:cxn ang="0">
                    <a:pos x="2052" y="576"/>
                  </a:cxn>
                  <a:cxn ang="0">
                    <a:pos x="2244" y="828"/>
                  </a:cxn>
                  <a:cxn ang="0">
                    <a:pos x="2544" y="1404"/>
                  </a:cxn>
                  <a:cxn ang="0">
                    <a:pos x="2700" y="1668"/>
                  </a:cxn>
                  <a:cxn ang="0">
                    <a:pos x="2772" y="1812"/>
                  </a:cxn>
                  <a:cxn ang="0">
                    <a:pos x="2964" y="2076"/>
                  </a:cxn>
                  <a:cxn ang="0">
                    <a:pos x="3132" y="2316"/>
                  </a:cxn>
                  <a:cxn ang="0">
                    <a:pos x="3192" y="2400"/>
                  </a:cxn>
                  <a:cxn ang="0">
                    <a:pos x="3528" y="1920"/>
                  </a:cxn>
                  <a:cxn ang="0">
                    <a:pos x="3588" y="1836"/>
                  </a:cxn>
                  <a:cxn ang="0">
                    <a:pos x="3732" y="1608"/>
                  </a:cxn>
                  <a:cxn ang="0">
                    <a:pos x="3804" y="1488"/>
                  </a:cxn>
                  <a:cxn ang="0">
                    <a:pos x="3900" y="1332"/>
                  </a:cxn>
                  <a:cxn ang="0">
                    <a:pos x="4200" y="780"/>
                  </a:cxn>
                  <a:cxn ang="0">
                    <a:pos x="4380" y="516"/>
                  </a:cxn>
                  <a:cxn ang="0">
                    <a:pos x="4548" y="216"/>
                  </a:cxn>
                  <a:cxn ang="0">
                    <a:pos x="4620" y="72"/>
                  </a:cxn>
                  <a:cxn ang="0">
                    <a:pos x="4668" y="0"/>
                  </a:cxn>
                  <a:cxn ang="0">
                    <a:pos x="4668" y="12"/>
                  </a:cxn>
                  <a:cxn ang="0">
                    <a:pos x="5004" y="480"/>
                  </a:cxn>
                  <a:cxn ang="0">
                    <a:pos x="5244" y="780"/>
                  </a:cxn>
                  <a:cxn ang="0">
                    <a:pos x="5484" y="1140"/>
                  </a:cxn>
                  <a:cxn ang="0">
                    <a:pos x="5724" y="1572"/>
                  </a:cxn>
                  <a:cxn ang="0">
                    <a:pos x="5796" y="1668"/>
                  </a:cxn>
                  <a:cxn ang="0">
                    <a:pos x="6108" y="2040"/>
                  </a:cxn>
                  <a:cxn ang="0">
                    <a:pos x="6240" y="2232"/>
                  </a:cxn>
                  <a:cxn ang="0">
                    <a:pos x="6444" y="2304"/>
                  </a:cxn>
                  <a:cxn ang="0">
                    <a:pos x="6720" y="1908"/>
                  </a:cxn>
                  <a:cxn ang="0">
                    <a:pos x="6876" y="1656"/>
                  </a:cxn>
                  <a:cxn ang="0">
                    <a:pos x="7116" y="1284"/>
                  </a:cxn>
                  <a:cxn ang="0">
                    <a:pos x="7236" y="1092"/>
                  </a:cxn>
                  <a:cxn ang="0">
                    <a:pos x="7572" y="492"/>
                  </a:cxn>
                  <a:cxn ang="0">
                    <a:pos x="7740" y="48"/>
                  </a:cxn>
                  <a:cxn ang="0">
                    <a:pos x="8052" y="468"/>
                  </a:cxn>
                  <a:cxn ang="0">
                    <a:pos x="8496" y="1080"/>
                  </a:cxn>
                  <a:cxn ang="0">
                    <a:pos x="8544" y="1176"/>
                  </a:cxn>
                  <a:cxn ang="0">
                    <a:pos x="8724" y="1512"/>
                  </a:cxn>
                  <a:cxn ang="0">
                    <a:pos x="9060" y="1908"/>
                  </a:cxn>
                  <a:cxn ang="0">
                    <a:pos x="9336" y="2292"/>
                  </a:cxn>
                  <a:cxn ang="0">
                    <a:pos x="9444" y="2496"/>
                  </a:cxn>
                </a:cxnLst>
                <a:rect l="0" t="0" r="r" b="b"/>
                <a:pathLst>
                  <a:path w="9461" h="2496">
                    <a:moveTo>
                      <a:pt x="0" y="2196"/>
                    </a:moveTo>
                    <a:cubicBezTo>
                      <a:pt x="20" y="2147"/>
                      <a:pt x="29" y="2083"/>
                      <a:pt x="60" y="2040"/>
                    </a:cubicBezTo>
                    <a:cubicBezTo>
                      <a:pt x="115" y="1963"/>
                      <a:pt x="192" y="1886"/>
                      <a:pt x="252" y="1812"/>
                    </a:cubicBezTo>
                    <a:cubicBezTo>
                      <a:pt x="299" y="1755"/>
                      <a:pt x="333" y="1695"/>
                      <a:pt x="384" y="1644"/>
                    </a:cubicBezTo>
                    <a:cubicBezTo>
                      <a:pt x="408" y="1572"/>
                      <a:pt x="462" y="1506"/>
                      <a:pt x="516" y="1452"/>
                    </a:cubicBezTo>
                    <a:cubicBezTo>
                      <a:pt x="539" y="1383"/>
                      <a:pt x="511" y="1445"/>
                      <a:pt x="576" y="1380"/>
                    </a:cubicBezTo>
                    <a:cubicBezTo>
                      <a:pt x="643" y="1313"/>
                      <a:pt x="676" y="1217"/>
                      <a:pt x="756" y="1164"/>
                    </a:cubicBezTo>
                    <a:cubicBezTo>
                      <a:pt x="775" y="1106"/>
                      <a:pt x="828" y="1059"/>
                      <a:pt x="864" y="1008"/>
                    </a:cubicBezTo>
                    <a:cubicBezTo>
                      <a:pt x="943" y="895"/>
                      <a:pt x="1025" y="786"/>
                      <a:pt x="1116" y="684"/>
                    </a:cubicBezTo>
                    <a:cubicBezTo>
                      <a:pt x="1139" y="659"/>
                      <a:pt x="1169" y="640"/>
                      <a:pt x="1188" y="612"/>
                    </a:cubicBezTo>
                    <a:cubicBezTo>
                      <a:pt x="1234" y="544"/>
                      <a:pt x="1277" y="481"/>
                      <a:pt x="1332" y="420"/>
                    </a:cubicBezTo>
                    <a:cubicBezTo>
                      <a:pt x="1359" y="391"/>
                      <a:pt x="1396" y="370"/>
                      <a:pt x="1416" y="336"/>
                    </a:cubicBezTo>
                    <a:cubicBezTo>
                      <a:pt x="1459" y="264"/>
                      <a:pt x="1433" y="289"/>
                      <a:pt x="1488" y="252"/>
                    </a:cubicBezTo>
                    <a:cubicBezTo>
                      <a:pt x="1520" y="204"/>
                      <a:pt x="1552" y="156"/>
                      <a:pt x="1584" y="108"/>
                    </a:cubicBezTo>
                    <a:cubicBezTo>
                      <a:pt x="1602" y="81"/>
                      <a:pt x="1632" y="46"/>
                      <a:pt x="1632" y="12"/>
                    </a:cubicBezTo>
                    <a:cubicBezTo>
                      <a:pt x="1628" y="24"/>
                      <a:pt x="1612" y="38"/>
                      <a:pt x="1620" y="48"/>
                    </a:cubicBezTo>
                    <a:cubicBezTo>
                      <a:pt x="1633" y="65"/>
                      <a:pt x="1662" y="59"/>
                      <a:pt x="1680" y="72"/>
                    </a:cubicBezTo>
                    <a:cubicBezTo>
                      <a:pt x="1695" y="82"/>
                      <a:pt x="1722" y="145"/>
                      <a:pt x="1728" y="156"/>
                    </a:cubicBezTo>
                    <a:cubicBezTo>
                      <a:pt x="1785" y="252"/>
                      <a:pt x="1855" y="341"/>
                      <a:pt x="1920" y="432"/>
                    </a:cubicBezTo>
                    <a:cubicBezTo>
                      <a:pt x="1957" y="484"/>
                      <a:pt x="1999" y="541"/>
                      <a:pt x="2052" y="576"/>
                    </a:cubicBezTo>
                    <a:cubicBezTo>
                      <a:pt x="2075" y="646"/>
                      <a:pt x="2046" y="582"/>
                      <a:pt x="2100" y="636"/>
                    </a:cubicBezTo>
                    <a:cubicBezTo>
                      <a:pt x="2145" y="681"/>
                      <a:pt x="2214" y="773"/>
                      <a:pt x="2244" y="828"/>
                    </a:cubicBezTo>
                    <a:cubicBezTo>
                      <a:pt x="2334" y="993"/>
                      <a:pt x="2409" y="1161"/>
                      <a:pt x="2508" y="1320"/>
                    </a:cubicBezTo>
                    <a:cubicBezTo>
                      <a:pt x="2570" y="1420"/>
                      <a:pt x="2503" y="1322"/>
                      <a:pt x="2544" y="1404"/>
                    </a:cubicBezTo>
                    <a:cubicBezTo>
                      <a:pt x="2563" y="1443"/>
                      <a:pt x="2641" y="1552"/>
                      <a:pt x="2652" y="1584"/>
                    </a:cubicBezTo>
                    <a:cubicBezTo>
                      <a:pt x="2670" y="1639"/>
                      <a:pt x="2656" y="1610"/>
                      <a:pt x="2700" y="1668"/>
                    </a:cubicBezTo>
                    <a:cubicBezTo>
                      <a:pt x="2724" y="1763"/>
                      <a:pt x="2693" y="1669"/>
                      <a:pt x="2760" y="1776"/>
                    </a:cubicBezTo>
                    <a:cubicBezTo>
                      <a:pt x="2767" y="1787"/>
                      <a:pt x="2765" y="1801"/>
                      <a:pt x="2772" y="1812"/>
                    </a:cubicBezTo>
                    <a:cubicBezTo>
                      <a:pt x="2781" y="1826"/>
                      <a:pt x="2798" y="1834"/>
                      <a:pt x="2808" y="1848"/>
                    </a:cubicBezTo>
                    <a:cubicBezTo>
                      <a:pt x="2858" y="1917"/>
                      <a:pt x="2919" y="2004"/>
                      <a:pt x="2964" y="2076"/>
                    </a:cubicBezTo>
                    <a:cubicBezTo>
                      <a:pt x="3034" y="2188"/>
                      <a:pt x="2946" y="2068"/>
                      <a:pt x="3012" y="2160"/>
                    </a:cubicBezTo>
                    <a:cubicBezTo>
                      <a:pt x="3050" y="2213"/>
                      <a:pt x="3100" y="2260"/>
                      <a:pt x="3132" y="2316"/>
                    </a:cubicBezTo>
                    <a:cubicBezTo>
                      <a:pt x="3141" y="2332"/>
                      <a:pt x="3146" y="2349"/>
                      <a:pt x="3156" y="2364"/>
                    </a:cubicBezTo>
                    <a:cubicBezTo>
                      <a:pt x="3166" y="2378"/>
                      <a:pt x="3192" y="2400"/>
                      <a:pt x="3192" y="2400"/>
                    </a:cubicBezTo>
                    <a:cubicBezTo>
                      <a:pt x="3216" y="2304"/>
                      <a:pt x="3264" y="2204"/>
                      <a:pt x="3348" y="2148"/>
                    </a:cubicBezTo>
                    <a:cubicBezTo>
                      <a:pt x="3391" y="2061"/>
                      <a:pt x="3472" y="1998"/>
                      <a:pt x="3528" y="1920"/>
                    </a:cubicBezTo>
                    <a:cubicBezTo>
                      <a:pt x="3538" y="1905"/>
                      <a:pt x="3542" y="1887"/>
                      <a:pt x="3552" y="1872"/>
                    </a:cubicBezTo>
                    <a:cubicBezTo>
                      <a:pt x="3562" y="1858"/>
                      <a:pt x="3578" y="1849"/>
                      <a:pt x="3588" y="1836"/>
                    </a:cubicBezTo>
                    <a:cubicBezTo>
                      <a:pt x="3618" y="1797"/>
                      <a:pt x="3643" y="1755"/>
                      <a:pt x="3672" y="1716"/>
                    </a:cubicBezTo>
                    <a:cubicBezTo>
                      <a:pt x="3685" y="1677"/>
                      <a:pt x="3719" y="1647"/>
                      <a:pt x="3732" y="1608"/>
                    </a:cubicBezTo>
                    <a:cubicBezTo>
                      <a:pt x="3736" y="1596"/>
                      <a:pt x="3738" y="1583"/>
                      <a:pt x="3744" y="1572"/>
                    </a:cubicBezTo>
                    <a:cubicBezTo>
                      <a:pt x="3766" y="1534"/>
                      <a:pt x="3785" y="1525"/>
                      <a:pt x="3804" y="1488"/>
                    </a:cubicBezTo>
                    <a:cubicBezTo>
                      <a:pt x="3810" y="1477"/>
                      <a:pt x="3810" y="1463"/>
                      <a:pt x="3816" y="1452"/>
                    </a:cubicBezTo>
                    <a:cubicBezTo>
                      <a:pt x="3838" y="1408"/>
                      <a:pt x="3877" y="1375"/>
                      <a:pt x="3900" y="1332"/>
                    </a:cubicBezTo>
                    <a:cubicBezTo>
                      <a:pt x="3976" y="1193"/>
                      <a:pt x="3916" y="1279"/>
                      <a:pt x="3984" y="1188"/>
                    </a:cubicBezTo>
                    <a:cubicBezTo>
                      <a:pt x="4033" y="1041"/>
                      <a:pt x="4118" y="911"/>
                      <a:pt x="4200" y="780"/>
                    </a:cubicBezTo>
                    <a:cubicBezTo>
                      <a:pt x="4236" y="722"/>
                      <a:pt x="4258" y="674"/>
                      <a:pt x="4308" y="624"/>
                    </a:cubicBezTo>
                    <a:cubicBezTo>
                      <a:pt x="4324" y="577"/>
                      <a:pt x="4358" y="559"/>
                      <a:pt x="4380" y="516"/>
                    </a:cubicBezTo>
                    <a:cubicBezTo>
                      <a:pt x="4403" y="470"/>
                      <a:pt x="4414" y="446"/>
                      <a:pt x="4452" y="408"/>
                    </a:cubicBezTo>
                    <a:cubicBezTo>
                      <a:pt x="4475" y="338"/>
                      <a:pt x="4518" y="282"/>
                      <a:pt x="4548" y="216"/>
                    </a:cubicBezTo>
                    <a:cubicBezTo>
                      <a:pt x="4558" y="193"/>
                      <a:pt x="4558" y="165"/>
                      <a:pt x="4572" y="144"/>
                    </a:cubicBezTo>
                    <a:cubicBezTo>
                      <a:pt x="4588" y="120"/>
                      <a:pt x="4611" y="99"/>
                      <a:pt x="4620" y="72"/>
                    </a:cubicBezTo>
                    <a:cubicBezTo>
                      <a:pt x="4624" y="60"/>
                      <a:pt x="4625" y="47"/>
                      <a:pt x="4632" y="36"/>
                    </a:cubicBezTo>
                    <a:cubicBezTo>
                      <a:pt x="4641" y="22"/>
                      <a:pt x="4668" y="0"/>
                      <a:pt x="4668" y="0"/>
                    </a:cubicBezTo>
                    <a:cubicBezTo>
                      <a:pt x="4660" y="16"/>
                      <a:pt x="4644" y="30"/>
                      <a:pt x="4644" y="48"/>
                    </a:cubicBezTo>
                    <a:cubicBezTo>
                      <a:pt x="4644" y="62"/>
                      <a:pt x="4655" y="6"/>
                      <a:pt x="4668" y="12"/>
                    </a:cubicBezTo>
                    <a:cubicBezTo>
                      <a:pt x="4707" y="31"/>
                      <a:pt x="4716" y="84"/>
                      <a:pt x="4740" y="120"/>
                    </a:cubicBezTo>
                    <a:cubicBezTo>
                      <a:pt x="4817" y="235"/>
                      <a:pt x="4892" y="405"/>
                      <a:pt x="5004" y="480"/>
                    </a:cubicBezTo>
                    <a:cubicBezTo>
                      <a:pt x="5066" y="574"/>
                      <a:pt x="5146" y="650"/>
                      <a:pt x="5208" y="744"/>
                    </a:cubicBezTo>
                    <a:cubicBezTo>
                      <a:pt x="5217" y="758"/>
                      <a:pt x="5234" y="766"/>
                      <a:pt x="5244" y="780"/>
                    </a:cubicBezTo>
                    <a:cubicBezTo>
                      <a:pt x="5254" y="795"/>
                      <a:pt x="5258" y="813"/>
                      <a:pt x="5268" y="828"/>
                    </a:cubicBezTo>
                    <a:cubicBezTo>
                      <a:pt x="5338" y="933"/>
                      <a:pt x="5414" y="1035"/>
                      <a:pt x="5484" y="1140"/>
                    </a:cubicBezTo>
                    <a:cubicBezTo>
                      <a:pt x="5514" y="1186"/>
                      <a:pt x="5515" y="1238"/>
                      <a:pt x="5544" y="1284"/>
                    </a:cubicBezTo>
                    <a:cubicBezTo>
                      <a:pt x="5604" y="1380"/>
                      <a:pt x="5664" y="1476"/>
                      <a:pt x="5724" y="1572"/>
                    </a:cubicBezTo>
                    <a:cubicBezTo>
                      <a:pt x="5733" y="1587"/>
                      <a:pt x="5737" y="1606"/>
                      <a:pt x="5748" y="1620"/>
                    </a:cubicBezTo>
                    <a:cubicBezTo>
                      <a:pt x="5762" y="1638"/>
                      <a:pt x="5781" y="1651"/>
                      <a:pt x="5796" y="1668"/>
                    </a:cubicBezTo>
                    <a:cubicBezTo>
                      <a:pt x="5876" y="1762"/>
                      <a:pt x="5716" y="1624"/>
                      <a:pt x="5892" y="1800"/>
                    </a:cubicBezTo>
                    <a:cubicBezTo>
                      <a:pt x="5967" y="1875"/>
                      <a:pt x="6047" y="1954"/>
                      <a:pt x="6108" y="2040"/>
                    </a:cubicBezTo>
                    <a:cubicBezTo>
                      <a:pt x="6196" y="2163"/>
                      <a:pt x="6042" y="1954"/>
                      <a:pt x="6168" y="2136"/>
                    </a:cubicBezTo>
                    <a:cubicBezTo>
                      <a:pt x="6191" y="2169"/>
                      <a:pt x="6240" y="2232"/>
                      <a:pt x="6240" y="2232"/>
                    </a:cubicBezTo>
                    <a:cubicBezTo>
                      <a:pt x="6271" y="2325"/>
                      <a:pt x="6327" y="2403"/>
                      <a:pt x="6396" y="2472"/>
                    </a:cubicBezTo>
                    <a:cubicBezTo>
                      <a:pt x="6404" y="2422"/>
                      <a:pt x="6413" y="2347"/>
                      <a:pt x="6444" y="2304"/>
                    </a:cubicBezTo>
                    <a:cubicBezTo>
                      <a:pt x="6558" y="2145"/>
                      <a:pt x="6430" y="2373"/>
                      <a:pt x="6528" y="2196"/>
                    </a:cubicBezTo>
                    <a:cubicBezTo>
                      <a:pt x="6584" y="2096"/>
                      <a:pt x="6651" y="2000"/>
                      <a:pt x="6720" y="1908"/>
                    </a:cubicBezTo>
                    <a:cubicBezTo>
                      <a:pt x="6738" y="1855"/>
                      <a:pt x="6773" y="1832"/>
                      <a:pt x="6804" y="1788"/>
                    </a:cubicBezTo>
                    <a:cubicBezTo>
                      <a:pt x="6832" y="1748"/>
                      <a:pt x="6850" y="1697"/>
                      <a:pt x="6876" y="1656"/>
                    </a:cubicBezTo>
                    <a:cubicBezTo>
                      <a:pt x="6914" y="1596"/>
                      <a:pt x="6954" y="1533"/>
                      <a:pt x="6996" y="1476"/>
                    </a:cubicBezTo>
                    <a:cubicBezTo>
                      <a:pt x="7019" y="1407"/>
                      <a:pt x="7072" y="1342"/>
                      <a:pt x="7116" y="1284"/>
                    </a:cubicBezTo>
                    <a:cubicBezTo>
                      <a:pt x="7132" y="1236"/>
                      <a:pt x="7128" y="1241"/>
                      <a:pt x="7164" y="1188"/>
                    </a:cubicBezTo>
                    <a:cubicBezTo>
                      <a:pt x="7187" y="1155"/>
                      <a:pt x="7236" y="1092"/>
                      <a:pt x="7236" y="1092"/>
                    </a:cubicBezTo>
                    <a:cubicBezTo>
                      <a:pt x="7266" y="1003"/>
                      <a:pt x="7334" y="925"/>
                      <a:pt x="7392" y="852"/>
                    </a:cubicBezTo>
                    <a:cubicBezTo>
                      <a:pt x="7426" y="718"/>
                      <a:pt x="7517" y="616"/>
                      <a:pt x="7572" y="492"/>
                    </a:cubicBezTo>
                    <a:cubicBezTo>
                      <a:pt x="7614" y="397"/>
                      <a:pt x="7615" y="287"/>
                      <a:pt x="7656" y="192"/>
                    </a:cubicBezTo>
                    <a:cubicBezTo>
                      <a:pt x="7678" y="140"/>
                      <a:pt x="7715" y="98"/>
                      <a:pt x="7740" y="48"/>
                    </a:cubicBezTo>
                    <a:cubicBezTo>
                      <a:pt x="7765" y="124"/>
                      <a:pt x="7824" y="179"/>
                      <a:pt x="7872" y="240"/>
                    </a:cubicBezTo>
                    <a:cubicBezTo>
                      <a:pt x="7932" y="317"/>
                      <a:pt x="7986" y="396"/>
                      <a:pt x="8052" y="468"/>
                    </a:cubicBezTo>
                    <a:cubicBezTo>
                      <a:pt x="8083" y="501"/>
                      <a:pt x="8128" y="524"/>
                      <a:pt x="8148" y="564"/>
                    </a:cubicBezTo>
                    <a:cubicBezTo>
                      <a:pt x="8240" y="749"/>
                      <a:pt x="8382" y="909"/>
                      <a:pt x="8496" y="1080"/>
                    </a:cubicBezTo>
                    <a:cubicBezTo>
                      <a:pt x="8509" y="1099"/>
                      <a:pt x="8522" y="1119"/>
                      <a:pt x="8532" y="1140"/>
                    </a:cubicBezTo>
                    <a:cubicBezTo>
                      <a:pt x="8538" y="1151"/>
                      <a:pt x="8538" y="1165"/>
                      <a:pt x="8544" y="1176"/>
                    </a:cubicBezTo>
                    <a:cubicBezTo>
                      <a:pt x="8577" y="1237"/>
                      <a:pt x="8619" y="1295"/>
                      <a:pt x="8652" y="1356"/>
                    </a:cubicBezTo>
                    <a:cubicBezTo>
                      <a:pt x="8679" y="1406"/>
                      <a:pt x="8696" y="1462"/>
                      <a:pt x="8724" y="1512"/>
                    </a:cubicBezTo>
                    <a:cubicBezTo>
                      <a:pt x="8786" y="1623"/>
                      <a:pt x="8880" y="1720"/>
                      <a:pt x="8964" y="1812"/>
                    </a:cubicBezTo>
                    <a:cubicBezTo>
                      <a:pt x="8995" y="1845"/>
                      <a:pt x="9040" y="1868"/>
                      <a:pt x="9060" y="1908"/>
                    </a:cubicBezTo>
                    <a:cubicBezTo>
                      <a:pt x="9091" y="1970"/>
                      <a:pt x="9140" y="2008"/>
                      <a:pt x="9180" y="2064"/>
                    </a:cubicBezTo>
                    <a:cubicBezTo>
                      <a:pt x="9234" y="2139"/>
                      <a:pt x="9283" y="2217"/>
                      <a:pt x="9336" y="2292"/>
                    </a:cubicBezTo>
                    <a:cubicBezTo>
                      <a:pt x="9377" y="2351"/>
                      <a:pt x="9416" y="2412"/>
                      <a:pt x="9456" y="2472"/>
                    </a:cubicBezTo>
                    <a:cubicBezTo>
                      <a:pt x="9461" y="2479"/>
                      <a:pt x="9448" y="2488"/>
                      <a:pt x="9444" y="2496"/>
                    </a:cubicBezTo>
                  </a:path>
                </a:pathLst>
              </a:custGeom>
              <a:noFill/>
              <a:ln w="9525" cap="rnd" cmpd="sng">
                <a:solidFill>
                  <a:srgbClr val="8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2" name="Group 71"/>
              <p:cNvGrpSpPr>
                <a:grpSpLocks/>
              </p:cNvGrpSpPr>
              <p:nvPr/>
            </p:nvGrpSpPr>
            <p:grpSpPr bwMode="auto">
              <a:xfrm>
                <a:off x="-1398" y="5374"/>
                <a:ext cx="2053" cy="201"/>
                <a:chOff x="-202" y="5700"/>
                <a:chExt cx="1440" cy="145"/>
              </a:xfrm>
            </p:grpSpPr>
            <p:grpSp>
              <p:nvGrpSpPr>
                <p:cNvPr id="86" name="Group 72"/>
                <p:cNvGrpSpPr>
                  <a:grpSpLocks/>
                </p:cNvGrpSpPr>
                <p:nvPr/>
              </p:nvGrpSpPr>
              <p:grpSpPr bwMode="auto">
                <a:xfrm>
                  <a:off x="374" y="5700"/>
                  <a:ext cx="864" cy="144"/>
                  <a:chOff x="2715" y="5698"/>
                  <a:chExt cx="864" cy="144"/>
                </a:xfrm>
              </p:grpSpPr>
              <p:sp>
                <p:nvSpPr>
                  <p:cNvPr id="89" name="Freeform 73"/>
                  <p:cNvSpPr>
                    <a:spLocks/>
                  </p:cNvSpPr>
                  <p:nvPr/>
                </p:nvSpPr>
                <p:spPr bwMode="auto">
                  <a:xfrm>
                    <a:off x="2715" y="5698"/>
                    <a:ext cx="288" cy="144"/>
                  </a:xfrm>
                  <a:custGeom>
                    <a:avLst/>
                    <a:gdLst/>
                    <a:ahLst/>
                    <a:cxnLst>
                      <a:cxn ang="0">
                        <a:pos x="60" y="2040"/>
                      </a:cxn>
                      <a:cxn ang="0">
                        <a:pos x="384" y="1644"/>
                      </a:cxn>
                      <a:cxn ang="0">
                        <a:pos x="576" y="1380"/>
                      </a:cxn>
                      <a:cxn ang="0">
                        <a:pos x="864" y="1008"/>
                      </a:cxn>
                      <a:cxn ang="0">
                        <a:pos x="1188" y="612"/>
                      </a:cxn>
                      <a:cxn ang="0">
                        <a:pos x="1416" y="336"/>
                      </a:cxn>
                      <a:cxn ang="0">
                        <a:pos x="1584" y="108"/>
                      </a:cxn>
                      <a:cxn ang="0">
                        <a:pos x="1620" y="48"/>
                      </a:cxn>
                      <a:cxn ang="0">
                        <a:pos x="1728" y="156"/>
                      </a:cxn>
                      <a:cxn ang="0">
                        <a:pos x="2052" y="576"/>
                      </a:cxn>
                      <a:cxn ang="0">
                        <a:pos x="2244" y="828"/>
                      </a:cxn>
                      <a:cxn ang="0">
                        <a:pos x="2544" y="1404"/>
                      </a:cxn>
                      <a:cxn ang="0">
                        <a:pos x="2700" y="1668"/>
                      </a:cxn>
                      <a:cxn ang="0">
                        <a:pos x="2772" y="1812"/>
                      </a:cxn>
                      <a:cxn ang="0">
                        <a:pos x="2964" y="2076"/>
                      </a:cxn>
                      <a:cxn ang="0">
                        <a:pos x="3132" y="2316"/>
                      </a:cxn>
                      <a:cxn ang="0">
                        <a:pos x="3192" y="2400"/>
                      </a:cxn>
                      <a:cxn ang="0">
                        <a:pos x="3528" y="1920"/>
                      </a:cxn>
                      <a:cxn ang="0">
                        <a:pos x="3588" y="1836"/>
                      </a:cxn>
                      <a:cxn ang="0">
                        <a:pos x="3732" y="1608"/>
                      </a:cxn>
                      <a:cxn ang="0">
                        <a:pos x="3804" y="1488"/>
                      </a:cxn>
                      <a:cxn ang="0">
                        <a:pos x="3900" y="1332"/>
                      </a:cxn>
                      <a:cxn ang="0">
                        <a:pos x="4200" y="780"/>
                      </a:cxn>
                      <a:cxn ang="0">
                        <a:pos x="4380" y="516"/>
                      </a:cxn>
                      <a:cxn ang="0">
                        <a:pos x="4548" y="216"/>
                      </a:cxn>
                      <a:cxn ang="0">
                        <a:pos x="4620" y="72"/>
                      </a:cxn>
                      <a:cxn ang="0">
                        <a:pos x="4668" y="0"/>
                      </a:cxn>
                      <a:cxn ang="0">
                        <a:pos x="4668" y="12"/>
                      </a:cxn>
                      <a:cxn ang="0">
                        <a:pos x="5004" y="480"/>
                      </a:cxn>
                      <a:cxn ang="0">
                        <a:pos x="5244" y="780"/>
                      </a:cxn>
                      <a:cxn ang="0">
                        <a:pos x="5484" y="1140"/>
                      </a:cxn>
                      <a:cxn ang="0">
                        <a:pos x="5724" y="1572"/>
                      </a:cxn>
                      <a:cxn ang="0">
                        <a:pos x="5796" y="1668"/>
                      </a:cxn>
                      <a:cxn ang="0">
                        <a:pos x="6108" y="2040"/>
                      </a:cxn>
                      <a:cxn ang="0">
                        <a:pos x="6240" y="2232"/>
                      </a:cxn>
                      <a:cxn ang="0">
                        <a:pos x="6444" y="2304"/>
                      </a:cxn>
                      <a:cxn ang="0">
                        <a:pos x="6720" y="1908"/>
                      </a:cxn>
                      <a:cxn ang="0">
                        <a:pos x="6876" y="1656"/>
                      </a:cxn>
                      <a:cxn ang="0">
                        <a:pos x="7116" y="1284"/>
                      </a:cxn>
                      <a:cxn ang="0">
                        <a:pos x="7236" y="1092"/>
                      </a:cxn>
                      <a:cxn ang="0">
                        <a:pos x="7572" y="492"/>
                      </a:cxn>
                      <a:cxn ang="0">
                        <a:pos x="7740" y="48"/>
                      </a:cxn>
                      <a:cxn ang="0">
                        <a:pos x="8052" y="468"/>
                      </a:cxn>
                      <a:cxn ang="0">
                        <a:pos x="8496" y="1080"/>
                      </a:cxn>
                      <a:cxn ang="0">
                        <a:pos x="8544" y="1176"/>
                      </a:cxn>
                      <a:cxn ang="0">
                        <a:pos x="8724" y="1512"/>
                      </a:cxn>
                      <a:cxn ang="0">
                        <a:pos x="9060" y="1908"/>
                      </a:cxn>
                      <a:cxn ang="0">
                        <a:pos x="9336" y="2292"/>
                      </a:cxn>
                      <a:cxn ang="0">
                        <a:pos x="9444" y="2496"/>
                      </a:cxn>
                    </a:cxnLst>
                    <a:rect l="0" t="0" r="r" b="b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0" name="Freeform 74"/>
                  <p:cNvSpPr>
                    <a:spLocks/>
                  </p:cNvSpPr>
                  <p:nvPr/>
                </p:nvSpPr>
                <p:spPr bwMode="auto">
                  <a:xfrm>
                    <a:off x="3290" y="5698"/>
                    <a:ext cx="289" cy="144"/>
                  </a:xfrm>
                  <a:custGeom>
                    <a:avLst/>
                    <a:gdLst/>
                    <a:ahLst/>
                    <a:cxnLst>
                      <a:cxn ang="0">
                        <a:pos x="60" y="2040"/>
                      </a:cxn>
                      <a:cxn ang="0">
                        <a:pos x="384" y="1644"/>
                      </a:cxn>
                      <a:cxn ang="0">
                        <a:pos x="576" y="1380"/>
                      </a:cxn>
                      <a:cxn ang="0">
                        <a:pos x="864" y="1008"/>
                      </a:cxn>
                      <a:cxn ang="0">
                        <a:pos x="1188" y="612"/>
                      </a:cxn>
                      <a:cxn ang="0">
                        <a:pos x="1416" y="336"/>
                      </a:cxn>
                      <a:cxn ang="0">
                        <a:pos x="1584" y="108"/>
                      </a:cxn>
                      <a:cxn ang="0">
                        <a:pos x="1620" y="48"/>
                      </a:cxn>
                      <a:cxn ang="0">
                        <a:pos x="1728" y="156"/>
                      </a:cxn>
                      <a:cxn ang="0">
                        <a:pos x="2052" y="576"/>
                      </a:cxn>
                      <a:cxn ang="0">
                        <a:pos x="2244" y="828"/>
                      </a:cxn>
                      <a:cxn ang="0">
                        <a:pos x="2544" y="1404"/>
                      </a:cxn>
                      <a:cxn ang="0">
                        <a:pos x="2700" y="1668"/>
                      </a:cxn>
                      <a:cxn ang="0">
                        <a:pos x="2772" y="1812"/>
                      </a:cxn>
                      <a:cxn ang="0">
                        <a:pos x="2964" y="2076"/>
                      </a:cxn>
                      <a:cxn ang="0">
                        <a:pos x="3132" y="2316"/>
                      </a:cxn>
                      <a:cxn ang="0">
                        <a:pos x="3192" y="2400"/>
                      </a:cxn>
                      <a:cxn ang="0">
                        <a:pos x="3528" y="1920"/>
                      </a:cxn>
                      <a:cxn ang="0">
                        <a:pos x="3588" y="1836"/>
                      </a:cxn>
                      <a:cxn ang="0">
                        <a:pos x="3732" y="1608"/>
                      </a:cxn>
                      <a:cxn ang="0">
                        <a:pos x="3804" y="1488"/>
                      </a:cxn>
                      <a:cxn ang="0">
                        <a:pos x="3900" y="1332"/>
                      </a:cxn>
                      <a:cxn ang="0">
                        <a:pos x="4200" y="780"/>
                      </a:cxn>
                      <a:cxn ang="0">
                        <a:pos x="4380" y="516"/>
                      </a:cxn>
                      <a:cxn ang="0">
                        <a:pos x="4548" y="216"/>
                      </a:cxn>
                      <a:cxn ang="0">
                        <a:pos x="4620" y="72"/>
                      </a:cxn>
                      <a:cxn ang="0">
                        <a:pos x="4668" y="0"/>
                      </a:cxn>
                      <a:cxn ang="0">
                        <a:pos x="4668" y="12"/>
                      </a:cxn>
                      <a:cxn ang="0">
                        <a:pos x="5004" y="480"/>
                      </a:cxn>
                      <a:cxn ang="0">
                        <a:pos x="5244" y="780"/>
                      </a:cxn>
                      <a:cxn ang="0">
                        <a:pos x="5484" y="1140"/>
                      </a:cxn>
                      <a:cxn ang="0">
                        <a:pos x="5724" y="1572"/>
                      </a:cxn>
                      <a:cxn ang="0">
                        <a:pos x="5796" y="1668"/>
                      </a:cxn>
                      <a:cxn ang="0">
                        <a:pos x="6108" y="2040"/>
                      </a:cxn>
                      <a:cxn ang="0">
                        <a:pos x="6240" y="2232"/>
                      </a:cxn>
                      <a:cxn ang="0">
                        <a:pos x="6444" y="2304"/>
                      </a:cxn>
                      <a:cxn ang="0">
                        <a:pos x="6720" y="1908"/>
                      </a:cxn>
                      <a:cxn ang="0">
                        <a:pos x="6876" y="1656"/>
                      </a:cxn>
                      <a:cxn ang="0">
                        <a:pos x="7116" y="1284"/>
                      </a:cxn>
                      <a:cxn ang="0">
                        <a:pos x="7236" y="1092"/>
                      </a:cxn>
                      <a:cxn ang="0">
                        <a:pos x="7572" y="492"/>
                      </a:cxn>
                      <a:cxn ang="0">
                        <a:pos x="7740" y="48"/>
                      </a:cxn>
                      <a:cxn ang="0">
                        <a:pos x="8052" y="468"/>
                      </a:cxn>
                      <a:cxn ang="0">
                        <a:pos x="8496" y="1080"/>
                      </a:cxn>
                      <a:cxn ang="0">
                        <a:pos x="8544" y="1176"/>
                      </a:cxn>
                      <a:cxn ang="0">
                        <a:pos x="8724" y="1512"/>
                      </a:cxn>
                      <a:cxn ang="0">
                        <a:pos x="9060" y="1908"/>
                      </a:cxn>
                      <a:cxn ang="0">
                        <a:pos x="9336" y="2292"/>
                      </a:cxn>
                      <a:cxn ang="0">
                        <a:pos x="9444" y="2496"/>
                      </a:cxn>
                    </a:cxnLst>
                    <a:rect l="0" t="0" r="r" b="b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8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1" name="Freeform 75"/>
                  <p:cNvSpPr>
                    <a:spLocks/>
                  </p:cNvSpPr>
                  <p:nvPr/>
                </p:nvSpPr>
                <p:spPr bwMode="auto">
                  <a:xfrm>
                    <a:off x="3003" y="5698"/>
                    <a:ext cx="287" cy="144"/>
                  </a:xfrm>
                  <a:custGeom>
                    <a:avLst/>
                    <a:gdLst/>
                    <a:ahLst/>
                    <a:cxnLst>
                      <a:cxn ang="0">
                        <a:pos x="60" y="2040"/>
                      </a:cxn>
                      <a:cxn ang="0">
                        <a:pos x="384" y="1644"/>
                      </a:cxn>
                      <a:cxn ang="0">
                        <a:pos x="576" y="1380"/>
                      </a:cxn>
                      <a:cxn ang="0">
                        <a:pos x="864" y="1008"/>
                      </a:cxn>
                      <a:cxn ang="0">
                        <a:pos x="1188" y="612"/>
                      </a:cxn>
                      <a:cxn ang="0">
                        <a:pos x="1416" y="336"/>
                      </a:cxn>
                      <a:cxn ang="0">
                        <a:pos x="1584" y="108"/>
                      </a:cxn>
                      <a:cxn ang="0">
                        <a:pos x="1620" y="48"/>
                      </a:cxn>
                      <a:cxn ang="0">
                        <a:pos x="1728" y="156"/>
                      </a:cxn>
                      <a:cxn ang="0">
                        <a:pos x="2052" y="576"/>
                      </a:cxn>
                      <a:cxn ang="0">
                        <a:pos x="2244" y="828"/>
                      </a:cxn>
                      <a:cxn ang="0">
                        <a:pos x="2544" y="1404"/>
                      </a:cxn>
                      <a:cxn ang="0">
                        <a:pos x="2700" y="1668"/>
                      </a:cxn>
                      <a:cxn ang="0">
                        <a:pos x="2772" y="1812"/>
                      </a:cxn>
                      <a:cxn ang="0">
                        <a:pos x="2964" y="2076"/>
                      </a:cxn>
                      <a:cxn ang="0">
                        <a:pos x="3132" y="2316"/>
                      </a:cxn>
                      <a:cxn ang="0">
                        <a:pos x="3192" y="2400"/>
                      </a:cxn>
                      <a:cxn ang="0">
                        <a:pos x="3528" y="1920"/>
                      </a:cxn>
                      <a:cxn ang="0">
                        <a:pos x="3588" y="1836"/>
                      </a:cxn>
                      <a:cxn ang="0">
                        <a:pos x="3732" y="1608"/>
                      </a:cxn>
                      <a:cxn ang="0">
                        <a:pos x="3804" y="1488"/>
                      </a:cxn>
                      <a:cxn ang="0">
                        <a:pos x="3900" y="1332"/>
                      </a:cxn>
                      <a:cxn ang="0">
                        <a:pos x="4200" y="780"/>
                      </a:cxn>
                      <a:cxn ang="0">
                        <a:pos x="4380" y="516"/>
                      </a:cxn>
                      <a:cxn ang="0">
                        <a:pos x="4548" y="216"/>
                      </a:cxn>
                      <a:cxn ang="0">
                        <a:pos x="4620" y="72"/>
                      </a:cxn>
                      <a:cxn ang="0">
                        <a:pos x="4668" y="0"/>
                      </a:cxn>
                      <a:cxn ang="0">
                        <a:pos x="4668" y="12"/>
                      </a:cxn>
                      <a:cxn ang="0">
                        <a:pos x="5004" y="480"/>
                      </a:cxn>
                      <a:cxn ang="0">
                        <a:pos x="5244" y="780"/>
                      </a:cxn>
                      <a:cxn ang="0">
                        <a:pos x="5484" y="1140"/>
                      </a:cxn>
                      <a:cxn ang="0">
                        <a:pos x="5724" y="1572"/>
                      </a:cxn>
                      <a:cxn ang="0">
                        <a:pos x="5796" y="1668"/>
                      </a:cxn>
                      <a:cxn ang="0">
                        <a:pos x="6108" y="2040"/>
                      </a:cxn>
                      <a:cxn ang="0">
                        <a:pos x="6240" y="2232"/>
                      </a:cxn>
                      <a:cxn ang="0">
                        <a:pos x="6444" y="2304"/>
                      </a:cxn>
                      <a:cxn ang="0">
                        <a:pos x="6720" y="1908"/>
                      </a:cxn>
                      <a:cxn ang="0">
                        <a:pos x="6876" y="1656"/>
                      </a:cxn>
                      <a:cxn ang="0">
                        <a:pos x="7116" y="1284"/>
                      </a:cxn>
                      <a:cxn ang="0">
                        <a:pos x="7236" y="1092"/>
                      </a:cxn>
                      <a:cxn ang="0">
                        <a:pos x="7572" y="492"/>
                      </a:cxn>
                      <a:cxn ang="0">
                        <a:pos x="7740" y="48"/>
                      </a:cxn>
                      <a:cxn ang="0">
                        <a:pos x="8052" y="468"/>
                      </a:cxn>
                      <a:cxn ang="0">
                        <a:pos x="8496" y="1080"/>
                      </a:cxn>
                      <a:cxn ang="0">
                        <a:pos x="8544" y="1176"/>
                      </a:cxn>
                      <a:cxn ang="0">
                        <a:pos x="8724" y="1512"/>
                      </a:cxn>
                      <a:cxn ang="0">
                        <a:pos x="9060" y="1908"/>
                      </a:cxn>
                      <a:cxn ang="0">
                        <a:pos x="9336" y="2292"/>
                      </a:cxn>
                      <a:cxn ang="0">
                        <a:pos x="9444" y="2496"/>
                      </a:cxn>
                    </a:cxnLst>
                    <a:rect l="0" t="0" r="r" b="b"/>
                    <a:pathLst>
                      <a:path w="9461" h="2496">
                        <a:moveTo>
                          <a:pt x="0" y="2196"/>
                        </a:moveTo>
                        <a:cubicBezTo>
                          <a:pt x="20" y="2147"/>
                          <a:pt x="29" y="2083"/>
                          <a:pt x="60" y="2040"/>
                        </a:cubicBezTo>
                        <a:cubicBezTo>
                          <a:pt x="115" y="1963"/>
                          <a:pt x="192" y="1886"/>
                          <a:pt x="252" y="1812"/>
                        </a:cubicBezTo>
                        <a:cubicBezTo>
                          <a:pt x="299" y="1755"/>
                          <a:pt x="333" y="1695"/>
                          <a:pt x="384" y="1644"/>
                        </a:cubicBezTo>
                        <a:cubicBezTo>
                          <a:pt x="408" y="1572"/>
                          <a:pt x="462" y="1506"/>
                          <a:pt x="516" y="1452"/>
                        </a:cubicBezTo>
                        <a:cubicBezTo>
                          <a:pt x="539" y="1383"/>
                          <a:pt x="511" y="1445"/>
                          <a:pt x="576" y="1380"/>
                        </a:cubicBezTo>
                        <a:cubicBezTo>
                          <a:pt x="643" y="1313"/>
                          <a:pt x="676" y="1217"/>
                          <a:pt x="756" y="1164"/>
                        </a:cubicBezTo>
                        <a:cubicBezTo>
                          <a:pt x="775" y="1106"/>
                          <a:pt x="828" y="1059"/>
                          <a:pt x="864" y="1008"/>
                        </a:cubicBezTo>
                        <a:cubicBezTo>
                          <a:pt x="943" y="895"/>
                          <a:pt x="1025" y="786"/>
                          <a:pt x="1116" y="684"/>
                        </a:cubicBezTo>
                        <a:cubicBezTo>
                          <a:pt x="1139" y="659"/>
                          <a:pt x="1169" y="640"/>
                          <a:pt x="1188" y="612"/>
                        </a:cubicBezTo>
                        <a:cubicBezTo>
                          <a:pt x="1234" y="544"/>
                          <a:pt x="1277" y="481"/>
                          <a:pt x="1332" y="420"/>
                        </a:cubicBezTo>
                        <a:cubicBezTo>
                          <a:pt x="1359" y="391"/>
                          <a:pt x="1396" y="370"/>
                          <a:pt x="1416" y="336"/>
                        </a:cubicBezTo>
                        <a:cubicBezTo>
                          <a:pt x="1459" y="264"/>
                          <a:pt x="1433" y="289"/>
                          <a:pt x="1488" y="252"/>
                        </a:cubicBezTo>
                        <a:cubicBezTo>
                          <a:pt x="1520" y="204"/>
                          <a:pt x="1552" y="156"/>
                          <a:pt x="1584" y="108"/>
                        </a:cubicBezTo>
                        <a:cubicBezTo>
                          <a:pt x="1602" y="81"/>
                          <a:pt x="1632" y="46"/>
                          <a:pt x="1632" y="12"/>
                        </a:cubicBezTo>
                        <a:cubicBezTo>
                          <a:pt x="1628" y="24"/>
                          <a:pt x="1612" y="38"/>
                          <a:pt x="1620" y="48"/>
                        </a:cubicBezTo>
                        <a:cubicBezTo>
                          <a:pt x="1633" y="65"/>
                          <a:pt x="1662" y="59"/>
                          <a:pt x="1680" y="72"/>
                        </a:cubicBezTo>
                        <a:cubicBezTo>
                          <a:pt x="1695" y="82"/>
                          <a:pt x="1722" y="145"/>
                          <a:pt x="1728" y="156"/>
                        </a:cubicBezTo>
                        <a:cubicBezTo>
                          <a:pt x="1785" y="252"/>
                          <a:pt x="1855" y="341"/>
                          <a:pt x="1920" y="432"/>
                        </a:cubicBezTo>
                        <a:cubicBezTo>
                          <a:pt x="1957" y="484"/>
                          <a:pt x="1999" y="541"/>
                          <a:pt x="2052" y="576"/>
                        </a:cubicBezTo>
                        <a:cubicBezTo>
                          <a:pt x="2075" y="646"/>
                          <a:pt x="2046" y="582"/>
                          <a:pt x="2100" y="636"/>
                        </a:cubicBezTo>
                        <a:cubicBezTo>
                          <a:pt x="2145" y="681"/>
                          <a:pt x="2214" y="773"/>
                          <a:pt x="2244" y="828"/>
                        </a:cubicBezTo>
                        <a:cubicBezTo>
                          <a:pt x="2334" y="993"/>
                          <a:pt x="2409" y="1161"/>
                          <a:pt x="2508" y="1320"/>
                        </a:cubicBezTo>
                        <a:cubicBezTo>
                          <a:pt x="2570" y="1420"/>
                          <a:pt x="2503" y="1322"/>
                          <a:pt x="2544" y="1404"/>
                        </a:cubicBezTo>
                        <a:cubicBezTo>
                          <a:pt x="2563" y="1443"/>
                          <a:pt x="2641" y="1552"/>
                          <a:pt x="2652" y="1584"/>
                        </a:cubicBezTo>
                        <a:cubicBezTo>
                          <a:pt x="2670" y="1639"/>
                          <a:pt x="2656" y="1610"/>
                          <a:pt x="2700" y="1668"/>
                        </a:cubicBezTo>
                        <a:cubicBezTo>
                          <a:pt x="2724" y="1763"/>
                          <a:pt x="2693" y="1669"/>
                          <a:pt x="2760" y="1776"/>
                        </a:cubicBezTo>
                        <a:cubicBezTo>
                          <a:pt x="2767" y="1787"/>
                          <a:pt x="2765" y="1801"/>
                          <a:pt x="2772" y="1812"/>
                        </a:cubicBezTo>
                        <a:cubicBezTo>
                          <a:pt x="2781" y="1826"/>
                          <a:pt x="2798" y="1834"/>
                          <a:pt x="2808" y="1848"/>
                        </a:cubicBezTo>
                        <a:cubicBezTo>
                          <a:pt x="2858" y="1917"/>
                          <a:pt x="2919" y="2004"/>
                          <a:pt x="2964" y="2076"/>
                        </a:cubicBezTo>
                        <a:cubicBezTo>
                          <a:pt x="3034" y="2188"/>
                          <a:pt x="2946" y="2068"/>
                          <a:pt x="3012" y="2160"/>
                        </a:cubicBezTo>
                        <a:cubicBezTo>
                          <a:pt x="3050" y="2213"/>
                          <a:pt x="3100" y="2260"/>
                          <a:pt x="3132" y="2316"/>
                        </a:cubicBezTo>
                        <a:cubicBezTo>
                          <a:pt x="3141" y="2332"/>
                          <a:pt x="3146" y="2349"/>
                          <a:pt x="3156" y="2364"/>
                        </a:cubicBezTo>
                        <a:cubicBezTo>
                          <a:pt x="3166" y="2378"/>
                          <a:pt x="3192" y="2400"/>
                          <a:pt x="3192" y="2400"/>
                        </a:cubicBezTo>
                        <a:cubicBezTo>
                          <a:pt x="3216" y="2304"/>
                          <a:pt x="3264" y="2204"/>
                          <a:pt x="3348" y="2148"/>
                        </a:cubicBezTo>
                        <a:cubicBezTo>
                          <a:pt x="3391" y="2061"/>
                          <a:pt x="3472" y="1998"/>
                          <a:pt x="3528" y="1920"/>
                        </a:cubicBezTo>
                        <a:cubicBezTo>
                          <a:pt x="3538" y="1905"/>
                          <a:pt x="3542" y="1887"/>
                          <a:pt x="3552" y="1872"/>
                        </a:cubicBezTo>
                        <a:cubicBezTo>
                          <a:pt x="3562" y="1858"/>
                          <a:pt x="3578" y="1849"/>
                          <a:pt x="3588" y="1836"/>
                        </a:cubicBezTo>
                        <a:cubicBezTo>
                          <a:pt x="3618" y="1797"/>
                          <a:pt x="3643" y="1755"/>
                          <a:pt x="3672" y="1716"/>
                        </a:cubicBezTo>
                        <a:cubicBezTo>
                          <a:pt x="3685" y="1677"/>
                          <a:pt x="3719" y="1647"/>
                          <a:pt x="3732" y="1608"/>
                        </a:cubicBezTo>
                        <a:cubicBezTo>
                          <a:pt x="3736" y="1596"/>
                          <a:pt x="3738" y="1583"/>
                          <a:pt x="3744" y="1572"/>
                        </a:cubicBezTo>
                        <a:cubicBezTo>
                          <a:pt x="3766" y="1534"/>
                          <a:pt x="3785" y="1525"/>
                          <a:pt x="3804" y="1488"/>
                        </a:cubicBezTo>
                        <a:cubicBezTo>
                          <a:pt x="3810" y="1477"/>
                          <a:pt x="3810" y="1463"/>
                          <a:pt x="3816" y="1452"/>
                        </a:cubicBezTo>
                        <a:cubicBezTo>
                          <a:pt x="3838" y="1408"/>
                          <a:pt x="3877" y="1375"/>
                          <a:pt x="3900" y="1332"/>
                        </a:cubicBezTo>
                        <a:cubicBezTo>
                          <a:pt x="3976" y="1193"/>
                          <a:pt x="3916" y="1279"/>
                          <a:pt x="3984" y="1188"/>
                        </a:cubicBezTo>
                        <a:cubicBezTo>
                          <a:pt x="4033" y="1041"/>
                          <a:pt x="4118" y="911"/>
                          <a:pt x="4200" y="780"/>
                        </a:cubicBezTo>
                        <a:cubicBezTo>
                          <a:pt x="4236" y="722"/>
                          <a:pt x="4258" y="674"/>
                          <a:pt x="4308" y="624"/>
                        </a:cubicBezTo>
                        <a:cubicBezTo>
                          <a:pt x="4324" y="577"/>
                          <a:pt x="4358" y="559"/>
                          <a:pt x="4380" y="516"/>
                        </a:cubicBezTo>
                        <a:cubicBezTo>
                          <a:pt x="4403" y="470"/>
                          <a:pt x="4414" y="446"/>
                          <a:pt x="4452" y="408"/>
                        </a:cubicBezTo>
                        <a:cubicBezTo>
                          <a:pt x="4475" y="338"/>
                          <a:pt x="4518" y="282"/>
                          <a:pt x="4548" y="216"/>
                        </a:cubicBezTo>
                        <a:cubicBezTo>
                          <a:pt x="4558" y="193"/>
                          <a:pt x="4558" y="165"/>
                          <a:pt x="4572" y="144"/>
                        </a:cubicBezTo>
                        <a:cubicBezTo>
                          <a:pt x="4588" y="120"/>
                          <a:pt x="4611" y="99"/>
                          <a:pt x="4620" y="72"/>
                        </a:cubicBezTo>
                        <a:cubicBezTo>
                          <a:pt x="4624" y="60"/>
                          <a:pt x="4625" y="47"/>
                          <a:pt x="4632" y="36"/>
                        </a:cubicBezTo>
                        <a:cubicBezTo>
                          <a:pt x="4641" y="22"/>
                          <a:pt x="4668" y="0"/>
                          <a:pt x="4668" y="0"/>
                        </a:cubicBezTo>
                        <a:cubicBezTo>
                          <a:pt x="4660" y="16"/>
                          <a:pt x="4644" y="30"/>
                          <a:pt x="4644" y="48"/>
                        </a:cubicBezTo>
                        <a:cubicBezTo>
                          <a:pt x="4644" y="62"/>
                          <a:pt x="4655" y="6"/>
                          <a:pt x="4668" y="12"/>
                        </a:cubicBezTo>
                        <a:cubicBezTo>
                          <a:pt x="4707" y="31"/>
                          <a:pt x="4716" y="84"/>
                          <a:pt x="4740" y="120"/>
                        </a:cubicBezTo>
                        <a:cubicBezTo>
                          <a:pt x="4817" y="235"/>
                          <a:pt x="4892" y="405"/>
                          <a:pt x="5004" y="480"/>
                        </a:cubicBezTo>
                        <a:cubicBezTo>
                          <a:pt x="5066" y="574"/>
                          <a:pt x="5146" y="650"/>
                          <a:pt x="5208" y="744"/>
                        </a:cubicBezTo>
                        <a:cubicBezTo>
                          <a:pt x="5217" y="758"/>
                          <a:pt x="5234" y="766"/>
                          <a:pt x="5244" y="780"/>
                        </a:cubicBezTo>
                        <a:cubicBezTo>
                          <a:pt x="5254" y="795"/>
                          <a:pt x="5258" y="813"/>
                          <a:pt x="5268" y="828"/>
                        </a:cubicBezTo>
                        <a:cubicBezTo>
                          <a:pt x="5338" y="933"/>
                          <a:pt x="5414" y="1035"/>
                          <a:pt x="5484" y="1140"/>
                        </a:cubicBezTo>
                        <a:cubicBezTo>
                          <a:pt x="5514" y="1186"/>
                          <a:pt x="5515" y="1238"/>
                          <a:pt x="5544" y="1284"/>
                        </a:cubicBezTo>
                        <a:cubicBezTo>
                          <a:pt x="5604" y="1380"/>
                          <a:pt x="5664" y="1476"/>
                          <a:pt x="5724" y="1572"/>
                        </a:cubicBezTo>
                        <a:cubicBezTo>
                          <a:pt x="5733" y="1587"/>
                          <a:pt x="5737" y="1606"/>
                          <a:pt x="5748" y="1620"/>
                        </a:cubicBezTo>
                        <a:cubicBezTo>
                          <a:pt x="5762" y="1638"/>
                          <a:pt x="5781" y="1651"/>
                          <a:pt x="5796" y="1668"/>
                        </a:cubicBezTo>
                        <a:cubicBezTo>
                          <a:pt x="5876" y="1762"/>
                          <a:pt x="5716" y="1624"/>
                          <a:pt x="5892" y="1800"/>
                        </a:cubicBezTo>
                        <a:cubicBezTo>
                          <a:pt x="5967" y="1875"/>
                          <a:pt x="6047" y="1954"/>
                          <a:pt x="6108" y="2040"/>
                        </a:cubicBezTo>
                        <a:cubicBezTo>
                          <a:pt x="6196" y="2163"/>
                          <a:pt x="6042" y="1954"/>
                          <a:pt x="6168" y="2136"/>
                        </a:cubicBezTo>
                        <a:cubicBezTo>
                          <a:pt x="6191" y="2169"/>
                          <a:pt x="6240" y="2232"/>
                          <a:pt x="6240" y="2232"/>
                        </a:cubicBezTo>
                        <a:cubicBezTo>
                          <a:pt x="6271" y="2325"/>
                          <a:pt x="6327" y="2403"/>
                          <a:pt x="6396" y="2472"/>
                        </a:cubicBezTo>
                        <a:cubicBezTo>
                          <a:pt x="6404" y="2422"/>
                          <a:pt x="6413" y="2347"/>
                          <a:pt x="6444" y="2304"/>
                        </a:cubicBezTo>
                        <a:cubicBezTo>
                          <a:pt x="6558" y="2145"/>
                          <a:pt x="6430" y="2373"/>
                          <a:pt x="6528" y="2196"/>
                        </a:cubicBezTo>
                        <a:cubicBezTo>
                          <a:pt x="6584" y="2096"/>
                          <a:pt x="6651" y="2000"/>
                          <a:pt x="6720" y="1908"/>
                        </a:cubicBezTo>
                        <a:cubicBezTo>
                          <a:pt x="6738" y="1855"/>
                          <a:pt x="6773" y="1832"/>
                          <a:pt x="6804" y="1788"/>
                        </a:cubicBezTo>
                        <a:cubicBezTo>
                          <a:pt x="6832" y="1748"/>
                          <a:pt x="6850" y="1697"/>
                          <a:pt x="6876" y="1656"/>
                        </a:cubicBezTo>
                        <a:cubicBezTo>
                          <a:pt x="6914" y="1596"/>
                          <a:pt x="6954" y="1533"/>
                          <a:pt x="6996" y="1476"/>
                        </a:cubicBezTo>
                        <a:cubicBezTo>
                          <a:pt x="7019" y="1407"/>
                          <a:pt x="7072" y="1342"/>
                          <a:pt x="7116" y="1284"/>
                        </a:cubicBezTo>
                        <a:cubicBezTo>
                          <a:pt x="7132" y="1236"/>
                          <a:pt x="7128" y="1241"/>
                          <a:pt x="7164" y="1188"/>
                        </a:cubicBezTo>
                        <a:cubicBezTo>
                          <a:pt x="7187" y="1155"/>
                          <a:pt x="7236" y="1092"/>
                          <a:pt x="7236" y="1092"/>
                        </a:cubicBezTo>
                        <a:cubicBezTo>
                          <a:pt x="7266" y="1003"/>
                          <a:pt x="7334" y="925"/>
                          <a:pt x="7392" y="852"/>
                        </a:cubicBezTo>
                        <a:cubicBezTo>
                          <a:pt x="7426" y="718"/>
                          <a:pt x="7517" y="616"/>
                          <a:pt x="7572" y="492"/>
                        </a:cubicBezTo>
                        <a:cubicBezTo>
                          <a:pt x="7614" y="397"/>
                          <a:pt x="7615" y="287"/>
                          <a:pt x="7656" y="192"/>
                        </a:cubicBezTo>
                        <a:cubicBezTo>
                          <a:pt x="7678" y="140"/>
                          <a:pt x="7715" y="98"/>
                          <a:pt x="7740" y="48"/>
                        </a:cubicBezTo>
                        <a:cubicBezTo>
                          <a:pt x="7765" y="124"/>
                          <a:pt x="7824" y="179"/>
                          <a:pt x="7872" y="240"/>
                        </a:cubicBezTo>
                        <a:cubicBezTo>
                          <a:pt x="7932" y="317"/>
                          <a:pt x="7986" y="396"/>
                          <a:pt x="8052" y="468"/>
                        </a:cubicBezTo>
                        <a:cubicBezTo>
                          <a:pt x="8083" y="501"/>
                          <a:pt x="8128" y="524"/>
                          <a:pt x="8148" y="564"/>
                        </a:cubicBezTo>
                        <a:cubicBezTo>
                          <a:pt x="8240" y="749"/>
                          <a:pt x="8382" y="909"/>
                          <a:pt x="8496" y="1080"/>
                        </a:cubicBezTo>
                        <a:cubicBezTo>
                          <a:pt x="8509" y="1099"/>
                          <a:pt x="8522" y="1119"/>
                          <a:pt x="8532" y="1140"/>
                        </a:cubicBezTo>
                        <a:cubicBezTo>
                          <a:pt x="8538" y="1151"/>
                          <a:pt x="8538" y="1165"/>
                          <a:pt x="8544" y="1176"/>
                        </a:cubicBezTo>
                        <a:cubicBezTo>
                          <a:pt x="8577" y="1237"/>
                          <a:pt x="8619" y="1295"/>
                          <a:pt x="8652" y="1356"/>
                        </a:cubicBezTo>
                        <a:cubicBezTo>
                          <a:pt x="8679" y="1406"/>
                          <a:pt x="8696" y="1462"/>
                          <a:pt x="8724" y="1512"/>
                        </a:cubicBezTo>
                        <a:cubicBezTo>
                          <a:pt x="8786" y="1623"/>
                          <a:pt x="8880" y="1720"/>
                          <a:pt x="8964" y="1812"/>
                        </a:cubicBezTo>
                        <a:cubicBezTo>
                          <a:pt x="8995" y="1845"/>
                          <a:pt x="9040" y="1868"/>
                          <a:pt x="9060" y="1908"/>
                        </a:cubicBezTo>
                        <a:cubicBezTo>
                          <a:pt x="9091" y="1970"/>
                          <a:pt x="9140" y="2008"/>
                          <a:pt x="9180" y="2064"/>
                        </a:cubicBezTo>
                        <a:cubicBezTo>
                          <a:pt x="9234" y="2139"/>
                          <a:pt x="9283" y="2217"/>
                          <a:pt x="9336" y="2292"/>
                        </a:cubicBezTo>
                        <a:cubicBezTo>
                          <a:pt x="9377" y="2351"/>
                          <a:pt x="9416" y="2412"/>
                          <a:pt x="9456" y="2472"/>
                        </a:cubicBezTo>
                        <a:cubicBezTo>
                          <a:pt x="9461" y="2479"/>
                          <a:pt x="9448" y="2488"/>
                          <a:pt x="9444" y="249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8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87" name="Freeform 76"/>
                <p:cNvSpPr>
                  <a:spLocks/>
                </p:cNvSpPr>
                <p:nvPr/>
              </p:nvSpPr>
              <p:spPr bwMode="auto">
                <a:xfrm>
                  <a:off x="-202" y="5701"/>
                  <a:ext cx="288" cy="144"/>
                </a:xfrm>
                <a:custGeom>
                  <a:avLst/>
                  <a:gdLst/>
                  <a:ahLst/>
                  <a:cxnLst>
                    <a:cxn ang="0">
                      <a:pos x="60" y="2040"/>
                    </a:cxn>
                    <a:cxn ang="0">
                      <a:pos x="384" y="1644"/>
                    </a:cxn>
                    <a:cxn ang="0">
                      <a:pos x="576" y="1380"/>
                    </a:cxn>
                    <a:cxn ang="0">
                      <a:pos x="864" y="1008"/>
                    </a:cxn>
                    <a:cxn ang="0">
                      <a:pos x="1188" y="612"/>
                    </a:cxn>
                    <a:cxn ang="0">
                      <a:pos x="1416" y="336"/>
                    </a:cxn>
                    <a:cxn ang="0">
                      <a:pos x="1584" y="108"/>
                    </a:cxn>
                    <a:cxn ang="0">
                      <a:pos x="1620" y="48"/>
                    </a:cxn>
                    <a:cxn ang="0">
                      <a:pos x="1728" y="156"/>
                    </a:cxn>
                    <a:cxn ang="0">
                      <a:pos x="2052" y="576"/>
                    </a:cxn>
                    <a:cxn ang="0">
                      <a:pos x="2244" y="828"/>
                    </a:cxn>
                    <a:cxn ang="0">
                      <a:pos x="2544" y="1404"/>
                    </a:cxn>
                    <a:cxn ang="0">
                      <a:pos x="2700" y="1668"/>
                    </a:cxn>
                    <a:cxn ang="0">
                      <a:pos x="2772" y="1812"/>
                    </a:cxn>
                    <a:cxn ang="0">
                      <a:pos x="2964" y="2076"/>
                    </a:cxn>
                    <a:cxn ang="0">
                      <a:pos x="3132" y="2316"/>
                    </a:cxn>
                    <a:cxn ang="0">
                      <a:pos x="3192" y="2400"/>
                    </a:cxn>
                    <a:cxn ang="0">
                      <a:pos x="3528" y="1920"/>
                    </a:cxn>
                    <a:cxn ang="0">
                      <a:pos x="3588" y="1836"/>
                    </a:cxn>
                    <a:cxn ang="0">
                      <a:pos x="3732" y="1608"/>
                    </a:cxn>
                    <a:cxn ang="0">
                      <a:pos x="3804" y="1488"/>
                    </a:cxn>
                    <a:cxn ang="0">
                      <a:pos x="3900" y="1332"/>
                    </a:cxn>
                    <a:cxn ang="0">
                      <a:pos x="4200" y="780"/>
                    </a:cxn>
                    <a:cxn ang="0">
                      <a:pos x="4380" y="516"/>
                    </a:cxn>
                    <a:cxn ang="0">
                      <a:pos x="4548" y="216"/>
                    </a:cxn>
                    <a:cxn ang="0">
                      <a:pos x="4620" y="72"/>
                    </a:cxn>
                    <a:cxn ang="0">
                      <a:pos x="4668" y="0"/>
                    </a:cxn>
                    <a:cxn ang="0">
                      <a:pos x="4668" y="12"/>
                    </a:cxn>
                    <a:cxn ang="0">
                      <a:pos x="5004" y="480"/>
                    </a:cxn>
                    <a:cxn ang="0">
                      <a:pos x="5244" y="780"/>
                    </a:cxn>
                    <a:cxn ang="0">
                      <a:pos x="5484" y="1140"/>
                    </a:cxn>
                    <a:cxn ang="0">
                      <a:pos x="5724" y="1572"/>
                    </a:cxn>
                    <a:cxn ang="0">
                      <a:pos x="5796" y="1668"/>
                    </a:cxn>
                    <a:cxn ang="0">
                      <a:pos x="6108" y="2040"/>
                    </a:cxn>
                    <a:cxn ang="0">
                      <a:pos x="6240" y="2232"/>
                    </a:cxn>
                    <a:cxn ang="0">
                      <a:pos x="6444" y="2304"/>
                    </a:cxn>
                    <a:cxn ang="0">
                      <a:pos x="6720" y="1908"/>
                    </a:cxn>
                    <a:cxn ang="0">
                      <a:pos x="6876" y="1656"/>
                    </a:cxn>
                    <a:cxn ang="0">
                      <a:pos x="7116" y="1284"/>
                    </a:cxn>
                    <a:cxn ang="0">
                      <a:pos x="7236" y="1092"/>
                    </a:cxn>
                    <a:cxn ang="0">
                      <a:pos x="7572" y="492"/>
                    </a:cxn>
                    <a:cxn ang="0">
                      <a:pos x="7740" y="48"/>
                    </a:cxn>
                    <a:cxn ang="0">
                      <a:pos x="8052" y="468"/>
                    </a:cxn>
                    <a:cxn ang="0">
                      <a:pos x="8496" y="1080"/>
                    </a:cxn>
                    <a:cxn ang="0">
                      <a:pos x="8544" y="1176"/>
                    </a:cxn>
                    <a:cxn ang="0">
                      <a:pos x="8724" y="1512"/>
                    </a:cxn>
                    <a:cxn ang="0">
                      <a:pos x="9060" y="1908"/>
                    </a:cxn>
                    <a:cxn ang="0">
                      <a:pos x="9336" y="2292"/>
                    </a:cxn>
                    <a:cxn ang="0">
                      <a:pos x="9444" y="2496"/>
                    </a:cxn>
                  </a:cxnLst>
                  <a:rect l="0" t="0" r="r" b="b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Freeform 77"/>
                <p:cNvSpPr>
                  <a:spLocks/>
                </p:cNvSpPr>
                <p:nvPr/>
              </p:nvSpPr>
              <p:spPr bwMode="auto">
                <a:xfrm>
                  <a:off x="88" y="5701"/>
                  <a:ext cx="287" cy="144"/>
                </a:xfrm>
                <a:custGeom>
                  <a:avLst/>
                  <a:gdLst/>
                  <a:ahLst/>
                  <a:cxnLst>
                    <a:cxn ang="0">
                      <a:pos x="60" y="2040"/>
                    </a:cxn>
                    <a:cxn ang="0">
                      <a:pos x="384" y="1644"/>
                    </a:cxn>
                    <a:cxn ang="0">
                      <a:pos x="576" y="1380"/>
                    </a:cxn>
                    <a:cxn ang="0">
                      <a:pos x="864" y="1008"/>
                    </a:cxn>
                    <a:cxn ang="0">
                      <a:pos x="1188" y="612"/>
                    </a:cxn>
                    <a:cxn ang="0">
                      <a:pos x="1416" y="336"/>
                    </a:cxn>
                    <a:cxn ang="0">
                      <a:pos x="1584" y="108"/>
                    </a:cxn>
                    <a:cxn ang="0">
                      <a:pos x="1620" y="48"/>
                    </a:cxn>
                    <a:cxn ang="0">
                      <a:pos x="1728" y="156"/>
                    </a:cxn>
                    <a:cxn ang="0">
                      <a:pos x="2052" y="576"/>
                    </a:cxn>
                    <a:cxn ang="0">
                      <a:pos x="2244" y="828"/>
                    </a:cxn>
                    <a:cxn ang="0">
                      <a:pos x="2544" y="1404"/>
                    </a:cxn>
                    <a:cxn ang="0">
                      <a:pos x="2700" y="1668"/>
                    </a:cxn>
                    <a:cxn ang="0">
                      <a:pos x="2772" y="1812"/>
                    </a:cxn>
                    <a:cxn ang="0">
                      <a:pos x="2964" y="2076"/>
                    </a:cxn>
                    <a:cxn ang="0">
                      <a:pos x="3132" y="2316"/>
                    </a:cxn>
                    <a:cxn ang="0">
                      <a:pos x="3192" y="2400"/>
                    </a:cxn>
                    <a:cxn ang="0">
                      <a:pos x="3528" y="1920"/>
                    </a:cxn>
                    <a:cxn ang="0">
                      <a:pos x="3588" y="1836"/>
                    </a:cxn>
                    <a:cxn ang="0">
                      <a:pos x="3732" y="1608"/>
                    </a:cxn>
                    <a:cxn ang="0">
                      <a:pos x="3804" y="1488"/>
                    </a:cxn>
                    <a:cxn ang="0">
                      <a:pos x="3900" y="1332"/>
                    </a:cxn>
                    <a:cxn ang="0">
                      <a:pos x="4200" y="780"/>
                    </a:cxn>
                    <a:cxn ang="0">
                      <a:pos x="4380" y="516"/>
                    </a:cxn>
                    <a:cxn ang="0">
                      <a:pos x="4548" y="216"/>
                    </a:cxn>
                    <a:cxn ang="0">
                      <a:pos x="4620" y="72"/>
                    </a:cxn>
                    <a:cxn ang="0">
                      <a:pos x="4668" y="0"/>
                    </a:cxn>
                    <a:cxn ang="0">
                      <a:pos x="4668" y="12"/>
                    </a:cxn>
                    <a:cxn ang="0">
                      <a:pos x="5004" y="480"/>
                    </a:cxn>
                    <a:cxn ang="0">
                      <a:pos x="5244" y="780"/>
                    </a:cxn>
                    <a:cxn ang="0">
                      <a:pos x="5484" y="1140"/>
                    </a:cxn>
                    <a:cxn ang="0">
                      <a:pos x="5724" y="1572"/>
                    </a:cxn>
                    <a:cxn ang="0">
                      <a:pos x="5796" y="1668"/>
                    </a:cxn>
                    <a:cxn ang="0">
                      <a:pos x="6108" y="2040"/>
                    </a:cxn>
                    <a:cxn ang="0">
                      <a:pos x="6240" y="2232"/>
                    </a:cxn>
                    <a:cxn ang="0">
                      <a:pos x="6444" y="2304"/>
                    </a:cxn>
                    <a:cxn ang="0">
                      <a:pos x="6720" y="1908"/>
                    </a:cxn>
                    <a:cxn ang="0">
                      <a:pos x="6876" y="1656"/>
                    </a:cxn>
                    <a:cxn ang="0">
                      <a:pos x="7116" y="1284"/>
                    </a:cxn>
                    <a:cxn ang="0">
                      <a:pos x="7236" y="1092"/>
                    </a:cxn>
                    <a:cxn ang="0">
                      <a:pos x="7572" y="492"/>
                    </a:cxn>
                    <a:cxn ang="0">
                      <a:pos x="7740" y="48"/>
                    </a:cxn>
                    <a:cxn ang="0">
                      <a:pos x="8052" y="468"/>
                    </a:cxn>
                    <a:cxn ang="0">
                      <a:pos x="8496" y="1080"/>
                    </a:cxn>
                    <a:cxn ang="0">
                      <a:pos x="8544" y="1176"/>
                    </a:cxn>
                    <a:cxn ang="0">
                      <a:pos x="8724" y="1512"/>
                    </a:cxn>
                    <a:cxn ang="0">
                      <a:pos x="9060" y="1908"/>
                    </a:cxn>
                    <a:cxn ang="0">
                      <a:pos x="9336" y="2292"/>
                    </a:cxn>
                    <a:cxn ang="0">
                      <a:pos x="9444" y="2496"/>
                    </a:cxn>
                  </a:cxnLst>
                  <a:rect l="0" t="0" r="r" b="b"/>
                  <a:pathLst>
                    <a:path w="9461" h="2496">
                      <a:moveTo>
                        <a:pt x="0" y="2196"/>
                      </a:moveTo>
                      <a:cubicBezTo>
                        <a:pt x="20" y="2147"/>
                        <a:pt x="29" y="2083"/>
                        <a:pt x="60" y="2040"/>
                      </a:cubicBezTo>
                      <a:cubicBezTo>
                        <a:pt x="115" y="1963"/>
                        <a:pt x="192" y="1886"/>
                        <a:pt x="252" y="1812"/>
                      </a:cubicBezTo>
                      <a:cubicBezTo>
                        <a:pt x="299" y="1755"/>
                        <a:pt x="333" y="1695"/>
                        <a:pt x="384" y="1644"/>
                      </a:cubicBezTo>
                      <a:cubicBezTo>
                        <a:pt x="408" y="1572"/>
                        <a:pt x="462" y="1506"/>
                        <a:pt x="516" y="1452"/>
                      </a:cubicBezTo>
                      <a:cubicBezTo>
                        <a:pt x="539" y="1383"/>
                        <a:pt x="511" y="1445"/>
                        <a:pt x="576" y="1380"/>
                      </a:cubicBezTo>
                      <a:cubicBezTo>
                        <a:pt x="643" y="1313"/>
                        <a:pt x="676" y="1217"/>
                        <a:pt x="756" y="1164"/>
                      </a:cubicBezTo>
                      <a:cubicBezTo>
                        <a:pt x="775" y="1106"/>
                        <a:pt x="828" y="1059"/>
                        <a:pt x="864" y="1008"/>
                      </a:cubicBezTo>
                      <a:cubicBezTo>
                        <a:pt x="943" y="895"/>
                        <a:pt x="1025" y="786"/>
                        <a:pt x="1116" y="684"/>
                      </a:cubicBezTo>
                      <a:cubicBezTo>
                        <a:pt x="1139" y="659"/>
                        <a:pt x="1169" y="640"/>
                        <a:pt x="1188" y="612"/>
                      </a:cubicBezTo>
                      <a:cubicBezTo>
                        <a:pt x="1234" y="544"/>
                        <a:pt x="1277" y="481"/>
                        <a:pt x="1332" y="420"/>
                      </a:cubicBezTo>
                      <a:cubicBezTo>
                        <a:pt x="1359" y="391"/>
                        <a:pt x="1396" y="370"/>
                        <a:pt x="1416" y="336"/>
                      </a:cubicBezTo>
                      <a:cubicBezTo>
                        <a:pt x="1459" y="264"/>
                        <a:pt x="1433" y="289"/>
                        <a:pt x="1488" y="252"/>
                      </a:cubicBezTo>
                      <a:cubicBezTo>
                        <a:pt x="1520" y="204"/>
                        <a:pt x="1552" y="156"/>
                        <a:pt x="1584" y="108"/>
                      </a:cubicBezTo>
                      <a:cubicBezTo>
                        <a:pt x="1602" y="81"/>
                        <a:pt x="1632" y="46"/>
                        <a:pt x="1632" y="12"/>
                      </a:cubicBezTo>
                      <a:cubicBezTo>
                        <a:pt x="1628" y="24"/>
                        <a:pt x="1612" y="38"/>
                        <a:pt x="1620" y="48"/>
                      </a:cubicBezTo>
                      <a:cubicBezTo>
                        <a:pt x="1633" y="65"/>
                        <a:pt x="1662" y="59"/>
                        <a:pt x="1680" y="72"/>
                      </a:cubicBezTo>
                      <a:cubicBezTo>
                        <a:pt x="1695" y="82"/>
                        <a:pt x="1722" y="145"/>
                        <a:pt x="1728" y="156"/>
                      </a:cubicBezTo>
                      <a:cubicBezTo>
                        <a:pt x="1785" y="252"/>
                        <a:pt x="1855" y="341"/>
                        <a:pt x="1920" y="432"/>
                      </a:cubicBezTo>
                      <a:cubicBezTo>
                        <a:pt x="1957" y="484"/>
                        <a:pt x="1999" y="541"/>
                        <a:pt x="2052" y="576"/>
                      </a:cubicBezTo>
                      <a:cubicBezTo>
                        <a:pt x="2075" y="646"/>
                        <a:pt x="2046" y="582"/>
                        <a:pt x="2100" y="636"/>
                      </a:cubicBezTo>
                      <a:cubicBezTo>
                        <a:pt x="2145" y="681"/>
                        <a:pt x="2214" y="773"/>
                        <a:pt x="2244" y="828"/>
                      </a:cubicBezTo>
                      <a:cubicBezTo>
                        <a:pt x="2334" y="993"/>
                        <a:pt x="2409" y="1161"/>
                        <a:pt x="2508" y="1320"/>
                      </a:cubicBezTo>
                      <a:cubicBezTo>
                        <a:pt x="2570" y="1420"/>
                        <a:pt x="2503" y="1322"/>
                        <a:pt x="2544" y="1404"/>
                      </a:cubicBezTo>
                      <a:cubicBezTo>
                        <a:pt x="2563" y="1443"/>
                        <a:pt x="2641" y="1552"/>
                        <a:pt x="2652" y="1584"/>
                      </a:cubicBezTo>
                      <a:cubicBezTo>
                        <a:pt x="2670" y="1639"/>
                        <a:pt x="2656" y="1610"/>
                        <a:pt x="2700" y="1668"/>
                      </a:cubicBezTo>
                      <a:cubicBezTo>
                        <a:pt x="2724" y="1763"/>
                        <a:pt x="2693" y="1669"/>
                        <a:pt x="2760" y="1776"/>
                      </a:cubicBezTo>
                      <a:cubicBezTo>
                        <a:pt x="2767" y="1787"/>
                        <a:pt x="2765" y="1801"/>
                        <a:pt x="2772" y="1812"/>
                      </a:cubicBezTo>
                      <a:cubicBezTo>
                        <a:pt x="2781" y="1826"/>
                        <a:pt x="2798" y="1834"/>
                        <a:pt x="2808" y="1848"/>
                      </a:cubicBezTo>
                      <a:cubicBezTo>
                        <a:pt x="2858" y="1917"/>
                        <a:pt x="2919" y="2004"/>
                        <a:pt x="2964" y="2076"/>
                      </a:cubicBezTo>
                      <a:cubicBezTo>
                        <a:pt x="3034" y="2188"/>
                        <a:pt x="2946" y="2068"/>
                        <a:pt x="3012" y="2160"/>
                      </a:cubicBezTo>
                      <a:cubicBezTo>
                        <a:pt x="3050" y="2213"/>
                        <a:pt x="3100" y="2260"/>
                        <a:pt x="3132" y="2316"/>
                      </a:cubicBezTo>
                      <a:cubicBezTo>
                        <a:pt x="3141" y="2332"/>
                        <a:pt x="3146" y="2349"/>
                        <a:pt x="3156" y="2364"/>
                      </a:cubicBezTo>
                      <a:cubicBezTo>
                        <a:pt x="3166" y="2378"/>
                        <a:pt x="3192" y="2400"/>
                        <a:pt x="3192" y="2400"/>
                      </a:cubicBezTo>
                      <a:cubicBezTo>
                        <a:pt x="3216" y="2304"/>
                        <a:pt x="3264" y="2204"/>
                        <a:pt x="3348" y="2148"/>
                      </a:cubicBezTo>
                      <a:cubicBezTo>
                        <a:pt x="3391" y="2061"/>
                        <a:pt x="3472" y="1998"/>
                        <a:pt x="3528" y="1920"/>
                      </a:cubicBezTo>
                      <a:cubicBezTo>
                        <a:pt x="3538" y="1905"/>
                        <a:pt x="3542" y="1887"/>
                        <a:pt x="3552" y="1872"/>
                      </a:cubicBezTo>
                      <a:cubicBezTo>
                        <a:pt x="3562" y="1858"/>
                        <a:pt x="3578" y="1849"/>
                        <a:pt x="3588" y="1836"/>
                      </a:cubicBezTo>
                      <a:cubicBezTo>
                        <a:pt x="3618" y="1797"/>
                        <a:pt x="3643" y="1755"/>
                        <a:pt x="3672" y="1716"/>
                      </a:cubicBezTo>
                      <a:cubicBezTo>
                        <a:pt x="3685" y="1677"/>
                        <a:pt x="3719" y="1647"/>
                        <a:pt x="3732" y="1608"/>
                      </a:cubicBezTo>
                      <a:cubicBezTo>
                        <a:pt x="3736" y="1596"/>
                        <a:pt x="3738" y="1583"/>
                        <a:pt x="3744" y="1572"/>
                      </a:cubicBezTo>
                      <a:cubicBezTo>
                        <a:pt x="3766" y="1534"/>
                        <a:pt x="3785" y="1525"/>
                        <a:pt x="3804" y="1488"/>
                      </a:cubicBezTo>
                      <a:cubicBezTo>
                        <a:pt x="3810" y="1477"/>
                        <a:pt x="3810" y="1463"/>
                        <a:pt x="3816" y="1452"/>
                      </a:cubicBezTo>
                      <a:cubicBezTo>
                        <a:pt x="3838" y="1408"/>
                        <a:pt x="3877" y="1375"/>
                        <a:pt x="3900" y="1332"/>
                      </a:cubicBezTo>
                      <a:cubicBezTo>
                        <a:pt x="3976" y="1193"/>
                        <a:pt x="3916" y="1279"/>
                        <a:pt x="3984" y="1188"/>
                      </a:cubicBezTo>
                      <a:cubicBezTo>
                        <a:pt x="4033" y="1041"/>
                        <a:pt x="4118" y="911"/>
                        <a:pt x="4200" y="780"/>
                      </a:cubicBezTo>
                      <a:cubicBezTo>
                        <a:pt x="4236" y="722"/>
                        <a:pt x="4258" y="674"/>
                        <a:pt x="4308" y="624"/>
                      </a:cubicBezTo>
                      <a:cubicBezTo>
                        <a:pt x="4324" y="577"/>
                        <a:pt x="4358" y="559"/>
                        <a:pt x="4380" y="516"/>
                      </a:cubicBezTo>
                      <a:cubicBezTo>
                        <a:pt x="4403" y="470"/>
                        <a:pt x="4414" y="446"/>
                        <a:pt x="4452" y="408"/>
                      </a:cubicBezTo>
                      <a:cubicBezTo>
                        <a:pt x="4475" y="338"/>
                        <a:pt x="4518" y="282"/>
                        <a:pt x="4548" y="216"/>
                      </a:cubicBezTo>
                      <a:cubicBezTo>
                        <a:pt x="4558" y="193"/>
                        <a:pt x="4558" y="165"/>
                        <a:pt x="4572" y="144"/>
                      </a:cubicBezTo>
                      <a:cubicBezTo>
                        <a:pt x="4588" y="120"/>
                        <a:pt x="4611" y="99"/>
                        <a:pt x="4620" y="72"/>
                      </a:cubicBezTo>
                      <a:cubicBezTo>
                        <a:pt x="4624" y="60"/>
                        <a:pt x="4625" y="47"/>
                        <a:pt x="4632" y="36"/>
                      </a:cubicBezTo>
                      <a:cubicBezTo>
                        <a:pt x="4641" y="22"/>
                        <a:pt x="4668" y="0"/>
                        <a:pt x="4668" y="0"/>
                      </a:cubicBezTo>
                      <a:cubicBezTo>
                        <a:pt x="4660" y="16"/>
                        <a:pt x="4644" y="30"/>
                        <a:pt x="4644" y="48"/>
                      </a:cubicBezTo>
                      <a:cubicBezTo>
                        <a:pt x="4644" y="62"/>
                        <a:pt x="4655" y="6"/>
                        <a:pt x="4668" y="12"/>
                      </a:cubicBezTo>
                      <a:cubicBezTo>
                        <a:pt x="4707" y="31"/>
                        <a:pt x="4716" y="84"/>
                        <a:pt x="4740" y="120"/>
                      </a:cubicBezTo>
                      <a:cubicBezTo>
                        <a:pt x="4817" y="235"/>
                        <a:pt x="4892" y="405"/>
                        <a:pt x="5004" y="480"/>
                      </a:cubicBezTo>
                      <a:cubicBezTo>
                        <a:pt x="5066" y="574"/>
                        <a:pt x="5146" y="650"/>
                        <a:pt x="5208" y="744"/>
                      </a:cubicBezTo>
                      <a:cubicBezTo>
                        <a:pt x="5217" y="758"/>
                        <a:pt x="5234" y="766"/>
                        <a:pt x="5244" y="780"/>
                      </a:cubicBezTo>
                      <a:cubicBezTo>
                        <a:pt x="5254" y="795"/>
                        <a:pt x="5258" y="813"/>
                        <a:pt x="5268" y="828"/>
                      </a:cubicBezTo>
                      <a:cubicBezTo>
                        <a:pt x="5338" y="933"/>
                        <a:pt x="5414" y="1035"/>
                        <a:pt x="5484" y="1140"/>
                      </a:cubicBezTo>
                      <a:cubicBezTo>
                        <a:pt x="5514" y="1186"/>
                        <a:pt x="5515" y="1238"/>
                        <a:pt x="5544" y="1284"/>
                      </a:cubicBezTo>
                      <a:cubicBezTo>
                        <a:pt x="5604" y="1380"/>
                        <a:pt x="5664" y="1476"/>
                        <a:pt x="5724" y="1572"/>
                      </a:cubicBezTo>
                      <a:cubicBezTo>
                        <a:pt x="5733" y="1587"/>
                        <a:pt x="5737" y="1606"/>
                        <a:pt x="5748" y="1620"/>
                      </a:cubicBezTo>
                      <a:cubicBezTo>
                        <a:pt x="5762" y="1638"/>
                        <a:pt x="5781" y="1651"/>
                        <a:pt x="5796" y="1668"/>
                      </a:cubicBezTo>
                      <a:cubicBezTo>
                        <a:pt x="5876" y="1762"/>
                        <a:pt x="5716" y="1624"/>
                        <a:pt x="5892" y="1800"/>
                      </a:cubicBezTo>
                      <a:cubicBezTo>
                        <a:pt x="5967" y="1875"/>
                        <a:pt x="6047" y="1954"/>
                        <a:pt x="6108" y="2040"/>
                      </a:cubicBezTo>
                      <a:cubicBezTo>
                        <a:pt x="6196" y="2163"/>
                        <a:pt x="6042" y="1954"/>
                        <a:pt x="6168" y="2136"/>
                      </a:cubicBezTo>
                      <a:cubicBezTo>
                        <a:pt x="6191" y="2169"/>
                        <a:pt x="6240" y="2232"/>
                        <a:pt x="6240" y="2232"/>
                      </a:cubicBezTo>
                      <a:cubicBezTo>
                        <a:pt x="6271" y="2325"/>
                        <a:pt x="6327" y="2403"/>
                        <a:pt x="6396" y="2472"/>
                      </a:cubicBezTo>
                      <a:cubicBezTo>
                        <a:pt x="6404" y="2422"/>
                        <a:pt x="6413" y="2347"/>
                        <a:pt x="6444" y="2304"/>
                      </a:cubicBezTo>
                      <a:cubicBezTo>
                        <a:pt x="6558" y="2145"/>
                        <a:pt x="6430" y="2373"/>
                        <a:pt x="6528" y="2196"/>
                      </a:cubicBezTo>
                      <a:cubicBezTo>
                        <a:pt x="6584" y="2096"/>
                        <a:pt x="6651" y="2000"/>
                        <a:pt x="6720" y="1908"/>
                      </a:cubicBezTo>
                      <a:cubicBezTo>
                        <a:pt x="6738" y="1855"/>
                        <a:pt x="6773" y="1832"/>
                        <a:pt x="6804" y="1788"/>
                      </a:cubicBezTo>
                      <a:cubicBezTo>
                        <a:pt x="6832" y="1748"/>
                        <a:pt x="6850" y="1697"/>
                        <a:pt x="6876" y="1656"/>
                      </a:cubicBezTo>
                      <a:cubicBezTo>
                        <a:pt x="6914" y="1596"/>
                        <a:pt x="6954" y="1533"/>
                        <a:pt x="6996" y="1476"/>
                      </a:cubicBezTo>
                      <a:cubicBezTo>
                        <a:pt x="7019" y="1407"/>
                        <a:pt x="7072" y="1342"/>
                        <a:pt x="7116" y="1284"/>
                      </a:cubicBezTo>
                      <a:cubicBezTo>
                        <a:pt x="7132" y="1236"/>
                        <a:pt x="7128" y="1241"/>
                        <a:pt x="7164" y="1188"/>
                      </a:cubicBezTo>
                      <a:cubicBezTo>
                        <a:pt x="7187" y="1155"/>
                        <a:pt x="7236" y="1092"/>
                        <a:pt x="7236" y="1092"/>
                      </a:cubicBezTo>
                      <a:cubicBezTo>
                        <a:pt x="7266" y="1003"/>
                        <a:pt x="7334" y="925"/>
                        <a:pt x="7392" y="852"/>
                      </a:cubicBezTo>
                      <a:cubicBezTo>
                        <a:pt x="7426" y="718"/>
                        <a:pt x="7517" y="616"/>
                        <a:pt x="7572" y="492"/>
                      </a:cubicBezTo>
                      <a:cubicBezTo>
                        <a:pt x="7614" y="397"/>
                        <a:pt x="7615" y="287"/>
                        <a:pt x="7656" y="192"/>
                      </a:cubicBezTo>
                      <a:cubicBezTo>
                        <a:pt x="7678" y="140"/>
                        <a:pt x="7715" y="98"/>
                        <a:pt x="7740" y="48"/>
                      </a:cubicBezTo>
                      <a:cubicBezTo>
                        <a:pt x="7765" y="124"/>
                        <a:pt x="7824" y="179"/>
                        <a:pt x="7872" y="240"/>
                      </a:cubicBezTo>
                      <a:cubicBezTo>
                        <a:pt x="7932" y="317"/>
                        <a:pt x="7986" y="396"/>
                        <a:pt x="8052" y="468"/>
                      </a:cubicBezTo>
                      <a:cubicBezTo>
                        <a:pt x="8083" y="501"/>
                        <a:pt x="8128" y="524"/>
                        <a:pt x="8148" y="564"/>
                      </a:cubicBezTo>
                      <a:cubicBezTo>
                        <a:pt x="8240" y="749"/>
                        <a:pt x="8382" y="909"/>
                        <a:pt x="8496" y="1080"/>
                      </a:cubicBezTo>
                      <a:cubicBezTo>
                        <a:pt x="8509" y="1099"/>
                        <a:pt x="8522" y="1119"/>
                        <a:pt x="8532" y="1140"/>
                      </a:cubicBezTo>
                      <a:cubicBezTo>
                        <a:pt x="8538" y="1151"/>
                        <a:pt x="8538" y="1165"/>
                        <a:pt x="8544" y="1176"/>
                      </a:cubicBezTo>
                      <a:cubicBezTo>
                        <a:pt x="8577" y="1237"/>
                        <a:pt x="8619" y="1295"/>
                        <a:pt x="8652" y="1356"/>
                      </a:cubicBezTo>
                      <a:cubicBezTo>
                        <a:pt x="8679" y="1406"/>
                        <a:pt x="8696" y="1462"/>
                        <a:pt x="8724" y="1512"/>
                      </a:cubicBezTo>
                      <a:cubicBezTo>
                        <a:pt x="8786" y="1623"/>
                        <a:pt x="8880" y="1720"/>
                        <a:pt x="8964" y="1812"/>
                      </a:cubicBezTo>
                      <a:cubicBezTo>
                        <a:pt x="8995" y="1845"/>
                        <a:pt x="9040" y="1868"/>
                        <a:pt x="9060" y="1908"/>
                      </a:cubicBezTo>
                      <a:cubicBezTo>
                        <a:pt x="9091" y="1970"/>
                        <a:pt x="9140" y="2008"/>
                        <a:pt x="9180" y="2064"/>
                      </a:cubicBezTo>
                      <a:cubicBezTo>
                        <a:pt x="9234" y="2139"/>
                        <a:pt x="9283" y="2217"/>
                        <a:pt x="9336" y="2292"/>
                      </a:cubicBezTo>
                      <a:cubicBezTo>
                        <a:pt x="9377" y="2351"/>
                        <a:pt x="9416" y="2412"/>
                        <a:pt x="9456" y="2472"/>
                      </a:cubicBezTo>
                      <a:cubicBezTo>
                        <a:pt x="9461" y="2479"/>
                        <a:pt x="9448" y="2488"/>
                        <a:pt x="9444" y="2496"/>
                      </a:cubicBezTo>
                    </a:path>
                  </a:pathLst>
                </a:custGeom>
                <a:noFill/>
                <a:ln w="9525" cap="flat">
                  <a:solidFill>
                    <a:srgbClr val="8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3" name="AutoShape 78"/>
              <p:cNvSpPr>
                <a:spLocks noChangeArrowheads="1"/>
              </p:cNvSpPr>
              <p:nvPr/>
            </p:nvSpPr>
            <p:spPr bwMode="auto">
              <a:xfrm>
                <a:off x="469" y="4404"/>
                <a:ext cx="1146" cy="654"/>
              </a:xfrm>
              <a:prstGeom prst="cloudCallout">
                <a:avLst>
                  <a:gd name="adj1" fmla="val -56240"/>
                  <a:gd name="adj2" fmla="val 51078"/>
                </a:avLst>
              </a:prstGeom>
              <a:solidFill>
                <a:srgbClr val="CCFFFF">
                  <a:alpha val="27000"/>
                </a:srgbClr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Text Box 79"/>
              <p:cNvSpPr txBox="1">
                <a:spLocks noChangeArrowheads="1"/>
              </p:cNvSpPr>
              <p:nvPr/>
            </p:nvSpPr>
            <p:spPr bwMode="auto">
              <a:xfrm>
                <a:off x="879" y="4482"/>
                <a:ext cx="431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  <a:lumOff val="50000"/>
                      </a:schemeClr>
                    </a:solidFill>
                    <a:effectLst/>
                    <a:latin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Text Box 80"/>
              <p:cNvSpPr txBox="1">
                <a:spLocks noChangeArrowheads="1"/>
              </p:cNvSpPr>
              <p:nvPr/>
            </p:nvSpPr>
            <p:spPr bwMode="auto">
              <a:xfrm>
                <a:off x="-1432" y="4895"/>
                <a:ext cx="196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1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  <a:lumOff val="50000"/>
                      </a:schemeClr>
                    </a:solidFill>
                    <a:effectLst/>
                    <a:latin typeface="Times New Roman" pitchFamily="18" charset="0"/>
                  </a:rPr>
                  <a:t>? Вязкость среды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  <a:lumOff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97" name="Rectangle 4"/>
          <p:cNvSpPr>
            <a:spLocks/>
          </p:cNvSpPr>
          <p:nvPr/>
        </p:nvSpPr>
        <p:spPr bwMode="auto">
          <a:xfrm>
            <a:off x="874768" y="1603696"/>
            <a:ext cx="164307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3200" b="1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F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x</a:t>
            </a:r>
            <a:r>
              <a:rPr lang="en-US" sz="3200" b="1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 </a:t>
            </a:r>
            <a:r>
              <a:rPr lang="ru-RU" sz="3200" b="1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</a:t>
            </a:r>
            <a:r>
              <a:rPr lang="en-US" sz="3200" b="1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  x</a:t>
            </a:r>
            <a:endParaRPr lang="ru-RU" sz="3200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94" name="AutoShape 27"/>
          <p:cNvSpPr>
            <a:spLocks noChangeArrowheads="1"/>
          </p:cNvSpPr>
          <p:nvPr/>
        </p:nvSpPr>
        <p:spPr bwMode="auto">
          <a:xfrm>
            <a:off x="285720" y="1214422"/>
            <a:ext cx="2857520" cy="1214446"/>
          </a:xfrm>
          <a:prstGeom prst="cloudCallout">
            <a:avLst>
              <a:gd name="adj1" fmla="val -64063"/>
              <a:gd name="adj2" fmla="val -114873"/>
            </a:avLst>
          </a:prstGeom>
          <a:noFill/>
          <a:ln w="12700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11"/>
          <p:cNvSpPr txBox="1">
            <a:spLocks noChangeArrowheads="1"/>
          </p:cNvSpPr>
          <p:nvPr/>
        </p:nvSpPr>
        <p:spPr bwMode="auto">
          <a:xfrm>
            <a:off x="4357686" y="1500174"/>
            <a:ext cx="45005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«Квазиупругая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/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возвращающая сила»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Штриховая стрелка вправо 98"/>
          <p:cNvSpPr/>
          <p:nvPr/>
        </p:nvSpPr>
        <p:spPr>
          <a:xfrm flipH="1">
            <a:off x="3500430" y="1571612"/>
            <a:ext cx="561980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Rectangle 4"/>
          <p:cNvSpPr>
            <a:spLocks/>
          </p:cNvSpPr>
          <p:nvPr/>
        </p:nvSpPr>
        <p:spPr bwMode="auto">
          <a:xfrm>
            <a:off x="4857752" y="1857364"/>
            <a:ext cx="185738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F</a:t>
            </a:r>
            <a:r>
              <a:rPr lang="en-US" sz="2000" i="1" baseline="-25000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x</a:t>
            </a:r>
            <a:r>
              <a:rPr lang="en-US" sz="2000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 </a:t>
            </a:r>
            <a:r>
              <a:rPr lang="ru-RU" sz="2000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=</a:t>
            </a:r>
            <a:r>
              <a:rPr lang="en-US" sz="2000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 </a:t>
            </a:r>
            <a:r>
              <a:rPr lang="ru-RU" sz="2000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-</a:t>
            </a:r>
            <a:r>
              <a:rPr lang="en-US" sz="2000" i="1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kx</a:t>
            </a:r>
            <a:r>
              <a:rPr lang="ru-RU" sz="2000" dirty="0" smtClean="0">
                <a:solidFill>
                  <a:srgbClr val="0000FF"/>
                </a:solidFill>
                <a:latin typeface="Constantia" pitchFamily="18" charset="0"/>
                <a:sym typeface="Symbol"/>
              </a:rPr>
              <a:t>)</a:t>
            </a:r>
            <a:endParaRPr lang="ru-RU" sz="2000" dirty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F05CD-81BF-48E5-8A30-F3DBCF15FC0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1643043" y="3357511"/>
            <a:ext cx="5699512" cy="1857439"/>
            <a:chOff x="2285987" y="357115"/>
            <a:chExt cx="4572133" cy="1857439"/>
          </a:xfrm>
        </p:grpSpPr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2285987" y="357115"/>
              <a:ext cx="4183437" cy="3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u="sng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Пример 1.3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.4.</a:t>
              </a:r>
              <a:r>
                <a:rPr kumimoji="0" lang="ru-RU" sz="1600" b="1" i="0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Физический </a:t>
              </a:r>
              <a:r>
                <a:rPr lang="en-US" sz="1600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/</a:t>
              </a:r>
              <a:r>
                <a:rPr lang="ru-RU" sz="1600" b="1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Математический маятник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Овал 43"/>
            <p:cNvSpPr/>
            <p:nvPr/>
          </p:nvSpPr>
          <p:spPr>
            <a:xfrm>
              <a:off x="5172473" y="857232"/>
              <a:ext cx="1685647" cy="1357322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Штриховая стрелка вправо 44"/>
            <p:cNvSpPr/>
            <p:nvPr/>
          </p:nvSpPr>
          <p:spPr>
            <a:xfrm>
              <a:off x="2357422" y="1428736"/>
              <a:ext cx="560683" cy="35719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55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6" name="Rectangle 8"/>
          <p:cNvSpPr>
            <a:spLocks/>
          </p:cNvSpPr>
          <p:nvPr/>
        </p:nvSpPr>
        <p:spPr bwMode="auto">
          <a:xfrm>
            <a:off x="8072462" y="550072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428860" y="285728"/>
            <a:ext cx="3643338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u="sng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Пример 1.3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Arial" pitchFamily="34" charset="0"/>
              </a:rPr>
              <a:t>Колебательный контур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536" name="Group 24"/>
          <p:cNvGrpSpPr>
            <a:grpSpLocks/>
          </p:cNvGrpSpPr>
          <p:nvPr/>
        </p:nvGrpSpPr>
        <p:grpSpPr bwMode="auto">
          <a:xfrm flipH="1">
            <a:off x="174427" y="428606"/>
            <a:ext cx="1919784" cy="2063754"/>
            <a:chOff x="2859" y="2475"/>
            <a:chExt cx="2457" cy="2799"/>
          </a:xfrm>
        </p:grpSpPr>
        <p:sp>
          <p:nvSpPr>
            <p:cNvPr id="64537" name="Text Box 25"/>
            <p:cNvSpPr txBox="1">
              <a:spLocks noChangeArrowheads="1"/>
            </p:cNvSpPr>
            <p:nvPr/>
          </p:nvSpPr>
          <p:spPr bwMode="auto">
            <a:xfrm>
              <a:off x="4779" y="3750"/>
              <a:ext cx="537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8" name="Text Box 26"/>
            <p:cNvSpPr txBox="1">
              <a:spLocks noChangeArrowheads="1"/>
            </p:cNvSpPr>
            <p:nvPr/>
          </p:nvSpPr>
          <p:spPr bwMode="auto">
            <a:xfrm>
              <a:off x="2859" y="3724"/>
              <a:ext cx="540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3194" y="3601"/>
              <a:ext cx="443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3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4540" name="Group 28"/>
            <p:cNvGrpSpPr>
              <a:grpSpLocks/>
            </p:cNvGrpSpPr>
            <p:nvPr/>
          </p:nvGrpSpPr>
          <p:grpSpPr bwMode="auto">
            <a:xfrm flipH="1">
              <a:off x="4713" y="3610"/>
              <a:ext cx="206" cy="967"/>
              <a:chOff x="3163" y="5220"/>
              <a:chExt cx="145" cy="612"/>
            </a:xfrm>
          </p:grpSpPr>
          <p:sp>
            <p:nvSpPr>
              <p:cNvPr id="64541" name="Arc 29"/>
              <p:cNvSpPr>
                <a:spLocks/>
              </p:cNvSpPr>
              <p:nvPr/>
            </p:nvSpPr>
            <p:spPr bwMode="auto">
              <a:xfrm>
                <a:off x="3163" y="5628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4542" name="Arc 30"/>
              <p:cNvSpPr>
                <a:spLocks/>
              </p:cNvSpPr>
              <p:nvPr/>
            </p:nvSpPr>
            <p:spPr bwMode="auto">
              <a:xfrm>
                <a:off x="3164" y="5424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4543" name="Arc 31"/>
              <p:cNvSpPr>
                <a:spLocks/>
              </p:cNvSpPr>
              <p:nvPr/>
            </p:nvSpPr>
            <p:spPr bwMode="auto">
              <a:xfrm>
                <a:off x="3164" y="5220"/>
                <a:ext cx="144" cy="204"/>
              </a:xfrm>
              <a:custGeom>
                <a:avLst/>
                <a:gdLst>
                  <a:gd name="G0" fmla="+- 21600 0 0"/>
                  <a:gd name="G1" fmla="+- 21598 0 0"/>
                  <a:gd name="G2" fmla="+- 21600 0 0"/>
                  <a:gd name="T0" fmla="*/ 21636 w 21636"/>
                  <a:gd name="T1" fmla="*/ 43198 h 43198"/>
                  <a:gd name="T2" fmla="*/ 21285 w 21636"/>
                  <a:gd name="T3" fmla="*/ 0 h 43198"/>
                  <a:gd name="T4" fmla="*/ 21600 w 21636"/>
                  <a:gd name="T5" fmla="*/ 21598 h 43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36" h="43198" fill="none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</a:path>
                  <a:path w="21636" h="43198" stroke="0" extrusionOk="0">
                    <a:moveTo>
                      <a:pt x="21635" y="43197"/>
                    </a:moveTo>
                    <a:cubicBezTo>
                      <a:pt x="21623" y="43197"/>
                      <a:pt x="21611" y="43197"/>
                      <a:pt x="21600" y="43198"/>
                    </a:cubicBezTo>
                    <a:cubicBezTo>
                      <a:pt x="9670" y="43198"/>
                      <a:pt x="0" y="33527"/>
                      <a:pt x="0" y="21598"/>
                    </a:cubicBezTo>
                    <a:cubicBezTo>
                      <a:pt x="-1" y="9791"/>
                      <a:pt x="9479" y="172"/>
                      <a:pt x="21285" y="0"/>
                    </a:cubicBezTo>
                    <a:lnTo>
                      <a:pt x="21600" y="21598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544" name="Line 32"/>
            <p:cNvSpPr>
              <a:spLocks noChangeShapeType="1"/>
            </p:cNvSpPr>
            <p:nvPr/>
          </p:nvSpPr>
          <p:spPr bwMode="auto">
            <a:xfrm rot="16200000" flipV="1">
              <a:off x="4161" y="4671"/>
              <a:ext cx="2" cy="1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45" name="Line 33"/>
            <p:cNvSpPr>
              <a:spLocks noChangeShapeType="1"/>
            </p:cNvSpPr>
            <p:nvPr/>
          </p:nvSpPr>
          <p:spPr bwMode="auto">
            <a:xfrm rot="16200000">
              <a:off x="4414" y="3288"/>
              <a:ext cx="62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46" name="Line 34"/>
            <p:cNvSpPr>
              <a:spLocks noChangeShapeType="1"/>
            </p:cNvSpPr>
            <p:nvPr/>
          </p:nvSpPr>
          <p:spPr bwMode="auto">
            <a:xfrm rot="16200000" flipV="1">
              <a:off x="4148" y="2391"/>
              <a:ext cx="2" cy="1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47" name="Text Box 35"/>
            <p:cNvSpPr txBox="1">
              <a:spLocks noChangeArrowheads="1"/>
            </p:cNvSpPr>
            <p:nvPr/>
          </p:nvSpPr>
          <p:spPr bwMode="auto">
            <a:xfrm>
              <a:off x="3270" y="4126"/>
              <a:ext cx="3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 rot="16200000">
              <a:off x="3069" y="3485"/>
              <a:ext cx="10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49" name="Line 37"/>
            <p:cNvSpPr>
              <a:spLocks noChangeShapeType="1"/>
            </p:cNvSpPr>
            <p:nvPr/>
          </p:nvSpPr>
          <p:spPr bwMode="auto">
            <a:xfrm rot="16200000">
              <a:off x="3571" y="4011"/>
              <a:ext cx="1" cy="4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 rot="16200000">
              <a:off x="3571" y="3764"/>
              <a:ext cx="2" cy="4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51" name="Line 39"/>
            <p:cNvSpPr>
              <a:spLocks noChangeShapeType="1"/>
            </p:cNvSpPr>
            <p:nvPr/>
          </p:nvSpPr>
          <p:spPr bwMode="auto">
            <a:xfrm rot="16200000">
              <a:off x="3068" y="4766"/>
              <a:ext cx="101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52" name="Arc 40"/>
            <p:cNvSpPr>
              <a:spLocks/>
            </p:cNvSpPr>
            <p:nvPr/>
          </p:nvSpPr>
          <p:spPr bwMode="auto">
            <a:xfrm flipH="1">
              <a:off x="3910" y="3240"/>
              <a:ext cx="512" cy="170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2605 w 43200"/>
                <a:gd name="T1" fmla="*/ 16566 h 43200"/>
                <a:gd name="T2" fmla="*/ 37447 w 43200"/>
                <a:gd name="T3" fmla="*/ 692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2605" y="16565"/>
                  </a:moveTo>
                  <a:cubicBezTo>
                    <a:pt x="43000" y="18214"/>
                    <a:pt x="43200" y="19904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615" y="-1"/>
                    <a:pt x="33359" y="2508"/>
                    <a:pt x="37447" y="6922"/>
                  </a:cubicBezTo>
                </a:path>
                <a:path w="43200" h="43200" stroke="0" extrusionOk="0">
                  <a:moveTo>
                    <a:pt x="42605" y="16565"/>
                  </a:moveTo>
                  <a:cubicBezTo>
                    <a:pt x="43000" y="18214"/>
                    <a:pt x="43200" y="19904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7615" y="-1"/>
                    <a:pt x="33359" y="2508"/>
                    <a:pt x="37447" y="692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53" name="Line 41"/>
            <p:cNvSpPr>
              <a:spLocks noChangeShapeType="1"/>
            </p:cNvSpPr>
            <p:nvPr/>
          </p:nvSpPr>
          <p:spPr bwMode="auto">
            <a:xfrm rot="16200000">
              <a:off x="4409" y="4929"/>
              <a:ext cx="6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54" name="Rectangle 42"/>
            <p:cNvSpPr>
              <a:spLocks noChangeArrowheads="1"/>
            </p:cNvSpPr>
            <p:nvPr/>
          </p:nvSpPr>
          <p:spPr bwMode="auto">
            <a:xfrm>
              <a:off x="3919" y="2895"/>
              <a:ext cx="540" cy="18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58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555" name="Text Box 43"/>
            <p:cNvSpPr txBox="1">
              <a:spLocks noChangeArrowheads="1"/>
            </p:cNvSpPr>
            <p:nvPr/>
          </p:nvSpPr>
          <p:spPr bwMode="auto">
            <a:xfrm>
              <a:off x="3835" y="2475"/>
              <a:ext cx="537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Штриховая стрелка вправо 79"/>
          <p:cNvSpPr/>
          <p:nvPr/>
        </p:nvSpPr>
        <p:spPr>
          <a:xfrm>
            <a:off x="3071802" y="1357298"/>
            <a:ext cx="1000132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556" name="Object 44"/>
          <p:cNvGraphicFramePr>
            <a:graphicFrameLocks noChangeAspect="1"/>
          </p:cNvGraphicFramePr>
          <p:nvPr/>
        </p:nvGraphicFramePr>
        <p:xfrm>
          <a:off x="5605664" y="1214422"/>
          <a:ext cx="1180914" cy="714380"/>
        </p:xfrm>
        <a:graphic>
          <a:graphicData uri="http://schemas.openxmlformats.org/presentationml/2006/ole">
            <p:oleObj spid="_x0000_s64556" r:id="rId4" imgW="774065" imgH="469900" progId="">
              <p:embed/>
            </p:oleObj>
          </a:graphicData>
        </a:graphic>
      </p:graphicFrame>
      <p:sp>
        <p:nvSpPr>
          <p:cNvPr id="84" name="Овал 83"/>
          <p:cNvSpPr/>
          <p:nvPr/>
        </p:nvSpPr>
        <p:spPr>
          <a:xfrm>
            <a:off x="5143504" y="857232"/>
            <a:ext cx="2214578" cy="1357322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3000364" y="5168226"/>
            <a:ext cx="4941919" cy="556341"/>
            <a:chOff x="3000364" y="5168226"/>
            <a:chExt cx="4941919" cy="556341"/>
          </a:xfrm>
        </p:grpSpPr>
        <p:sp>
          <p:nvSpPr>
            <p:cNvPr id="85" name="Rectangle 4"/>
            <p:cNvSpPr>
              <a:spLocks/>
            </p:cNvSpPr>
            <p:nvPr/>
          </p:nvSpPr>
          <p:spPr bwMode="auto">
            <a:xfrm>
              <a:off x="3000364" y="5295939"/>
              <a:ext cx="4857784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Собственная частота  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64560" name="Object 48"/>
            <p:cNvGraphicFramePr>
              <a:graphicFrameLocks noChangeAspect="1"/>
            </p:cNvGraphicFramePr>
            <p:nvPr/>
          </p:nvGraphicFramePr>
          <p:xfrm>
            <a:off x="7500958" y="5168226"/>
            <a:ext cx="441325" cy="550863"/>
          </p:xfrm>
          <a:graphic>
            <a:graphicData uri="http://schemas.openxmlformats.org/presentationml/2006/ole">
              <p:oleObj spid="_x0000_s64560" name="Формула" r:id="rId5" imgW="215640" imgH="266400" progId="Equation.3">
                <p:embed/>
              </p:oleObj>
            </a:graphicData>
          </a:graphic>
        </p:graphicFrame>
      </p:grpSp>
      <p:grpSp>
        <p:nvGrpSpPr>
          <p:cNvPr id="54" name="Группа 53"/>
          <p:cNvGrpSpPr/>
          <p:nvPr/>
        </p:nvGrpSpPr>
        <p:grpSpPr>
          <a:xfrm>
            <a:off x="1857356" y="5959578"/>
            <a:ext cx="6160802" cy="479355"/>
            <a:chOff x="1857356" y="5959578"/>
            <a:chExt cx="6160802" cy="479355"/>
          </a:xfrm>
        </p:grpSpPr>
        <p:sp>
          <p:nvSpPr>
            <p:cNvPr id="88" name="Rectangle 4"/>
            <p:cNvSpPr>
              <a:spLocks/>
            </p:cNvSpPr>
            <p:nvPr/>
          </p:nvSpPr>
          <p:spPr bwMode="auto">
            <a:xfrm>
              <a:off x="1857356" y="6010305"/>
              <a:ext cx="528641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2.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Амплитуда и начальная фаза  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000892" y="5959578"/>
              <a:ext cx="10172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chemeClr val="bg1"/>
                  </a:solidFill>
                  <a:latin typeface="+mj-lt"/>
                </a:rPr>
                <a:t>А</a:t>
              </a:r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 и </a:t>
              </a:r>
              <a:r>
                <a:rPr lang="ru-RU" sz="2400" i="1" dirty="0" smtClean="0">
                  <a:solidFill>
                    <a:schemeClr val="bg1"/>
                  </a:solidFill>
                  <a:latin typeface="+mj-lt"/>
                  <a:sym typeface="Symbol"/>
                </a:rPr>
                <a:t></a:t>
              </a:r>
              <a:r>
                <a:rPr lang="ru-RU" sz="2400" baseline="-25000" dirty="0" smtClean="0">
                  <a:solidFill>
                    <a:schemeClr val="bg1"/>
                  </a:solidFill>
                  <a:latin typeface="+mj-lt"/>
                </a:rPr>
                <a:t>0</a:t>
              </a:r>
              <a:endParaRPr lang="ru-RU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85852" y="2714620"/>
            <a:ext cx="7358114" cy="500066"/>
            <a:chOff x="1285852" y="2428868"/>
            <a:chExt cx="7358114" cy="500066"/>
          </a:xfrm>
        </p:grpSpPr>
        <p:sp>
          <p:nvSpPr>
            <p:cNvPr id="87" name="Rectangle 4"/>
            <p:cNvSpPr>
              <a:spLocks/>
            </p:cNvSpPr>
            <p:nvPr/>
          </p:nvSpPr>
          <p:spPr bwMode="auto">
            <a:xfrm>
              <a:off x="1285852" y="2428868"/>
              <a:ext cx="242889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u="sng" dirty="0" smtClean="0">
                  <a:solidFill>
                    <a:srgbClr val="00B0F0"/>
                  </a:solidFill>
                  <a:latin typeface="Constantia" pitchFamily="18" charset="0"/>
                </a:rPr>
                <a:t>Замечания</a:t>
              </a: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: 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3714744" y="2571744"/>
              <a:ext cx="4929222" cy="3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b="1" u="sng" dirty="0" smtClean="0">
                  <a:solidFill>
                    <a:srgbClr val="0000FF"/>
                  </a:solidFill>
                  <a:latin typeface="Times New Roman" pitchFamily="18" charset="0"/>
                  <a:cs typeface="Arial" pitchFamily="34" charset="0"/>
                </a:rPr>
                <a:t>Пример 1.3</a:t>
              </a:r>
              <a:r>
                <a:rPr kumimoji="0" lang="ru-RU" sz="1600" b="1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.3.</a:t>
              </a:r>
              <a:r>
                <a:rPr kumimoji="0" lang="ru-RU" sz="1600" b="1" i="0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  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</a:rPr>
                <a:t>«Вертикальный пружинный маятник»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4561" name="Object 6"/>
          <p:cNvGraphicFramePr>
            <a:graphicFrameLocks noChangeAspect="1"/>
          </p:cNvGraphicFramePr>
          <p:nvPr/>
        </p:nvGraphicFramePr>
        <p:xfrm>
          <a:off x="2143108" y="2143116"/>
          <a:ext cx="2073275" cy="571500"/>
        </p:xfrm>
        <a:graphic>
          <a:graphicData uri="http://schemas.openxmlformats.org/presentationml/2006/ole">
            <p:oleObj spid="_x0000_s64561" name="Формула" r:id="rId6" imgW="965160" imgH="266400" progId="Equation.3">
              <p:embed/>
            </p:oleObj>
          </a:graphicData>
        </a:graphic>
      </p:graphicFrame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072066" y="2269950"/>
            <a:ext cx="4000528" cy="3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Уравнение гармонического осциллятора</a:t>
            </a:r>
            <a:endParaRPr kumimoji="0" lang="ru-RU" sz="1600" b="0" i="1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00232" y="2032324"/>
            <a:ext cx="235745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триховая стрелка вправо 56"/>
          <p:cNvSpPr/>
          <p:nvPr/>
        </p:nvSpPr>
        <p:spPr>
          <a:xfrm flipH="1">
            <a:off x="4500562" y="2269950"/>
            <a:ext cx="561980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376084" y="1607331"/>
            <a:ext cx="500066" cy="158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5"/>
          <p:cNvSpPr txBox="1">
            <a:spLocks noChangeArrowheads="1"/>
          </p:cNvSpPr>
          <p:nvPr/>
        </p:nvSpPr>
        <p:spPr bwMode="auto">
          <a:xfrm flipH="1">
            <a:off x="546658" y="1293130"/>
            <a:ext cx="41958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</a:t>
            </a:r>
            <a:r>
              <a:rPr lang="en-US" sz="1400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  <a:sym typeface="Symbol"/>
              </a:rPr>
              <a:t>si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rot="5400000">
            <a:off x="1309915" y="1142984"/>
            <a:ext cx="428628" cy="1588"/>
          </a:xfrm>
          <a:prstGeom prst="straightConnector1">
            <a:avLst/>
          </a:prstGeom>
          <a:ln w="22225">
            <a:solidFill>
              <a:schemeClr val="bg1">
                <a:alpha val="99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6"/>
          <p:cNvSpPr txBox="1">
            <a:spLocks noChangeArrowheads="1"/>
          </p:cNvSpPr>
          <p:nvPr/>
        </p:nvSpPr>
        <p:spPr bwMode="auto">
          <a:xfrm flipH="1">
            <a:off x="1524229" y="92867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I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28596" y="3500438"/>
            <a:ext cx="1261046" cy="2714644"/>
            <a:chOff x="7715272" y="2786058"/>
            <a:chExt cx="1261046" cy="2714644"/>
          </a:xfrm>
        </p:grpSpPr>
        <p:grpSp>
          <p:nvGrpSpPr>
            <p:cNvPr id="64562" name="Group 50"/>
            <p:cNvGrpSpPr>
              <a:grpSpLocks noChangeAspect="1"/>
            </p:cNvGrpSpPr>
            <p:nvPr/>
          </p:nvGrpSpPr>
          <p:grpSpPr bwMode="auto">
            <a:xfrm>
              <a:off x="7715272" y="2786058"/>
              <a:ext cx="1238253" cy="2686694"/>
              <a:chOff x="5772" y="1129"/>
              <a:chExt cx="1275" cy="2768"/>
            </a:xfrm>
          </p:grpSpPr>
          <p:sp>
            <p:nvSpPr>
              <p:cNvPr id="64563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5772" y="1258"/>
                <a:ext cx="1275" cy="2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64" name="Oval 52" descr="10%"/>
              <p:cNvSpPr>
                <a:spLocks noChangeArrowheads="1"/>
              </p:cNvSpPr>
              <p:nvPr/>
            </p:nvSpPr>
            <p:spPr bwMode="auto">
              <a:xfrm rot="20700000">
                <a:off x="5985" y="1258"/>
                <a:ext cx="718" cy="2306"/>
              </a:xfrm>
              <a:prstGeom prst="ellipse">
                <a:avLst/>
              </a:prstGeom>
              <a:pattFill prst="pct10">
                <a:fgClr>
                  <a:srgbClr val="000000"/>
                </a:fgClr>
                <a:bgClr>
                  <a:srgbClr val="FFFFFF"/>
                </a:bgClr>
              </a:patt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65" name="Line 53"/>
              <p:cNvSpPr>
                <a:spLocks noChangeShapeType="1"/>
              </p:cNvSpPr>
              <p:nvPr/>
            </p:nvSpPr>
            <p:spPr bwMode="auto">
              <a:xfrm flipH="1">
                <a:off x="6130" y="1129"/>
                <a:ext cx="0" cy="27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66" name="Line 54"/>
              <p:cNvSpPr>
                <a:spLocks noChangeShapeType="1"/>
              </p:cNvSpPr>
              <p:nvPr/>
            </p:nvSpPr>
            <p:spPr bwMode="auto">
              <a:xfrm>
                <a:off x="6426" y="2705"/>
                <a:ext cx="1" cy="10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67" name="Line 55"/>
              <p:cNvSpPr>
                <a:spLocks noChangeShapeType="1"/>
              </p:cNvSpPr>
              <p:nvPr/>
            </p:nvSpPr>
            <p:spPr bwMode="auto">
              <a:xfrm>
                <a:off x="6126" y="1739"/>
                <a:ext cx="300" cy="9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68" name="Text Box 56"/>
              <p:cNvSpPr txBox="1">
                <a:spLocks noChangeArrowheads="1"/>
              </p:cNvSpPr>
              <p:nvPr/>
            </p:nvSpPr>
            <p:spPr bwMode="auto">
              <a:xfrm>
                <a:off x="6418" y="3433"/>
                <a:ext cx="19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64569" name="Text Box 57"/>
              <p:cNvSpPr txBox="1">
                <a:spLocks noChangeArrowheads="1"/>
              </p:cNvSpPr>
              <p:nvPr/>
            </p:nvSpPr>
            <p:spPr bwMode="auto">
              <a:xfrm>
                <a:off x="5855" y="1351"/>
                <a:ext cx="368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O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64570" name="Text Box 58"/>
              <p:cNvSpPr txBox="1">
                <a:spLocks noChangeArrowheads="1"/>
              </p:cNvSpPr>
              <p:nvPr/>
            </p:nvSpPr>
            <p:spPr bwMode="auto">
              <a:xfrm>
                <a:off x="6305" y="2564"/>
                <a:ext cx="431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64571" name="Arc 59"/>
              <p:cNvSpPr>
                <a:spLocks/>
              </p:cNvSpPr>
              <p:nvPr/>
            </p:nvSpPr>
            <p:spPr bwMode="auto">
              <a:xfrm>
                <a:off x="6130" y="2163"/>
                <a:ext cx="144" cy="145"/>
              </a:xfrm>
              <a:custGeom>
                <a:avLst/>
                <a:gdLst>
                  <a:gd name="G0" fmla="+- 2500 0 0"/>
                  <a:gd name="G1" fmla="+- 0 0 0"/>
                  <a:gd name="G2" fmla="+- 21600 0 0"/>
                  <a:gd name="T0" fmla="*/ 22740 w 22740"/>
                  <a:gd name="T1" fmla="*/ 7544 h 21600"/>
                  <a:gd name="T2" fmla="*/ 0 w 22740"/>
                  <a:gd name="T3" fmla="*/ 21455 h 21600"/>
                  <a:gd name="T4" fmla="*/ 2500 w 2274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40" h="21600" fill="none" extrusionOk="0">
                    <a:moveTo>
                      <a:pt x="22739" y="7543"/>
                    </a:moveTo>
                    <a:cubicBezTo>
                      <a:pt x="19589" y="15995"/>
                      <a:pt x="11519" y="21599"/>
                      <a:pt x="2500" y="21600"/>
                    </a:cubicBezTo>
                    <a:cubicBezTo>
                      <a:pt x="1664" y="21600"/>
                      <a:pt x="829" y="21551"/>
                      <a:pt x="0" y="21454"/>
                    </a:cubicBezTo>
                  </a:path>
                  <a:path w="22740" h="21600" stroke="0" extrusionOk="0">
                    <a:moveTo>
                      <a:pt x="22739" y="7543"/>
                    </a:moveTo>
                    <a:cubicBezTo>
                      <a:pt x="19589" y="15995"/>
                      <a:pt x="11519" y="21599"/>
                      <a:pt x="2500" y="21600"/>
                    </a:cubicBezTo>
                    <a:cubicBezTo>
                      <a:pt x="1664" y="21600"/>
                      <a:pt x="829" y="21551"/>
                      <a:pt x="0" y="21454"/>
                    </a:cubicBezTo>
                    <a:lnTo>
                      <a:pt x="2500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72" name="Text Box 60"/>
              <p:cNvSpPr txBox="1">
                <a:spLocks noChangeArrowheads="1"/>
              </p:cNvSpPr>
              <p:nvPr/>
            </p:nvSpPr>
            <p:spPr bwMode="auto">
              <a:xfrm>
                <a:off x="6384" y="2601"/>
                <a:ext cx="529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ц.т.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64573" name="AutoShape 61"/>
              <p:cNvSpPr>
                <a:spLocks/>
              </p:cNvSpPr>
              <p:nvPr/>
            </p:nvSpPr>
            <p:spPr bwMode="auto">
              <a:xfrm rot="20540323">
                <a:off x="6275" y="1687"/>
                <a:ext cx="143" cy="1009"/>
              </a:xfrm>
              <a:prstGeom prst="rightBrace">
                <a:avLst>
                  <a:gd name="adj1" fmla="val 5880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00">
                  <a:solidFill>
                    <a:schemeClr val="bg1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  <p:sp>
            <p:nvSpPr>
              <p:cNvPr id="64574" name="Text Box 62"/>
              <p:cNvSpPr txBox="1">
                <a:spLocks noChangeArrowheads="1"/>
              </p:cNvSpPr>
              <p:nvPr/>
            </p:nvSpPr>
            <p:spPr bwMode="auto">
              <a:xfrm>
                <a:off x="6359" y="1888"/>
                <a:ext cx="402" cy="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i="1" dirty="0" smtClean="0">
                    <a:solidFill>
                      <a:schemeClr val="bg1"/>
                    </a:solidFill>
                    <a:latin typeface="Times New Roman" pitchFamily="18" charset="0"/>
                    <a:ea typeface="Cambria" pitchFamily="18" charset="0"/>
                    <a:cs typeface="Times New Roman" pitchFamily="18" charset="0"/>
                  </a:rPr>
                  <a:t>l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  <p:sp>
            <p:nvSpPr>
              <p:cNvPr id="64575" name="Text Box 63"/>
              <p:cNvSpPr txBox="1">
                <a:spLocks noChangeArrowheads="1"/>
              </p:cNvSpPr>
              <p:nvPr/>
            </p:nvSpPr>
            <p:spPr bwMode="auto">
              <a:xfrm>
                <a:off x="6060" y="2221"/>
                <a:ext cx="424" cy="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  <a:sym typeface="Symbol" pitchFamily="18" charset="2"/>
                  </a:rPr>
                  <a:t></a:t>
                </a: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  <p:sp>
            <p:nvSpPr>
              <p:cNvPr id="64576" name="Text Box 64"/>
              <p:cNvSpPr txBox="1">
                <a:spLocks noChangeArrowheads="1"/>
              </p:cNvSpPr>
              <p:nvPr/>
            </p:nvSpPr>
            <p:spPr bwMode="auto">
              <a:xfrm>
                <a:off x="6012" y="1600"/>
                <a:ext cx="431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 pitchFamily="18" charset="0"/>
                  <a:ea typeface="Cambria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79" name="Text Box 60"/>
            <p:cNvSpPr txBox="1">
              <a:spLocks noChangeArrowheads="1"/>
            </p:cNvSpPr>
            <p:nvPr/>
          </p:nvSpPr>
          <p:spPr bwMode="auto">
            <a:xfrm>
              <a:off x="8462488" y="5082947"/>
              <a:ext cx="513830" cy="41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Cambria" pitchFamily="18" charset="0"/>
                <a:cs typeface="Arial" pitchFamily="34" charset="0"/>
              </a:endParaRPr>
            </a:p>
          </p:txBody>
        </p:sp>
        <p:graphicFrame>
          <p:nvGraphicFramePr>
            <p:cNvPr id="64578" name="Object 66"/>
            <p:cNvGraphicFramePr>
              <a:graphicFrameLocks noChangeAspect="1"/>
            </p:cNvGraphicFramePr>
            <p:nvPr/>
          </p:nvGraphicFramePr>
          <p:xfrm>
            <a:off x="8382277" y="5143512"/>
            <a:ext cx="352412" cy="313255"/>
          </p:xfrm>
          <a:graphic>
            <a:graphicData uri="http://schemas.openxmlformats.org/presentationml/2006/ole">
              <p:oleObj spid="_x0000_s64578" name="Формула" r:id="rId7" imgW="228600" imgH="203040" progId="Equation.3">
                <p:embed/>
              </p:oleObj>
            </a:graphicData>
          </a:graphic>
        </p:graphicFrame>
      </p:grpSp>
      <p:sp>
        <p:nvSpPr>
          <p:cNvPr id="83" name="Овал 82"/>
          <p:cNvSpPr/>
          <p:nvPr/>
        </p:nvSpPr>
        <p:spPr>
          <a:xfrm>
            <a:off x="707078" y="4009276"/>
            <a:ext cx="144000" cy="144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9" name="Object 22"/>
          <p:cNvGraphicFramePr>
            <a:graphicFrameLocks noChangeAspect="1"/>
          </p:cNvGraphicFramePr>
          <p:nvPr/>
        </p:nvGraphicFramePr>
        <p:xfrm>
          <a:off x="2786801" y="4128347"/>
          <a:ext cx="1341451" cy="904863"/>
        </p:xfrm>
        <a:graphic>
          <a:graphicData uri="http://schemas.openxmlformats.org/presentationml/2006/ole">
            <p:oleObj spid="_x0000_s64579" name="Формула" r:id="rId8" imgW="685800" imgH="457200" progId="Equation.3">
              <p:embed/>
            </p:oleObj>
          </a:graphicData>
        </a:graphic>
      </p:graphicFrame>
      <p:sp>
        <p:nvSpPr>
          <p:cNvPr id="90" name="Штриховая стрелка вправо 89"/>
          <p:cNvSpPr/>
          <p:nvPr/>
        </p:nvSpPr>
        <p:spPr>
          <a:xfrm>
            <a:off x="4240250" y="4429132"/>
            <a:ext cx="760378" cy="35719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580" name="Object 68"/>
          <p:cNvGraphicFramePr>
            <a:graphicFrameLocks noChangeAspect="1"/>
          </p:cNvGraphicFramePr>
          <p:nvPr/>
        </p:nvGraphicFramePr>
        <p:xfrm>
          <a:off x="5653088" y="4164013"/>
          <a:ext cx="1068387" cy="830262"/>
        </p:xfrm>
        <a:graphic>
          <a:graphicData uri="http://schemas.openxmlformats.org/presentationml/2006/ole">
            <p:oleObj spid="_x0000_s64580" name="Формула" r:id="rId9" imgW="5457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AutoShape 17"/>
          <p:cNvSpPr>
            <a:spLocks noChangeAspect="1" noChangeArrowheads="1"/>
          </p:cNvSpPr>
          <p:nvPr/>
        </p:nvSpPr>
        <p:spPr bwMode="auto">
          <a:xfrm>
            <a:off x="2411413" y="115888"/>
            <a:ext cx="523875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9970" name="Object 34"/>
          <p:cNvGraphicFramePr>
            <a:graphicFrameLocks noChangeAspect="1"/>
          </p:cNvGraphicFramePr>
          <p:nvPr/>
        </p:nvGraphicFramePr>
        <p:xfrm>
          <a:off x="2411413" y="219075"/>
          <a:ext cx="5207000" cy="2203450"/>
        </p:xfrm>
        <a:graphic>
          <a:graphicData uri="http://schemas.openxmlformats.org/presentationml/2006/ole">
            <p:oleObj spid="_x0000_s39970" name="Graph" r:id="rId4" imgW="4092840" imgH="2866320" progId="">
              <p:embed/>
            </p:oleObj>
          </a:graphicData>
        </a:graphic>
      </p:graphicFrame>
      <p:graphicFrame>
        <p:nvGraphicFramePr>
          <p:cNvPr id="39971" name="Object 35"/>
          <p:cNvGraphicFramePr>
            <a:graphicFrameLocks noChangeAspect="1"/>
          </p:cNvGraphicFramePr>
          <p:nvPr/>
        </p:nvGraphicFramePr>
        <p:xfrm>
          <a:off x="2416175" y="1893888"/>
          <a:ext cx="5203825" cy="2236787"/>
        </p:xfrm>
        <a:graphic>
          <a:graphicData uri="http://schemas.openxmlformats.org/presentationml/2006/ole">
            <p:oleObj spid="_x0000_s39971" name="Graph" r:id="rId5" imgW="4092840" imgH="2866320" progId="">
              <p:embed/>
            </p:oleObj>
          </a:graphicData>
        </a:graphic>
      </p:graphicFrame>
      <p:grpSp>
        <p:nvGrpSpPr>
          <p:cNvPr id="39972" name="Group 36"/>
          <p:cNvGrpSpPr>
            <a:grpSpLocks/>
          </p:cNvGrpSpPr>
          <p:nvPr/>
        </p:nvGrpSpPr>
        <p:grpSpPr bwMode="auto">
          <a:xfrm>
            <a:off x="3228975" y="217488"/>
            <a:ext cx="4251325" cy="3646487"/>
            <a:chOff x="2599" y="-6529"/>
            <a:chExt cx="6694" cy="6219"/>
          </a:xfrm>
        </p:grpSpPr>
        <p:sp>
          <p:nvSpPr>
            <p:cNvPr id="39973" name="Line 37"/>
            <p:cNvSpPr>
              <a:spLocks noChangeShapeType="1"/>
            </p:cNvSpPr>
            <p:nvPr/>
          </p:nvSpPr>
          <p:spPr bwMode="auto">
            <a:xfrm>
              <a:off x="2599" y="-3370"/>
              <a:ext cx="669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4" name="Line 38"/>
            <p:cNvSpPr>
              <a:spLocks noChangeShapeType="1"/>
            </p:cNvSpPr>
            <p:nvPr/>
          </p:nvSpPr>
          <p:spPr bwMode="auto">
            <a:xfrm flipV="1">
              <a:off x="2795" y="-6529"/>
              <a:ext cx="1" cy="6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9975" name="Line 39"/>
            <p:cNvSpPr>
              <a:spLocks noChangeShapeType="1"/>
            </p:cNvSpPr>
            <p:nvPr/>
          </p:nvSpPr>
          <p:spPr bwMode="auto">
            <a:xfrm>
              <a:off x="2599" y="-474"/>
              <a:ext cx="669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2884488" y="115888"/>
            <a:ext cx="57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rgbClr val="0000FF"/>
                </a:solidFill>
                <a:latin typeface="Times New Roman" pitchFamily="18" charset="0"/>
              </a:rPr>
              <a:t>W</a:t>
            </a:r>
            <a:r>
              <a:rPr lang="ru-RU" sz="2000" baseline="-25000">
                <a:solidFill>
                  <a:srgbClr val="0000FF"/>
                </a:solidFill>
                <a:latin typeface="Times New Roman" pitchFamily="18" charset="0"/>
              </a:rPr>
              <a:t>п</a:t>
            </a:r>
            <a:endParaRPr lang="ru-RU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2884488" y="2120900"/>
            <a:ext cx="57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>
                <a:solidFill>
                  <a:srgbClr val="FF0000"/>
                </a:solidFill>
                <a:latin typeface="Times New Roman" pitchFamily="18" charset="0"/>
              </a:rPr>
              <a:t>W</a:t>
            </a:r>
            <a:r>
              <a:rPr lang="ru-RU" sz="2000" baseline="-25000">
                <a:solidFill>
                  <a:srgbClr val="FF0000"/>
                </a:solidFill>
                <a:latin typeface="Times New Roman" pitchFamily="18" charset="0"/>
              </a:rPr>
              <a:t>к</a:t>
            </a:r>
            <a:endParaRPr lang="ru-RU"/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7161213" y="3722688"/>
            <a:ext cx="3032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7150100" y="2016125"/>
            <a:ext cx="4460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3068638" y="3749675"/>
            <a:ext cx="30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3070225" y="1804988"/>
            <a:ext cx="30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982" name="AutoShape 46"/>
          <p:cNvSpPr>
            <a:spLocks noChangeArrowheads="1"/>
          </p:cNvSpPr>
          <p:nvPr/>
        </p:nvSpPr>
        <p:spPr bwMode="auto">
          <a:xfrm rot="-5400000">
            <a:off x="4279901" y="2555875"/>
            <a:ext cx="819150" cy="212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 rot="5400000" flipV="1">
            <a:off x="4404519" y="1454944"/>
            <a:ext cx="569913" cy="212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3946525" y="3071813"/>
            <a:ext cx="15462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Скорость максимальна</a:t>
            </a:r>
            <a:r>
              <a:rPr lang="ru-RU" sz="10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4062413" y="804863"/>
            <a:ext cx="12573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Деформации нет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6921500" y="750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3321050" y="2159000"/>
            <a:ext cx="3614738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3341688" y="479425"/>
            <a:ext cx="3614737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95" name="Rectangle 5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9994" name="Object 58"/>
          <p:cNvGraphicFramePr>
            <a:graphicFrameLocks noChangeAspect="1"/>
          </p:cNvGraphicFramePr>
          <p:nvPr/>
        </p:nvGraphicFramePr>
        <p:xfrm>
          <a:off x="7524750" y="836613"/>
          <a:ext cx="935038" cy="893762"/>
        </p:xfrm>
        <a:graphic>
          <a:graphicData uri="http://schemas.openxmlformats.org/presentationml/2006/ole">
            <p:oleObj spid="_x0000_s39994" name="Формула" r:id="rId6" imgW="495085" imgH="469696" progId="Equation.3">
              <p:embed/>
            </p:oleObj>
          </a:graphicData>
        </a:graphic>
      </p:graphicFrame>
      <p:sp>
        <p:nvSpPr>
          <p:cNvPr id="39996" name="Line 60"/>
          <p:cNvSpPr>
            <a:spLocks noChangeShapeType="1"/>
          </p:cNvSpPr>
          <p:nvPr/>
        </p:nvSpPr>
        <p:spPr bwMode="auto">
          <a:xfrm>
            <a:off x="6884988" y="476250"/>
            <a:ext cx="0" cy="15875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97" name="Line 61"/>
          <p:cNvSpPr>
            <a:spLocks noChangeShapeType="1"/>
          </p:cNvSpPr>
          <p:nvPr/>
        </p:nvSpPr>
        <p:spPr bwMode="auto">
          <a:xfrm>
            <a:off x="6892925" y="2171700"/>
            <a:ext cx="0" cy="15875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9998" name="Object 62"/>
          <p:cNvGraphicFramePr>
            <a:graphicFrameLocks noChangeAspect="1"/>
          </p:cNvGraphicFramePr>
          <p:nvPr/>
        </p:nvGraphicFramePr>
        <p:xfrm>
          <a:off x="7524750" y="2384425"/>
          <a:ext cx="1008063" cy="869950"/>
        </p:xfrm>
        <a:graphic>
          <a:graphicData uri="http://schemas.openxmlformats.org/presentationml/2006/ole">
            <p:oleObj spid="_x0000_s39998" name="Формула" r:id="rId7" imgW="545863" imgH="469696" progId="Equation.3">
              <p:embed/>
            </p:oleObj>
          </a:graphicData>
        </a:graphic>
      </p:graphicFrame>
      <p:grpSp>
        <p:nvGrpSpPr>
          <p:cNvPr id="40001" name="Group 65"/>
          <p:cNvGrpSpPr>
            <a:grpSpLocks/>
          </p:cNvGrpSpPr>
          <p:nvPr/>
        </p:nvGrpSpPr>
        <p:grpSpPr bwMode="auto">
          <a:xfrm>
            <a:off x="2921000" y="4111625"/>
            <a:ext cx="4556125" cy="2470150"/>
            <a:chOff x="2117" y="676"/>
            <a:chExt cx="7176" cy="3889"/>
          </a:xfrm>
        </p:grpSpPr>
        <p:grpSp>
          <p:nvGrpSpPr>
            <p:cNvPr id="40002" name="Group 66"/>
            <p:cNvGrpSpPr>
              <a:grpSpLocks/>
            </p:cNvGrpSpPr>
            <p:nvPr/>
          </p:nvGrpSpPr>
          <p:grpSpPr bwMode="auto">
            <a:xfrm>
              <a:off x="2599" y="837"/>
              <a:ext cx="6694" cy="3442"/>
              <a:chOff x="4283" y="3662"/>
              <a:chExt cx="2258" cy="1532"/>
            </a:xfrm>
          </p:grpSpPr>
          <p:sp>
            <p:nvSpPr>
              <p:cNvPr id="40003" name="Line 67"/>
              <p:cNvSpPr>
                <a:spLocks noChangeShapeType="1"/>
              </p:cNvSpPr>
              <p:nvPr/>
            </p:nvSpPr>
            <p:spPr bwMode="auto">
              <a:xfrm>
                <a:off x="4283" y="5068"/>
                <a:ext cx="225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04" name="Line 68"/>
              <p:cNvSpPr>
                <a:spLocks noChangeShapeType="1"/>
              </p:cNvSpPr>
              <p:nvPr/>
            </p:nvSpPr>
            <p:spPr bwMode="auto">
              <a:xfrm flipV="1">
                <a:off x="4349" y="3662"/>
                <a:ext cx="1" cy="15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05" name="Text Box 69"/>
            <p:cNvSpPr txBox="1">
              <a:spLocks noChangeArrowheads="1"/>
            </p:cNvSpPr>
            <p:nvPr/>
          </p:nvSpPr>
          <p:spPr bwMode="auto">
            <a:xfrm>
              <a:off x="8727" y="3916"/>
              <a:ext cx="478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200" i="1">
                  <a:latin typeface="Times New Roman" pitchFamily="18" charset="0"/>
                </a:rPr>
                <a:t>t</a:t>
              </a:r>
              <a:endParaRPr lang="ru-RU"/>
            </a:p>
          </p:txBody>
        </p:sp>
        <p:sp>
          <p:nvSpPr>
            <p:cNvPr id="40006" name="Text Box 70"/>
            <p:cNvSpPr txBox="1">
              <a:spLocks noChangeArrowheads="1"/>
            </p:cNvSpPr>
            <p:nvPr/>
          </p:nvSpPr>
          <p:spPr bwMode="auto">
            <a:xfrm>
              <a:off x="2117" y="2250"/>
              <a:ext cx="720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07" name="Text Box 71"/>
            <p:cNvSpPr txBox="1">
              <a:spLocks noChangeArrowheads="1"/>
            </p:cNvSpPr>
            <p:nvPr/>
          </p:nvSpPr>
          <p:spPr bwMode="auto">
            <a:xfrm>
              <a:off x="2216" y="676"/>
              <a:ext cx="64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8304" y="1036"/>
              <a:ext cx="649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>
                  <a:solidFill>
                    <a:srgbClr val="FF00FF"/>
                  </a:solidFill>
                  <a:latin typeface="Times New Roman" pitchFamily="18" charset="0"/>
                </a:rPr>
                <a:t>W</a:t>
              </a:r>
              <a:r>
                <a:rPr lang="en-US" sz="1400" baseline="-25000">
                  <a:solidFill>
                    <a:srgbClr val="FF00FF"/>
                  </a:solidFill>
                  <a:latin typeface="Times New Roman" pitchFamily="18" charset="0"/>
                </a:rPr>
                <a:t>0</a:t>
              </a:r>
              <a:endParaRPr lang="ru-RU"/>
            </a:p>
          </p:txBody>
        </p:sp>
        <p:sp>
          <p:nvSpPr>
            <p:cNvPr id="40009" name="Line 73"/>
            <p:cNvSpPr>
              <a:spLocks noChangeShapeType="1"/>
            </p:cNvSpPr>
            <p:nvPr/>
          </p:nvSpPr>
          <p:spPr bwMode="auto">
            <a:xfrm>
              <a:off x="2770" y="1332"/>
              <a:ext cx="5692" cy="1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0" name="Text Box 74"/>
            <p:cNvSpPr txBox="1">
              <a:spLocks noChangeArrowheads="1"/>
            </p:cNvSpPr>
            <p:nvPr/>
          </p:nvSpPr>
          <p:spPr bwMode="auto">
            <a:xfrm>
              <a:off x="5044" y="856"/>
              <a:ext cx="649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>
                  <a:solidFill>
                    <a:srgbClr val="FF0000"/>
                  </a:solidFill>
                  <a:latin typeface="Times New Roman" pitchFamily="18" charset="0"/>
                </a:rPr>
                <a:t>W</a:t>
              </a:r>
              <a:r>
                <a:rPr lang="ru-RU" sz="1400" baseline="-25000">
                  <a:solidFill>
                    <a:srgbClr val="FF0000"/>
                  </a:solidFill>
                  <a:latin typeface="Times New Roman" pitchFamily="18" charset="0"/>
                </a:rPr>
                <a:t>к</a:t>
              </a:r>
              <a:endParaRPr lang="ru-RU"/>
            </a:p>
          </p:txBody>
        </p:sp>
        <p:grpSp>
          <p:nvGrpSpPr>
            <p:cNvPr id="40011" name="Group 75"/>
            <p:cNvGrpSpPr>
              <a:grpSpLocks/>
            </p:cNvGrpSpPr>
            <p:nvPr/>
          </p:nvGrpSpPr>
          <p:grpSpPr bwMode="auto">
            <a:xfrm>
              <a:off x="2978" y="856"/>
              <a:ext cx="795" cy="1193"/>
              <a:chOff x="2473" y="856"/>
              <a:chExt cx="795" cy="1193"/>
            </a:xfrm>
          </p:grpSpPr>
          <p:sp>
            <p:nvSpPr>
              <p:cNvPr id="40012" name="Text Box 76"/>
              <p:cNvSpPr txBox="1">
                <a:spLocks noChangeArrowheads="1"/>
              </p:cNvSpPr>
              <p:nvPr/>
            </p:nvSpPr>
            <p:spPr bwMode="auto">
              <a:xfrm>
                <a:off x="2473" y="856"/>
                <a:ext cx="649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 i="1">
                    <a:solidFill>
                      <a:srgbClr val="0000FF"/>
                    </a:solidFill>
                    <a:latin typeface="Times New Roman" pitchFamily="18" charset="0"/>
                  </a:rPr>
                  <a:t>W</a:t>
                </a:r>
                <a:r>
                  <a:rPr lang="ru-RU" sz="1400" baseline="-25000">
                    <a:solidFill>
                      <a:srgbClr val="0000FF"/>
                    </a:solidFill>
                    <a:latin typeface="Times New Roman" pitchFamily="18" charset="0"/>
                  </a:rPr>
                  <a:t>п</a:t>
                </a:r>
                <a:endParaRPr lang="ru-RU"/>
              </a:p>
            </p:txBody>
          </p:sp>
          <p:sp>
            <p:nvSpPr>
              <p:cNvPr id="40013" name="AutoShape 77"/>
              <p:cNvSpPr>
                <a:spLocks noChangeArrowheads="1"/>
              </p:cNvSpPr>
              <p:nvPr/>
            </p:nvSpPr>
            <p:spPr bwMode="auto">
              <a:xfrm>
                <a:off x="3013" y="1036"/>
                <a:ext cx="255" cy="1013"/>
              </a:xfrm>
              <a:prstGeom prst="curvedLeftArrow">
                <a:avLst>
                  <a:gd name="adj1" fmla="val 79451"/>
                  <a:gd name="adj2" fmla="val 158902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014" name="AutoShape 78"/>
            <p:cNvSpPr>
              <a:spLocks noChangeArrowheads="1"/>
            </p:cNvSpPr>
            <p:nvPr/>
          </p:nvSpPr>
          <p:spPr bwMode="auto">
            <a:xfrm>
              <a:off x="5586" y="1036"/>
              <a:ext cx="255" cy="1013"/>
            </a:xfrm>
            <a:prstGeom prst="curvedLeftArrow">
              <a:avLst>
                <a:gd name="adj1" fmla="val 79451"/>
                <a:gd name="adj2" fmla="val 158902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15" name="Line 79"/>
            <p:cNvSpPr>
              <a:spLocks noChangeShapeType="1"/>
            </p:cNvSpPr>
            <p:nvPr/>
          </p:nvSpPr>
          <p:spPr bwMode="auto">
            <a:xfrm>
              <a:off x="8381" y="1096"/>
              <a:ext cx="1" cy="288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0016" name="Object 80"/>
          <p:cNvGraphicFramePr>
            <a:graphicFrameLocks noChangeAspect="1"/>
          </p:cNvGraphicFramePr>
          <p:nvPr/>
        </p:nvGraphicFramePr>
        <p:xfrm>
          <a:off x="2424113" y="4238625"/>
          <a:ext cx="5180012" cy="2359025"/>
        </p:xfrm>
        <a:graphic>
          <a:graphicData uri="http://schemas.openxmlformats.org/presentationml/2006/ole">
            <p:oleObj spid="_x0000_s40016" name="Graph" r:id="rId8" imgW="4092840" imgH="2866320" progId="">
              <p:embed/>
            </p:oleObj>
          </a:graphicData>
        </a:graphic>
      </p:graphicFrame>
      <p:sp>
        <p:nvSpPr>
          <p:cNvPr id="40018" name="Line 82"/>
          <p:cNvSpPr>
            <a:spLocks noChangeShapeType="1"/>
          </p:cNvSpPr>
          <p:nvPr/>
        </p:nvSpPr>
        <p:spPr bwMode="auto">
          <a:xfrm>
            <a:off x="6900863" y="4349750"/>
            <a:ext cx="0" cy="1871663"/>
          </a:xfrm>
          <a:prstGeom prst="line">
            <a:avLst/>
          </a:prstGeom>
          <a:noFill/>
          <a:ln w="635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9" name="Line 83"/>
          <p:cNvSpPr>
            <a:spLocks noChangeShapeType="1"/>
          </p:cNvSpPr>
          <p:nvPr/>
        </p:nvSpPr>
        <p:spPr bwMode="auto">
          <a:xfrm>
            <a:off x="3387725" y="4525963"/>
            <a:ext cx="35290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20" name="Text Box 84"/>
          <p:cNvSpPr txBox="1">
            <a:spLocks noChangeArrowheads="1"/>
          </p:cNvSpPr>
          <p:nvPr/>
        </p:nvSpPr>
        <p:spPr bwMode="auto">
          <a:xfrm>
            <a:off x="7100888" y="6134100"/>
            <a:ext cx="3032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0021" name="Text Box 85"/>
          <p:cNvSpPr txBox="1">
            <a:spLocks noChangeArrowheads="1"/>
          </p:cNvSpPr>
          <p:nvPr/>
        </p:nvSpPr>
        <p:spPr bwMode="auto">
          <a:xfrm>
            <a:off x="6877050" y="4221163"/>
            <a:ext cx="1943100" cy="503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ru-RU" sz="2200" baseline="-25000" dirty="0">
                <a:solidFill>
                  <a:schemeClr val="bg1"/>
                </a:solidFill>
                <a:latin typeface="Times New Roman" pitchFamily="18" charset="0"/>
              </a:rPr>
              <a:t>п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ru-RU" sz="2200" baseline="-25000" dirty="0">
                <a:solidFill>
                  <a:schemeClr val="bg1"/>
                </a:solidFill>
                <a:latin typeface="Times New Roman" pitchFamily="18" charset="0"/>
              </a:rPr>
              <a:t>к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const</a:t>
            </a:r>
            <a:endParaRPr lang="ru-RU" sz="2200" i="1" dirty="0">
              <a:solidFill>
                <a:schemeClr val="bg1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57158" y="428604"/>
            <a:ext cx="30718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1.4. Энергия </a:t>
            </a:r>
            <a:r>
              <a:rPr lang="ru-RU" sz="24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гармонического осциллятора  </a:t>
            </a:r>
          </a:p>
        </p:txBody>
      </p:sp>
      <p:graphicFrame>
        <p:nvGraphicFramePr>
          <p:cNvPr id="40017" name="Object 2"/>
          <p:cNvGraphicFramePr>
            <a:graphicFrameLocks noChangeAspect="1"/>
          </p:cNvGraphicFramePr>
          <p:nvPr/>
        </p:nvGraphicFramePr>
        <p:xfrm>
          <a:off x="296863" y="1785938"/>
          <a:ext cx="2549525" cy="395287"/>
        </p:xfrm>
        <a:graphic>
          <a:graphicData uri="http://schemas.openxmlformats.org/presentationml/2006/ole">
            <p:oleObj spid="_x0000_s40017" name="Формула" r:id="rId9" imgW="1536480" imgH="241200" progId="Equation.3">
              <p:embed/>
            </p:oleObj>
          </a:graphicData>
        </a:graphic>
      </p:graphicFrame>
      <p:sp>
        <p:nvSpPr>
          <p:cNvPr id="2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4" name="Группа 53"/>
          <p:cNvGrpSpPr/>
          <p:nvPr/>
        </p:nvGrpSpPr>
        <p:grpSpPr>
          <a:xfrm>
            <a:off x="785786" y="5000636"/>
            <a:ext cx="1857388" cy="1549912"/>
            <a:chOff x="785786" y="5000636"/>
            <a:chExt cx="1857388" cy="1549912"/>
          </a:xfrm>
        </p:grpSpPr>
        <p:sp>
          <p:nvSpPr>
            <p:cNvPr id="52" name="Штриховая стрелка вправо 51"/>
            <p:cNvSpPr/>
            <p:nvPr/>
          </p:nvSpPr>
          <p:spPr>
            <a:xfrm rot="5400000">
              <a:off x="1181840" y="5819028"/>
              <a:ext cx="978408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785786" y="5000636"/>
              <a:ext cx="1857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ea typeface="Times New Roman" pitchFamily="18" charset="0"/>
                  <a:cs typeface="Arial" pitchFamily="34" charset="0"/>
                </a:rPr>
                <a:t>подсказка: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AutoShape 17"/>
          <p:cNvSpPr>
            <a:spLocks noChangeAspect="1" noChangeArrowheads="1"/>
          </p:cNvSpPr>
          <p:nvPr/>
        </p:nvSpPr>
        <p:spPr bwMode="auto">
          <a:xfrm>
            <a:off x="2411413" y="115888"/>
            <a:ext cx="523875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95" name="Rectangle 59"/>
          <p:cNvSpPr>
            <a:spLocks noChangeArrowheads="1"/>
          </p:cNvSpPr>
          <p:nvPr/>
        </p:nvSpPr>
        <p:spPr bwMode="auto">
          <a:xfrm>
            <a:off x="0" y="354400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0" y="354400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021" name="Text Box 85"/>
          <p:cNvSpPr txBox="1">
            <a:spLocks noChangeArrowheads="1"/>
          </p:cNvSpPr>
          <p:nvPr/>
        </p:nvSpPr>
        <p:spPr bwMode="auto">
          <a:xfrm>
            <a:off x="3214678" y="6066558"/>
            <a:ext cx="1943100" cy="503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ru-RU" sz="2200" baseline="-25000" dirty="0">
                <a:solidFill>
                  <a:schemeClr val="bg1"/>
                </a:solidFill>
                <a:latin typeface="Times New Roman" pitchFamily="18" charset="0"/>
              </a:rPr>
              <a:t>п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</a:rPr>
              <a:t>+</a:t>
            </a:r>
            <a:r>
              <a:rPr lang="en-US" sz="2200" baseline="-25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ru-RU" sz="2200" baseline="-25000" dirty="0">
                <a:solidFill>
                  <a:schemeClr val="bg1"/>
                </a:solidFill>
                <a:latin typeface="Times New Roman" pitchFamily="18" charset="0"/>
              </a:rPr>
              <a:t>к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</a:rPr>
              <a:t>= </a:t>
            </a:r>
            <a:r>
              <a:rPr lang="en-US" sz="2200" i="1" dirty="0">
                <a:solidFill>
                  <a:schemeClr val="bg1"/>
                </a:solidFill>
                <a:latin typeface="Times New Roman" pitchFamily="18" charset="0"/>
              </a:rPr>
              <a:t>const</a:t>
            </a:r>
            <a:endParaRPr lang="ru-RU" sz="2200" i="1" dirty="0">
              <a:solidFill>
                <a:schemeClr val="bg1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714612" y="500042"/>
            <a:ext cx="57864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Энергия </a:t>
            </a:r>
            <a:r>
              <a:rPr lang="ru-RU" sz="2400" i="1" dirty="0" smtClean="0">
                <a:latin typeface="+mj-lt"/>
                <a:ea typeface="Times New Roman" pitchFamily="18" charset="0"/>
                <a:cs typeface="Arial" pitchFamily="34" charset="0"/>
              </a:rPr>
              <a:t>гармонического осциллятора</a:t>
            </a:r>
            <a:endParaRPr lang="en-US" sz="2400" i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en-US" i="1" dirty="0" smtClean="0">
                <a:latin typeface="+mj-lt"/>
                <a:ea typeface="Times New Roman" pitchFamily="18" charset="0"/>
                <a:cs typeface="Arial" pitchFamily="34" charset="0"/>
              </a:rPr>
              <a:t>(</a:t>
            </a:r>
            <a:r>
              <a:rPr lang="ru-RU" i="1" dirty="0" smtClean="0">
                <a:latin typeface="+mj-lt"/>
                <a:ea typeface="Times New Roman" pitchFamily="18" charset="0"/>
                <a:cs typeface="Arial" pitchFamily="34" charset="0"/>
              </a:rPr>
              <a:t>на примере пружинного маятника</a:t>
            </a:r>
            <a:r>
              <a:rPr lang="en-US" i="1" dirty="0" smtClean="0"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r>
              <a:rPr lang="ru-RU" i="1" dirty="0" smtClean="0">
                <a:latin typeface="+mj-lt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40017" name="Object 2"/>
          <p:cNvGraphicFramePr>
            <a:graphicFrameLocks noChangeAspect="1"/>
          </p:cNvGraphicFramePr>
          <p:nvPr/>
        </p:nvGraphicFramePr>
        <p:xfrm>
          <a:off x="2285984" y="2137468"/>
          <a:ext cx="2549525" cy="395287"/>
        </p:xfrm>
        <a:graphic>
          <a:graphicData uri="http://schemas.openxmlformats.org/presentationml/2006/ole">
            <p:oleObj spid="_x0000_s80903" name="Формула" r:id="rId4" imgW="1536480" imgH="241200" progId="Equation.3">
              <p:embed/>
            </p:oleObj>
          </a:graphicData>
        </a:graphic>
      </p:graphicFrame>
      <p:sp>
        <p:nvSpPr>
          <p:cNvPr id="2" name="Rectangle 8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82"/>
          <p:cNvGraphicFramePr>
            <a:graphicFrameLocks noChangeAspect="1"/>
          </p:cNvGraphicFramePr>
          <p:nvPr/>
        </p:nvGraphicFramePr>
        <p:xfrm>
          <a:off x="444503" y="2880431"/>
          <a:ext cx="6699265" cy="741914"/>
        </p:xfrm>
        <a:graphic>
          <a:graphicData uri="http://schemas.openxmlformats.org/presentationml/2006/ole">
            <p:oleObj spid="_x0000_s80904" name="Формула" r:id="rId5" imgW="4241520" imgH="469800" progId="Equation.3">
              <p:embed/>
            </p:oleObj>
          </a:graphicData>
        </a:graphic>
      </p:graphicFrame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928662" y="3851980"/>
          <a:ext cx="3544099" cy="714376"/>
        </p:xfrm>
        <a:graphic>
          <a:graphicData uri="http://schemas.openxmlformats.org/presentationml/2006/ole">
            <p:oleObj spid="_x0000_s80905" name="Формула" r:id="rId6" imgW="2311200" imgH="469800" progId="Equation.3">
              <p:embed/>
            </p:oleObj>
          </a:graphicData>
        </a:graphic>
      </p:graphicFrame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1500166" y="4780674"/>
          <a:ext cx="3601059" cy="714380"/>
        </p:xfrm>
        <a:graphic>
          <a:graphicData uri="http://schemas.openxmlformats.org/presentationml/2006/ole">
            <p:oleObj spid="_x0000_s80907" name="Формула" r:id="rId7" imgW="2349500" imgH="469900" progId="Equation.3">
              <p:embed/>
            </p:oleObj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6572264" y="1278109"/>
          <a:ext cx="1466836" cy="630567"/>
        </p:xfrm>
        <a:graphic>
          <a:graphicData uri="http://schemas.openxmlformats.org/presentationml/2006/ole">
            <p:oleObj spid="_x0000_s80908" name="Формула" r:id="rId8" imgW="876240" imgH="380880" progId="Equation.3">
              <p:embed/>
            </p:oleObj>
          </a:graphicData>
        </a:graphic>
      </p:graphicFrame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4429124" y="1280212"/>
          <a:ext cx="1419831" cy="642942"/>
        </p:xfrm>
        <a:graphic>
          <a:graphicData uri="http://schemas.openxmlformats.org/presentationml/2006/ole">
            <p:oleObj spid="_x0000_s80909" name="Формула" r:id="rId9" imgW="1028520" imgH="469800" progId="Equation.3">
              <p:embed/>
            </p:oleObj>
          </a:graphicData>
        </a:graphic>
      </p:graphicFrame>
      <p:graphicFrame>
        <p:nvGraphicFramePr>
          <p:cNvPr id="80910" name="Object 14"/>
          <p:cNvGraphicFramePr>
            <a:graphicFrameLocks noChangeAspect="1"/>
          </p:cNvGraphicFramePr>
          <p:nvPr/>
        </p:nvGraphicFramePr>
        <p:xfrm>
          <a:off x="397313" y="1351650"/>
          <a:ext cx="2388737" cy="428628"/>
        </p:xfrm>
        <a:graphic>
          <a:graphicData uri="http://schemas.openxmlformats.org/presentationml/2006/ole">
            <p:oleObj spid="_x0000_s80910" name="Формула" r:id="rId10" imgW="1333440" imgH="241200" progId="Equation.3">
              <p:embed/>
            </p:oleObj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429124" y="5495054"/>
            <a:ext cx="4286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Потерь нет – </a:t>
            </a:r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гармонические</a:t>
            </a:r>
          </a:p>
          <a:p>
            <a:pPr lvl="0"/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lang="ru-RU" sz="4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Arial" pitchFamily="34" charset="0"/>
              </a:rPr>
              <a:t>!! 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14282" y="142852"/>
            <a:ext cx="2214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baseline="30000" dirty="0" smtClean="0">
                <a:latin typeface="+mj-lt"/>
                <a:ea typeface="Times New Roman" pitchFamily="18" charset="0"/>
                <a:cs typeface="Arial" pitchFamily="34" charset="0"/>
              </a:rPr>
              <a:t>*)</a:t>
            </a:r>
            <a:r>
              <a:rPr lang="ru-RU" sz="2400" b="1" dirty="0" smtClean="0">
                <a:latin typeface="+mj-lt"/>
                <a:ea typeface="Times New Roman" pitchFamily="18" charset="0"/>
                <a:cs typeface="Arial" pitchFamily="34" charset="0"/>
              </a:rPr>
              <a:t> подсказка: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835150" y="133350"/>
            <a:ext cx="5832475" cy="504825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Полезные аналогии</a:t>
            </a:r>
            <a:r>
              <a:rPr lang="ru-RU" sz="2400" b="1" i="1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49" name="Rectangle 49"/>
          <p:cNvSpPr>
            <a:spLocks noChangeArrowheads="1"/>
          </p:cNvSpPr>
          <p:nvPr/>
        </p:nvSpPr>
        <p:spPr bwMode="auto">
          <a:xfrm>
            <a:off x="4540250" y="3400425"/>
            <a:ext cx="2971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200">
              <a:latin typeface="Constantia" pitchFamily="18" charset="0"/>
            </a:endParaRPr>
          </a:p>
        </p:txBody>
      </p:sp>
      <p:sp>
        <p:nvSpPr>
          <p:cNvPr id="102448" name="Rectangle 48"/>
          <p:cNvSpPr>
            <a:spLocks noChangeArrowheads="1"/>
          </p:cNvSpPr>
          <p:nvPr/>
        </p:nvSpPr>
        <p:spPr bwMode="auto">
          <a:xfrm>
            <a:off x="1633538" y="3400425"/>
            <a:ext cx="29067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200">
              <a:latin typeface="Constantia" pitchFamily="18" charset="0"/>
            </a:endParaRPr>
          </a:p>
        </p:txBody>
      </p:sp>
      <p:sp>
        <p:nvSpPr>
          <p:cNvPr id="102447" name="Rectangle 47"/>
          <p:cNvSpPr>
            <a:spLocks noChangeArrowheads="1"/>
          </p:cNvSpPr>
          <p:nvPr/>
        </p:nvSpPr>
        <p:spPr bwMode="auto">
          <a:xfrm>
            <a:off x="4540250" y="2660650"/>
            <a:ext cx="2971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200">
              <a:latin typeface="Constantia" pitchFamily="18" charset="0"/>
            </a:endParaRPr>
          </a:p>
        </p:txBody>
      </p:sp>
      <p:sp>
        <p:nvSpPr>
          <p:cNvPr id="102446" name="Rectangle 46"/>
          <p:cNvSpPr>
            <a:spLocks noChangeArrowheads="1"/>
          </p:cNvSpPr>
          <p:nvPr/>
        </p:nvSpPr>
        <p:spPr bwMode="auto">
          <a:xfrm>
            <a:off x="1633538" y="2660650"/>
            <a:ext cx="29067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ru-RU" sz="2200">
              <a:latin typeface="Constantia" pitchFamily="18" charset="0"/>
            </a:endParaRPr>
          </a:p>
        </p:txBody>
      </p:sp>
      <p:graphicFrame>
        <p:nvGraphicFramePr>
          <p:cNvPr id="102602" name="Group 202"/>
          <p:cNvGraphicFramePr>
            <a:graphicFrameLocks noGrp="1"/>
          </p:cNvGraphicFramePr>
          <p:nvPr/>
        </p:nvGraphicFramePr>
        <p:xfrm>
          <a:off x="395288" y="733425"/>
          <a:ext cx="8497887" cy="5664202"/>
        </p:xfrm>
        <a:graphic>
          <a:graphicData uri="http://schemas.openxmlformats.org/drawingml/2006/table">
            <a:tbl>
              <a:tblPr/>
              <a:tblGrid>
                <a:gridCol w="4249737"/>
                <a:gridCol w="42481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</a:rPr>
                        <a:t>Механический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</a:rPr>
                        <a:t>осциллятор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nstantia" pitchFamily="18" charset="0"/>
                        </a:rPr>
                        <a:t>Электрический осциллятор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Смещение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 </a:t>
                      </a:r>
                      <a:r>
                        <a:rPr kumimoji="0" lang="en-US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x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(или 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Заряд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q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скорость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,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(или       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Сила тока,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(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или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Потенциальная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энергия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Энергия электрического поля конденсатора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Кинетическая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энергия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Энергия магнитного поля катушки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масса,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m</a:t>
                      </a:r>
                      <a:endParaRPr kumimoji="0" lang="ru-RU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индуктивность, 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L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жёсткость пружины, 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k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величина, обратная электроёмкости конденсатора,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1/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C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Сила (момент силы)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ЭДС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566" name="Object 166"/>
          <p:cNvGraphicFramePr>
            <a:graphicFrameLocks noChangeAspect="1"/>
          </p:cNvGraphicFramePr>
          <p:nvPr/>
        </p:nvGraphicFramePr>
        <p:xfrm>
          <a:off x="2180223" y="2261929"/>
          <a:ext cx="319590" cy="445678"/>
        </p:xfrm>
        <a:graphic>
          <a:graphicData uri="http://schemas.openxmlformats.org/presentationml/2006/ole">
            <p:oleObj spid="_x0000_s68610" r:id="rId3" imgW="139700" imgH="190500" progId="">
              <p:embed/>
            </p:oleObj>
          </a:graphicData>
        </a:graphic>
      </p:graphicFrame>
      <p:sp>
        <p:nvSpPr>
          <p:cNvPr id="102568" name="Rectangle 168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567" name="Object 167"/>
          <p:cNvGraphicFramePr>
            <a:graphicFrameLocks noChangeAspect="1"/>
          </p:cNvGraphicFramePr>
          <p:nvPr/>
        </p:nvGraphicFramePr>
        <p:xfrm>
          <a:off x="3435679" y="2333336"/>
          <a:ext cx="311149" cy="352464"/>
        </p:xfrm>
        <a:graphic>
          <a:graphicData uri="http://schemas.openxmlformats.org/presentationml/2006/ole">
            <p:oleObj spid="_x0000_s68611" r:id="rId4" imgW="165100" imgH="190500" progId="">
              <p:embed/>
            </p:oleObj>
          </a:graphicData>
        </a:graphic>
      </p:graphicFrame>
      <p:sp>
        <p:nvSpPr>
          <p:cNvPr id="102588" name="Rectangle 188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587" name="Object 187"/>
          <p:cNvGraphicFramePr>
            <a:graphicFrameLocks noChangeAspect="1"/>
          </p:cNvGraphicFramePr>
          <p:nvPr/>
        </p:nvGraphicFramePr>
        <p:xfrm>
          <a:off x="8388350" y="2276475"/>
          <a:ext cx="300038" cy="466725"/>
        </p:xfrm>
        <a:graphic>
          <a:graphicData uri="http://schemas.openxmlformats.org/presentationml/2006/ole">
            <p:oleObj spid="_x0000_s68612" r:id="rId5" imgW="139700" imgH="215900" progId="">
              <p:embed/>
            </p:oleObj>
          </a:graphicData>
        </a:graphic>
      </p:graphicFrame>
      <p:sp>
        <p:nvSpPr>
          <p:cNvPr id="102589" name="Rectangle 189"/>
          <p:cNvSpPr>
            <a:spLocks noChangeArrowheads="1"/>
          </p:cNvSpPr>
          <p:nvPr/>
        </p:nvSpPr>
        <p:spPr bwMode="auto">
          <a:xfrm>
            <a:off x="0" y="3535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1" name="Rectangle 19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2" name="Rectangle 192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4" name="Rectangle 19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5" name="Rectangle 195"/>
          <p:cNvSpPr>
            <a:spLocks noChangeArrowheads="1"/>
          </p:cNvSpPr>
          <p:nvPr/>
        </p:nvSpPr>
        <p:spPr bwMode="auto">
          <a:xfrm>
            <a:off x="0" y="366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7" name="Rectangle 19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98" name="Rectangle 198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00" name="Rectangle 20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01" name="Rectangle 201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28596" y="283024"/>
            <a:ext cx="535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1.1. </a:t>
            </a:r>
            <a:endParaRPr lang="ru-RU" sz="2400" b="1" dirty="0" smtClean="0">
              <a:solidFill>
                <a:srgbClr val="8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7941708" y="3770899"/>
          <a:ext cx="974213" cy="642942"/>
        </p:xfrm>
        <a:graphic>
          <a:graphicData uri="http://schemas.openxmlformats.org/presentationml/2006/ole">
            <p:oleObj spid="_x0000_s68617" name="Формула" r:id="rId6" imgW="571320" imgH="380880" progId="Equation.3">
              <p:embed/>
            </p:oleObj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7974375" y="3024609"/>
          <a:ext cx="844551" cy="626726"/>
        </p:xfrm>
        <a:graphic>
          <a:graphicData uri="http://schemas.openxmlformats.org/presentationml/2006/ole">
            <p:oleObj spid="_x0000_s68618" name="Формула" r:id="rId7" imgW="507960" imgH="380880" progId="Equation.3">
              <p:embed/>
            </p:oleObj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3650709" y="3786190"/>
          <a:ext cx="1038900" cy="642942"/>
        </p:xfrm>
        <a:graphic>
          <a:graphicData uri="http://schemas.openxmlformats.org/presentationml/2006/ole">
            <p:oleObj spid="_x0000_s68619" name="Формула" r:id="rId8" imgW="609480" imgH="380880" progId="Equation.3">
              <p:embed/>
            </p:oleObj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3639051" y="2993102"/>
          <a:ext cx="988039" cy="654054"/>
        </p:xfrm>
        <a:graphic>
          <a:graphicData uri="http://schemas.openxmlformats.org/presentationml/2006/ole">
            <p:oleObj spid="_x0000_s68620" name="Формула" r:id="rId9" imgW="57132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357209" y="500042"/>
            <a:ext cx="7358063" cy="121444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§ 1.</a:t>
            </a:r>
            <a:r>
              <a:rPr lang="ru-RU" sz="2400" b="1" i="1" dirty="0" smtClean="0">
                <a:solidFill>
                  <a:srgbClr val="0000FF"/>
                </a:solidFill>
              </a:rPr>
              <a:t> Свободные  незатухающие  колебания  простых систем  (гармонический  осциллятор)</a:t>
            </a:r>
            <a:r>
              <a:rPr lang="ru-RU" sz="2400" dirty="0" smtClean="0">
                <a:solidFill>
                  <a:srgbClr val="0000FF"/>
                </a:solidFill>
              </a:rPr>
              <a:t/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80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282" y="71414"/>
            <a:ext cx="65008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Глава 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I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. Свободные колебания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76006" y="1357298"/>
            <a:ext cx="6868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Понятие  о  колебательных  процессах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(Какие бывают колебания?)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929090" cy="164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/>
          <p:nvPr/>
        </p:nvGrpSpPr>
        <p:grpSpPr>
          <a:xfrm>
            <a:off x="5715008" y="1662118"/>
            <a:ext cx="3071834" cy="2481262"/>
            <a:chOff x="5715008" y="1662118"/>
            <a:chExt cx="3071834" cy="24812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5080" y="1662118"/>
              <a:ext cx="1401762" cy="248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 useBgFill="1"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5715008" y="3000372"/>
              <a:ext cx="1643074" cy="33855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  <a:t>Маятник часов</a:t>
              </a: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643702" y="857232"/>
            <a:ext cx="2270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3200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oscillator</a:t>
            </a:r>
            <a:r>
              <a:rPr lang="en-US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”</a:t>
            </a:r>
            <a:endParaRPr lang="ru-RU" sz="3200" b="1" i="1" dirty="0" smtClean="0">
              <a:solidFill>
                <a:srgbClr val="FF0000"/>
              </a:solidFill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572000" y="4059800"/>
            <a:ext cx="2574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«Физический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аятник </a:t>
            </a: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24435"/>
            <a:ext cx="2384536" cy="21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85786" y="4702742"/>
            <a:ext cx="2423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«Маятник Ньютона»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3294" y="4540675"/>
            <a:ext cx="301622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C2C1EC8-18D8-4B0F-9FA2-25099119EB66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4821" name="Содержимое 3" descr="Simple_harmonic_motion_anim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73238"/>
            <a:ext cx="84613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2143108" y="500042"/>
            <a:ext cx="3808419" cy="855624"/>
            <a:chOff x="1763713" y="287338"/>
            <a:chExt cx="3808419" cy="855624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1763713" y="287338"/>
              <a:ext cx="2593973" cy="693737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3200" b="1" i="1" dirty="0" smtClean="0">
                  <a:latin typeface="Constantia" pitchFamily="18" charset="0"/>
                </a:rPr>
                <a:t>Колебания</a:t>
              </a:r>
              <a:endParaRPr lang="ru-RU" sz="3200" b="1" i="1" dirty="0">
                <a:latin typeface="Constantia" pitchFamily="18" charset="0"/>
              </a:endParaRPr>
            </a:p>
          </p:txBody>
        </p:sp>
        <p:sp>
          <p:nvSpPr>
            <p:cNvPr id="7" name="Rectangle 8"/>
            <p:cNvSpPr>
              <a:spLocks/>
            </p:cNvSpPr>
            <p:nvPr/>
          </p:nvSpPr>
          <p:spPr bwMode="auto">
            <a:xfrm>
              <a:off x="4429124" y="357166"/>
              <a:ext cx="1143008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latin typeface="Constantia" pitchFamily="18" charset="0"/>
                </a:rPr>
                <a:t>???</a:t>
              </a:r>
              <a:endParaRPr lang="ru-RU" sz="4400" b="1" i="1" dirty="0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BD29B7D-4826-40F6-94C0-1A5F79DFBF72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60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5845" name="Содержимое 3" descr="monopol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151188"/>
            <a:ext cx="331152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Содержимое 3" descr="wavepuls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633571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Содержимое 3" descr="Twav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141663"/>
            <a:ext cx="46101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Rectangle 8"/>
          <p:cNvSpPr>
            <a:spLocks/>
          </p:cNvSpPr>
          <p:nvPr/>
        </p:nvSpPr>
        <p:spPr bwMode="auto">
          <a:xfrm>
            <a:off x="1476375" y="142875"/>
            <a:ext cx="6624638" cy="6937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>
                <a:solidFill>
                  <a:srgbClr val="F9F9F9"/>
                </a:solidFill>
                <a:latin typeface="Constantia" pitchFamily="18" charset="0"/>
              </a:rPr>
              <a:t>Колебания </a:t>
            </a:r>
            <a:r>
              <a:rPr lang="en-US" sz="3200" b="1" i="1">
                <a:solidFill>
                  <a:srgbClr val="F9F9F9"/>
                </a:solidFill>
                <a:latin typeface="Constantia" pitchFamily="18" charset="0"/>
              </a:rPr>
              <a:t>“</a:t>
            </a:r>
            <a:r>
              <a:rPr lang="ru-RU" sz="3200" b="1" i="1">
                <a:solidFill>
                  <a:srgbClr val="F9F9F9"/>
                </a:solidFill>
                <a:latin typeface="Constantia" pitchFamily="18" charset="0"/>
              </a:rPr>
              <a:t>бегут</a:t>
            </a:r>
            <a:r>
              <a:rPr lang="en-US" sz="3200" b="1" i="1">
                <a:solidFill>
                  <a:srgbClr val="F9F9F9"/>
                </a:solidFill>
                <a:latin typeface="Constantia" pitchFamily="18" charset="0"/>
              </a:rPr>
              <a:t>” – “</a:t>
            </a:r>
            <a:r>
              <a:rPr lang="ru-RU" sz="3200" b="1" i="1">
                <a:solidFill>
                  <a:srgbClr val="F9F9F9"/>
                </a:solidFill>
                <a:latin typeface="Constantia" pitchFamily="18" charset="0"/>
              </a:rPr>
              <a:t>Волны</a:t>
            </a:r>
            <a:r>
              <a:rPr lang="en-US" sz="3200" b="1" i="1">
                <a:solidFill>
                  <a:srgbClr val="F9F9F9"/>
                </a:solidFill>
                <a:latin typeface="Constantia" pitchFamily="18" charset="0"/>
              </a:rPr>
              <a:t>”</a:t>
            </a:r>
            <a:endParaRPr lang="ru-RU" sz="3200" b="1" i="1">
              <a:solidFill>
                <a:srgbClr val="F9F9F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072206"/>
            <a:ext cx="609600" cy="457200"/>
          </a:xfrm>
        </p:spPr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2906721" y="-24"/>
            <a:ext cx="2593973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Колебания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5572132" y="69804"/>
            <a:ext cx="1143008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latin typeface="Constantia" pitchFamily="18" charset="0"/>
              </a:rPr>
              <a:t>???</a:t>
            </a:r>
            <a:endParaRPr lang="ru-RU" sz="4400" b="1" i="1" dirty="0">
              <a:latin typeface="Constantia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42910" y="714356"/>
            <a:ext cx="6772526" cy="2500330"/>
            <a:chOff x="642910" y="714356"/>
            <a:chExt cx="6772526" cy="2500330"/>
          </a:xfrm>
        </p:grpSpPr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714356"/>
              <a:ext cx="3104636" cy="2235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1142984"/>
              <a:ext cx="341494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775168" cy="247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714752"/>
            <a:ext cx="3290892" cy="252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714348" y="-24"/>
            <a:ext cx="6858049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 smtClean="0">
                <a:solidFill>
                  <a:srgbClr val="F9F9F9"/>
                </a:solidFill>
                <a:latin typeface="Constantia" pitchFamily="18" charset="0"/>
              </a:rPr>
              <a:t>Цефеиды – пульсирующие звёзды</a:t>
            </a:r>
            <a:endParaRPr lang="ru-RU" sz="3200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018317" cy="18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Группа 10"/>
          <p:cNvGrpSpPr/>
          <p:nvPr/>
        </p:nvGrpSpPr>
        <p:grpSpPr>
          <a:xfrm>
            <a:off x="1357290" y="3071810"/>
            <a:ext cx="7071850" cy="3478223"/>
            <a:chOff x="1357290" y="3071810"/>
            <a:chExt cx="7071850" cy="3478223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4214818"/>
              <a:ext cx="2890609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071810"/>
              <a:ext cx="2880721" cy="1766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4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29256" y="4915855"/>
              <a:ext cx="2999884" cy="163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642918"/>
            <a:ext cx="3614477" cy="23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/>
          </p:cNvSpPr>
          <p:nvPr/>
        </p:nvSpPr>
        <p:spPr bwMode="auto">
          <a:xfrm>
            <a:off x="6643702" y="857232"/>
            <a:ext cx="2500330" cy="693737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F9F9F9"/>
                </a:solidFill>
                <a:latin typeface="Constantia" pitchFamily="18" charset="0"/>
              </a:rPr>
              <a:t>Пульсации блеска Полярной звезды</a:t>
            </a:r>
            <a:endParaRPr lang="ru-RU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7381394" y="4286256"/>
            <a:ext cx="1548324" cy="589049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F9F9F9"/>
                </a:solidFill>
                <a:latin typeface="Constantia" pitchFamily="18" charset="0"/>
              </a:rPr>
              <a:t>Дельта Цефея</a:t>
            </a:r>
            <a:endParaRPr lang="ru-RU" b="1" i="1" dirty="0">
              <a:solidFill>
                <a:srgbClr val="F9F9F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Содержимое 1"/>
          <p:cNvSpPr>
            <a:spLocks/>
          </p:cNvSpPr>
          <p:nvPr/>
        </p:nvSpPr>
        <p:spPr bwMode="auto">
          <a:xfrm>
            <a:off x="468313" y="1196975"/>
            <a:ext cx="3429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title"/>
          </p:nvPr>
        </p:nvSpPr>
        <p:spPr bwMode="auto">
          <a:xfrm>
            <a:off x="1500166" y="71414"/>
            <a:ext cx="6357982" cy="107157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 i="1" dirty="0" smtClean="0">
                <a:ln>
                  <a:noFill/>
                </a:ln>
                <a:effectLst/>
              </a:rPr>
              <a:t>Реакция Белоусова (1951 г.) – </a:t>
            </a:r>
            <a:br>
              <a:rPr lang="ru-RU" sz="3600" b="1" i="1" dirty="0" smtClean="0">
                <a:ln>
                  <a:noFill/>
                </a:ln>
                <a:effectLst/>
              </a:rPr>
            </a:br>
            <a:r>
              <a:rPr lang="ru-RU" sz="3200" b="1" i="1" dirty="0" smtClean="0">
                <a:ln>
                  <a:noFill/>
                </a:ln>
                <a:effectLst/>
              </a:rPr>
              <a:t>Жаботинского (теория)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429420" cy="467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00034" y="5844120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Симон Шноль - История открытия:     </a:t>
            </a:r>
            <a:r>
              <a:rPr lang="en-US" dirty="0" smtClean="0">
                <a:solidFill>
                  <a:srgbClr val="0000FF"/>
                </a:solidFill>
              </a:rPr>
              <a:t>https://www.youtube.com/watch?v=Op066Iof2sE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Содержимое 1"/>
          <p:cNvSpPr>
            <a:spLocks/>
          </p:cNvSpPr>
          <p:nvPr/>
        </p:nvSpPr>
        <p:spPr bwMode="auto">
          <a:xfrm>
            <a:off x="468313" y="1196975"/>
            <a:ext cx="3429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</a:pPr>
            <a:endParaRPr lang="ru-RU" sz="26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8" name="Rectangle 16"/>
          <p:cNvSpPr>
            <a:spLocks noGrp="1"/>
          </p:cNvSpPr>
          <p:nvPr>
            <p:ph type="title"/>
          </p:nvPr>
        </p:nvSpPr>
        <p:spPr bwMode="auto">
          <a:xfrm>
            <a:off x="1857356" y="357166"/>
            <a:ext cx="4675191" cy="107157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 i="1" dirty="0" smtClean="0">
                <a:ln>
                  <a:noFill/>
                </a:ln>
                <a:effectLst/>
              </a:rPr>
              <a:t>Реакция Белоусова – </a:t>
            </a:r>
            <a:br>
              <a:rPr lang="ru-RU" sz="3600" b="1" i="1" dirty="0" smtClean="0">
                <a:ln>
                  <a:noFill/>
                </a:ln>
                <a:effectLst/>
              </a:rPr>
            </a:br>
            <a:r>
              <a:rPr lang="ru-RU" sz="3200" b="1" i="1" dirty="0" smtClean="0">
                <a:ln>
                  <a:noFill/>
                </a:ln>
                <a:effectLst/>
              </a:rPr>
              <a:t>Жаботинского</a:t>
            </a:r>
          </a:p>
        </p:txBody>
      </p:sp>
      <p:pic>
        <p:nvPicPr>
          <p:cNvPr id="5" name="Реакция-БелоусоваХимия-–-Просто-_online-video-cutter.com_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18" y="2285992"/>
            <a:ext cx="5356579" cy="3013076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5117</TotalTime>
  <Words>582</Words>
  <Application>Microsoft Office PowerPoint</Application>
  <PresentationFormat>Экран (4:3)</PresentationFormat>
  <Paragraphs>164</Paragraphs>
  <Slides>25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Бумажная</vt:lpstr>
      <vt:lpstr>Точечный рисунок</vt:lpstr>
      <vt:lpstr>Формула</vt:lpstr>
      <vt:lpstr>Graph</vt:lpstr>
      <vt:lpstr>Слайд 1</vt:lpstr>
      <vt:lpstr>Лекция 1. Свободные колебания простых одномерных осцилляторов</vt:lpstr>
      <vt:lpstr>§ 1. Свободные  незатухающие  колебания  простых систем  (гармонический  осциллятор) </vt:lpstr>
      <vt:lpstr>Слайд 4</vt:lpstr>
      <vt:lpstr>Слайд 5</vt:lpstr>
      <vt:lpstr>Слайд 6</vt:lpstr>
      <vt:lpstr>Слайд 7</vt:lpstr>
      <vt:lpstr>Реакция Белоусова (1951 г.) –  Жаботинского (теория)</vt:lpstr>
      <vt:lpstr>Реакция Белоусова –  Жаботинского</vt:lpstr>
      <vt:lpstr>Слайд 10</vt:lpstr>
      <vt:lpstr>Ещё волны …</vt:lpstr>
      <vt:lpstr>Слайд 12</vt:lpstr>
      <vt:lpstr>Слайд 13</vt:lpstr>
      <vt:lpstr>Слайд 14</vt:lpstr>
      <vt:lpstr>Слайд 15</vt:lpstr>
      <vt:lpstr>Слайд 16</vt:lpstr>
      <vt:lpstr>Слайд 17</vt:lpstr>
      <vt:lpstr>Анкерный механизм</vt:lpstr>
      <vt:lpstr>Слайд 19</vt:lpstr>
      <vt:lpstr>Слайд 20</vt:lpstr>
      <vt:lpstr>Слайд 21</vt:lpstr>
      <vt:lpstr>Слайд 22</vt:lpstr>
      <vt:lpstr>Слайд 23</vt:lpstr>
      <vt:lpstr>Слайд 24</vt:lpstr>
      <vt:lpstr>Полезные аналогии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Andrey Zoteyev</dc:creator>
  <cp:lastModifiedBy>Пользователь Windows</cp:lastModifiedBy>
  <cp:revision>269</cp:revision>
  <dcterms:created xsi:type="dcterms:W3CDTF">2010-10-03T06:36:32Z</dcterms:created>
  <dcterms:modified xsi:type="dcterms:W3CDTF">2023-09-13T16:20:42Z</dcterms:modified>
</cp:coreProperties>
</file>