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336" r:id="rId2"/>
    <p:sldId id="339" r:id="rId3"/>
    <p:sldId id="340" r:id="rId4"/>
    <p:sldId id="329" r:id="rId5"/>
    <p:sldId id="357" r:id="rId6"/>
    <p:sldId id="356" r:id="rId7"/>
    <p:sldId id="334" r:id="rId8"/>
    <p:sldId id="317" r:id="rId9"/>
    <p:sldId id="341" r:id="rId10"/>
    <p:sldId id="260" r:id="rId11"/>
    <p:sldId id="337" r:id="rId12"/>
    <p:sldId id="344" r:id="rId13"/>
    <p:sldId id="318" r:id="rId14"/>
    <p:sldId id="343" r:id="rId15"/>
    <p:sldId id="319" r:id="rId16"/>
    <p:sldId id="331" r:id="rId17"/>
    <p:sldId id="346" r:id="rId18"/>
    <p:sldId id="327" r:id="rId19"/>
    <p:sldId id="355" r:id="rId20"/>
    <p:sldId id="358" r:id="rId21"/>
    <p:sldId id="359" r:id="rId22"/>
    <p:sldId id="360" r:id="rId23"/>
    <p:sldId id="361" r:id="rId24"/>
    <p:sldId id="362" r:id="rId25"/>
    <p:sldId id="363" r:id="rId26"/>
    <p:sldId id="364" r:id="rId27"/>
    <p:sldId id="365" r:id="rId28"/>
    <p:sldId id="366" r:id="rId29"/>
    <p:sldId id="351" r:id="rId30"/>
    <p:sldId id="352" r:id="rId31"/>
    <p:sldId id="353" r:id="rId32"/>
    <p:sldId id="354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763" autoAdjust="0"/>
    <p:restoredTop sz="97552" autoAdjust="0"/>
  </p:normalViewPr>
  <p:slideViewPr>
    <p:cSldViewPr>
      <p:cViewPr>
        <p:scale>
          <a:sx n="119" d="100"/>
          <a:sy n="119" d="100"/>
        </p:scale>
        <p:origin x="-106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4B7FB226-1FEC-41F0-8319-82F10A5DDD99}" type="datetimeFigureOut">
              <a:rPr lang="ru-RU"/>
              <a:pPr>
                <a:defRPr/>
              </a:pPr>
              <a:t>13.09.2023</a:t>
            </a:fld>
            <a:endParaRPr lang="ru-RU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B893418B-2E0F-4895-956C-B7F84B85D3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81D2C-FFA6-439E-B01B-F906627EF2A0}" type="datetime1">
              <a:rPr lang="ru-RU"/>
              <a:pPr>
                <a:defRPr/>
              </a:pPr>
              <a:t>13.09.2023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11CFA-A70E-45E2-8212-F7D4DF2968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FBB74-9E45-4B83-9F31-792BF02E58DA}" type="datetime1">
              <a:rPr lang="ru-RU"/>
              <a:pPr>
                <a:defRPr/>
              </a:pPr>
              <a:t>13.09.2023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ED150-E950-45C9-9802-FFCA9E05E4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FFC4A-EFD6-4293-A4EE-787FA9C1369E}" type="datetime1">
              <a:rPr lang="ru-RU"/>
              <a:pPr>
                <a:defRPr/>
              </a:pPr>
              <a:t>13.09.2023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26CBE-A0EA-4497-A311-8B4E83D5A4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791200" y="6203950"/>
            <a:ext cx="2590800" cy="384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5C7B47-B4EE-4073-90E7-ADE411B2A5EC}" type="datetime1">
              <a:rPr lang="ru-RU"/>
              <a:pPr>
                <a:defRPr/>
              </a:pPr>
              <a:t>13.09.2023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133600" y="6203950"/>
            <a:ext cx="35814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10575" y="6181725"/>
            <a:ext cx="609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652FE6-C551-45B8-93BF-20ECB6A2E3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203950"/>
            <a:ext cx="2590800" cy="384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AEDCBA-4B52-49CF-AF65-BD00217DAD3E}" type="datetime1">
              <a:rPr lang="ru-RU"/>
              <a:pPr>
                <a:defRPr/>
              </a:pPr>
              <a:t>13.09.2023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33600" y="6203950"/>
            <a:ext cx="35814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181725"/>
            <a:ext cx="609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315FD5-562B-4C10-AF24-816C2678A2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2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62388"/>
            <a:ext cx="4038600" cy="2263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5791200" y="6203950"/>
            <a:ext cx="2590800" cy="384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00E2A5-3D91-4209-83B7-8C6D51EDDE6D}" type="datetime1">
              <a:rPr lang="ru-RU"/>
              <a:pPr>
                <a:defRPr/>
              </a:pPr>
              <a:t>13.09.2023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133600" y="6203950"/>
            <a:ext cx="35814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410575" y="6181725"/>
            <a:ext cx="609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BFCCBB-2517-479D-BE29-732DEE5C2E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8092D-BD36-4863-ACC4-201CFE4657DD}" type="datetime1">
              <a:rPr lang="ru-RU"/>
              <a:pPr>
                <a:defRPr/>
              </a:pPr>
              <a:t>13.09.2023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0C443-12AE-4AE0-8FF3-89A85BC87C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E11A8-E448-4619-A331-23DF593F47BC}" type="datetime1">
              <a:rPr lang="ru-RU"/>
              <a:pPr>
                <a:defRPr/>
              </a:pPr>
              <a:t>13.09.2023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CC821-C1EB-4808-A191-66D2894225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92EA9-DC00-4C37-A905-66C3C53C7E8F}" type="datetime1">
              <a:rPr lang="ru-RU"/>
              <a:pPr>
                <a:defRPr/>
              </a:pPr>
              <a:t>13.09.2023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CE9F9-90D2-49BF-9741-CC37E74478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53CC0-C487-462A-8F2B-57773FAD8D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C128F-3BBE-4E6B-9785-DB3FD845F5C0}" type="datetime1">
              <a:rPr lang="ru-RU"/>
              <a:pPr>
                <a:defRPr/>
              </a:pPr>
              <a:t>13.09.2023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54F19-D47D-4973-BA3F-2402804C79E2}" type="datetime1">
              <a:rPr lang="ru-RU"/>
              <a:pPr>
                <a:defRPr/>
              </a:pPr>
              <a:t>13.09.2023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48764-CAC3-4DBE-8C1B-9535F2FEBB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84C51-A914-4E4F-B7EE-537E823F7553}" type="datetime1">
              <a:rPr lang="ru-RU"/>
              <a:pPr>
                <a:defRPr/>
              </a:pPr>
              <a:t>13.09.2023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0615-D21B-49C6-9027-0B662DE522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0D225-EE10-4C8B-B4D0-8707369A87F9}" type="datetime1">
              <a:rPr lang="ru-RU"/>
              <a:pPr>
                <a:defRPr/>
              </a:pPr>
              <a:t>13.09.2023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56E0E-759E-473A-9952-BBEC8B4534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D96B5-801D-4E14-AEE5-EEBD03544475}" type="datetime1">
              <a:rPr lang="ru-RU"/>
              <a:pPr>
                <a:defRPr/>
              </a:pPr>
              <a:t>13.09.2023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1D5AC-80A8-41EC-AB78-3FDEE11E58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2FE0867-867B-43FB-B132-29F662A23869}" type="datetime1">
              <a:rPr lang="ru-RU"/>
              <a:pPr>
                <a:defRPr/>
              </a:pPr>
              <a:t>13.09.2023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078E52C-FFAA-4C43-89D6-FB7D4ACA21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76" r:id="rId3"/>
    <p:sldLayoutId id="2147483665" r:id="rId4"/>
    <p:sldLayoutId id="2147483677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&#1059;&#1095;&#1077;&#1073;&#1085;&#1072;&#1103;%20&#1088;&#1072;&#1073;&#1086;&#1090;&#1072;\&#1052;&#1086;&#1080;%20&#1083;&#1077;&#1082;&#1094;&#1080;&#1080;_&#1054;&#1089;&#1077;&#1085;&#1100;%202018\&#1050;&#1085;&#1080;&#1075;&#1072;_New\&#1063;&#1072;&#1089;&#1090;&#1100;%201\&#1051;&#1077;&#1082;&#1094;&#1080;&#1103;%202\&#1057;&#1074;&#1103;&#1079;&#1072;&#1085;&#1085;&#1099;&#1077;-&#1084;&#1072;&#1103;&#1090;&#1085;&#1080;&#1082;&#1080;_&#1079;&#1072;&#1089;&#1090;&#1072;&#1074;&#1082;&#1072;.as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44;&#1048;&#1057;&#1058;&#1040;&#1053;&#1053;&#1062;&#1048;&#1054;&#1053;&#1053;&#1054;&#1045;%20&#1054;&#1041;&#1059;&#1063;&#1045;&#1053;&#1048;&#1045;%202020\&#1054;&#1057;&#1045;&#1053;&#1068;%202021\&#1051;&#1077;&#1082;&#1094;&#1080;&#1080;%20&#1080;%20&#1089;&#1077;&#1084;&#1080;&#1085;&#1072;&#1088;&#1099;%202021\&#1042;&#1080;&#1076;&#1077;&#1086;%20&#1080;%20&#1092;&#1086;&#1090;&#1086;%20&#1076;&#1083;&#1103;%20&#1083;&#1077;&#1082;&#1094;&#1080;&#1081;\&#1042;&#1080;&#1076;&#1077;&#1086;%20&#1076;&#1083;&#1103;%20&#1083;&#1077;&#1082;&#1094;&#1080;&#1080;%202\&#1041;&#1080;&#1077;&#1085;&#1080;&#1103;%20&#1089;&#1074;&#1103;&#1079;&#1072;&#1085;&#1085;&#1099;&#1093;%20&#1084;&#1072;&#1103;&#1090;&#1085;&#1080;&#1082;&#1086;&#1074;_Short.mp4" TargetMode="Externa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27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&#1044;&#1048;&#1057;&#1058;&#1040;&#1053;&#1053;&#1062;&#1048;&#1054;&#1053;&#1053;&#1054;&#1045;%20&#1054;&#1041;&#1059;&#1063;&#1045;&#1053;&#1048;&#1045;%202020\&#1054;&#1057;&#1045;&#1053;&#1068;%202022\&#1051;&#1077;&#1082;&#1094;&#1080;&#1080;_&#1052;&#1086;&#1089;&#1082;&#1074;&#1072;%202022\&#1042;&#1080;&#1076;&#1077;&#1086;%20&#1080;%20&#1092;&#1086;&#1090;&#1086;%20&#1076;&#1083;&#1103;%20&#1083;&#1077;&#1082;&#1094;&#1080;&#1081;\&#1042;&#1080;&#1076;&#1077;&#1086;%20&#1076;&#1083;&#1103;%20&#1083;&#1077;&#1082;&#1094;&#1080;&#1080;%202\na-ostsillografe-4_iphfoAOB_ZAD4.mp4" TargetMode="External"/><Relationship Id="rId1" Type="http://schemas.openxmlformats.org/officeDocument/2006/relationships/video" Target="file:///F:\&#1044;&#1048;&#1057;&#1058;&#1040;&#1053;&#1053;&#1062;&#1048;&#1054;&#1053;&#1053;&#1054;&#1045;%20&#1054;&#1041;&#1059;&#1063;&#1045;&#1053;&#1048;&#1045;%202020\&#1054;&#1057;&#1045;&#1053;&#1068;%202022\&#1051;&#1077;&#1082;&#1094;&#1080;&#1080;_&#1052;&#1086;&#1089;&#1082;&#1074;&#1072;%202022\&#1042;&#1080;&#1076;&#1077;&#1086;%20&#1080;%20&#1092;&#1086;&#1090;&#1086;%20&#1076;&#1083;&#1103;%20&#1083;&#1077;&#1082;&#1094;&#1080;&#1081;\&#1042;&#1080;&#1076;&#1077;&#1086;%20&#1076;&#1083;&#1103;%20&#1083;&#1077;&#1082;&#1094;&#1080;&#1080;%202\na-ostsillografe-3_0nU917NC_0jpY.mp4" TargetMode="Externa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3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3.gif"/><Relationship Id="rId4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1" name="Object 2"/>
          <p:cNvGraphicFramePr>
            <a:graphicFrameLocks noChangeAspect="1"/>
          </p:cNvGraphicFramePr>
          <p:nvPr>
            <p:ph idx="4294967295"/>
          </p:nvPr>
        </p:nvGraphicFramePr>
        <p:xfrm>
          <a:off x="428596" y="365938"/>
          <a:ext cx="8202618" cy="6145442"/>
        </p:xfrm>
        <a:graphic>
          <a:graphicData uri="http://schemas.openxmlformats.org/presentationml/2006/ole">
            <p:oleObj spid="_x0000_s109571" name="Точечный рисунок" r:id="rId3" imgW="5695238" imgH="4266667" progId="PBrush">
              <p:embed/>
            </p:oleObj>
          </a:graphicData>
        </a:graphic>
      </p:graphicFrame>
      <p:sp>
        <p:nvSpPr>
          <p:cNvPr id="5" name="Rectangle 5"/>
          <p:cNvSpPr txBox="1">
            <a:spLocks/>
          </p:cNvSpPr>
          <p:nvPr/>
        </p:nvSpPr>
        <p:spPr bwMode="auto">
          <a:xfrm>
            <a:off x="428597" y="279467"/>
            <a:ext cx="6572295" cy="871538"/>
          </a:xfrm>
          <a:prstGeom prst="rect">
            <a:avLst/>
          </a:prstGeom>
          <a:ln w="9525" cap="rnd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 lnSpcReduction="10000"/>
          </a:bodyPr>
          <a:lstStyle/>
          <a:p>
            <a:pPr lvl="0" eaLnBrk="0" hangingPunct="0">
              <a:defRPr/>
            </a:pPr>
            <a:r>
              <a:rPr lang="ru-RU" sz="2800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</a:rPr>
              <a:t>Лекция 2. Свободные </a:t>
            </a:r>
            <a:r>
              <a:rPr lang="en-US" sz="2800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</a:rPr>
              <a:t> </a:t>
            </a:r>
            <a:r>
              <a:rPr lang="ru-RU" sz="2800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</a:rPr>
              <a:t>колебания в системе связанных осцилляторов</a:t>
            </a:r>
            <a:endParaRPr kumimoji="0" lang="ru-RU" sz="2800" b="0" i="0" u="none" strike="noStrike" kern="1200" cap="none" spc="-1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5A385A-7821-4D88-A91D-7FFEFEDA211F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15423" name="Rectangle 63"/>
          <p:cNvSpPr>
            <a:spLocks/>
          </p:cNvSpPr>
          <p:nvPr/>
        </p:nvSpPr>
        <p:spPr bwMode="auto">
          <a:xfrm>
            <a:off x="457200" y="942975"/>
            <a:ext cx="590075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en-US" sz="2600" dirty="0" smtClean="0">
                <a:latin typeface="Constantia" pitchFamily="18" charset="0"/>
              </a:rPr>
              <a:t>“</a:t>
            </a:r>
            <a:r>
              <a:rPr lang="ru-RU" sz="2600" dirty="0" smtClean="0">
                <a:latin typeface="Constantia" pitchFamily="18" charset="0"/>
              </a:rPr>
              <a:t>Нормальные колебания</a:t>
            </a:r>
            <a:r>
              <a:rPr lang="en-US" sz="2600" dirty="0" smtClean="0">
                <a:latin typeface="Constantia" pitchFamily="18" charset="0"/>
              </a:rPr>
              <a:t>”</a:t>
            </a:r>
            <a:r>
              <a:rPr lang="ru-RU" sz="2600" dirty="0" smtClean="0">
                <a:latin typeface="Constantia" pitchFamily="18" charset="0"/>
              </a:rPr>
              <a:t> </a:t>
            </a:r>
            <a:r>
              <a:rPr lang="ru-RU" sz="2600" dirty="0" smtClean="0">
                <a:latin typeface="Constantia" pitchFamily="18" charset="0"/>
                <a:sym typeface="Symbol"/>
              </a:rPr>
              <a:t></a:t>
            </a:r>
            <a:r>
              <a:rPr lang="ru-RU" sz="2600" dirty="0" smtClean="0">
                <a:latin typeface="Constantia" pitchFamily="18" charset="0"/>
              </a:rPr>
              <a:t> </a:t>
            </a:r>
            <a:r>
              <a:rPr lang="en-US" sz="2600" dirty="0" smtClean="0">
                <a:latin typeface="Constantia" pitchFamily="18" charset="0"/>
              </a:rPr>
              <a:t>“</a:t>
            </a:r>
            <a:r>
              <a:rPr lang="ru-RU" sz="2600" dirty="0" smtClean="0">
                <a:latin typeface="Constantia" pitchFamily="18" charset="0"/>
              </a:rPr>
              <a:t>Моды</a:t>
            </a:r>
            <a:r>
              <a:rPr lang="en-US" sz="2600" dirty="0">
                <a:latin typeface="Constantia" pitchFamily="18" charset="0"/>
              </a:rPr>
              <a:t>”</a:t>
            </a:r>
            <a:r>
              <a:rPr lang="ru-RU" sz="2600" dirty="0">
                <a:latin typeface="Constantia" pitchFamily="18" charset="0"/>
              </a:rPr>
              <a:t> </a:t>
            </a:r>
          </a:p>
        </p:txBody>
      </p:sp>
      <p:sp>
        <p:nvSpPr>
          <p:cNvPr id="15424" name="Rectangle 64"/>
          <p:cNvSpPr>
            <a:spLocks/>
          </p:cNvSpPr>
          <p:nvPr/>
        </p:nvSpPr>
        <p:spPr bwMode="auto">
          <a:xfrm>
            <a:off x="323850" y="223838"/>
            <a:ext cx="8569325" cy="828675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800" b="1" i="1" dirty="0">
                <a:solidFill>
                  <a:srgbClr val="FF0000"/>
                </a:solidFill>
                <a:latin typeface="Bookman Old Style" pitchFamily="18" charset="0"/>
              </a:rPr>
              <a:t>Симметричная система связанных осцилляторов</a:t>
            </a:r>
          </a:p>
        </p:txBody>
      </p:sp>
      <p:sp>
        <p:nvSpPr>
          <p:cNvPr id="15426" name="Freeform 66"/>
          <p:cNvSpPr>
            <a:spLocks/>
          </p:cNvSpPr>
          <p:nvPr/>
        </p:nvSpPr>
        <p:spPr bwMode="auto">
          <a:xfrm>
            <a:off x="5569117" y="1784350"/>
            <a:ext cx="280988" cy="292100"/>
          </a:xfrm>
          <a:custGeom>
            <a:avLst/>
            <a:gdLst/>
            <a:ahLst/>
            <a:cxnLst>
              <a:cxn ang="0">
                <a:pos x="60" y="2040"/>
              </a:cxn>
              <a:cxn ang="0">
                <a:pos x="384" y="1644"/>
              </a:cxn>
              <a:cxn ang="0">
                <a:pos x="576" y="1380"/>
              </a:cxn>
              <a:cxn ang="0">
                <a:pos x="864" y="1008"/>
              </a:cxn>
              <a:cxn ang="0">
                <a:pos x="1188" y="612"/>
              </a:cxn>
              <a:cxn ang="0">
                <a:pos x="1416" y="336"/>
              </a:cxn>
              <a:cxn ang="0">
                <a:pos x="1584" y="108"/>
              </a:cxn>
              <a:cxn ang="0">
                <a:pos x="1620" y="48"/>
              </a:cxn>
              <a:cxn ang="0">
                <a:pos x="1728" y="156"/>
              </a:cxn>
              <a:cxn ang="0">
                <a:pos x="2052" y="576"/>
              </a:cxn>
              <a:cxn ang="0">
                <a:pos x="2244" y="828"/>
              </a:cxn>
              <a:cxn ang="0">
                <a:pos x="2544" y="1404"/>
              </a:cxn>
              <a:cxn ang="0">
                <a:pos x="2700" y="1668"/>
              </a:cxn>
              <a:cxn ang="0">
                <a:pos x="2772" y="1812"/>
              </a:cxn>
              <a:cxn ang="0">
                <a:pos x="2964" y="2076"/>
              </a:cxn>
              <a:cxn ang="0">
                <a:pos x="3132" y="2316"/>
              </a:cxn>
              <a:cxn ang="0">
                <a:pos x="3192" y="2400"/>
              </a:cxn>
              <a:cxn ang="0">
                <a:pos x="3528" y="1920"/>
              </a:cxn>
              <a:cxn ang="0">
                <a:pos x="3588" y="1836"/>
              </a:cxn>
              <a:cxn ang="0">
                <a:pos x="3732" y="1608"/>
              </a:cxn>
              <a:cxn ang="0">
                <a:pos x="3804" y="1488"/>
              </a:cxn>
              <a:cxn ang="0">
                <a:pos x="3900" y="1332"/>
              </a:cxn>
              <a:cxn ang="0">
                <a:pos x="4200" y="780"/>
              </a:cxn>
              <a:cxn ang="0">
                <a:pos x="4380" y="516"/>
              </a:cxn>
              <a:cxn ang="0">
                <a:pos x="4548" y="216"/>
              </a:cxn>
              <a:cxn ang="0">
                <a:pos x="4620" y="72"/>
              </a:cxn>
              <a:cxn ang="0">
                <a:pos x="4668" y="0"/>
              </a:cxn>
              <a:cxn ang="0">
                <a:pos x="4668" y="12"/>
              </a:cxn>
              <a:cxn ang="0">
                <a:pos x="5004" y="480"/>
              </a:cxn>
              <a:cxn ang="0">
                <a:pos x="5244" y="780"/>
              </a:cxn>
              <a:cxn ang="0">
                <a:pos x="5484" y="1140"/>
              </a:cxn>
              <a:cxn ang="0">
                <a:pos x="5724" y="1572"/>
              </a:cxn>
              <a:cxn ang="0">
                <a:pos x="5796" y="1668"/>
              </a:cxn>
              <a:cxn ang="0">
                <a:pos x="6108" y="2040"/>
              </a:cxn>
              <a:cxn ang="0">
                <a:pos x="6240" y="2232"/>
              </a:cxn>
              <a:cxn ang="0">
                <a:pos x="6444" y="2304"/>
              </a:cxn>
              <a:cxn ang="0">
                <a:pos x="6720" y="1908"/>
              </a:cxn>
              <a:cxn ang="0">
                <a:pos x="6876" y="1656"/>
              </a:cxn>
              <a:cxn ang="0">
                <a:pos x="7116" y="1284"/>
              </a:cxn>
              <a:cxn ang="0">
                <a:pos x="7236" y="1092"/>
              </a:cxn>
              <a:cxn ang="0">
                <a:pos x="7572" y="492"/>
              </a:cxn>
              <a:cxn ang="0">
                <a:pos x="7740" y="48"/>
              </a:cxn>
              <a:cxn ang="0">
                <a:pos x="8052" y="468"/>
              </a:cxn>
              <a:cxn ang="0">
                <a:pos x="8496" y="1080"/>
              </a:cxn>
              <a:cxn ang="0">
                <a:pos x="8544" y="1176"/>
              </a:cxn>
              <a:cxn ang="0">
                <a:pos x="8724" y="1512"/>
              </a:cxn>
              <a:cxn ang="0">
                <a:pos x="9060" y="1908"/>
              </a:cxn>
              <a:cxn ang="0">
                <a:pos x="9336" y="2292"/>
              </a:cxn>
              <a:cxn ang="0">
                <a:pos x="9444" y="2496"/>
              </a:cxn>
            </a:cxnLst>
            <a:rect l="0" t="0" r="r" b="b"/>
            <a:pathLst>
              <a:path w="9461" h="2496">
                <a:moveTo>
                  <a:pt x="0" y="2196"/>
                </a:moveTo>
                <a:cubicBezTo>
                  <a:pt x="20" y="2147"/>
                  <a:pt x="29" y="2083"/>
                  <a:pt x="60" y="2040"/>
                </a:cubicBezTo>
                <a:cubicBezTo>
                  <a:pt x="115" y="1963"/>
                  <a:pt x="192" y="1886"/>
                  <a:pt x="252" y="1812"/>
                </a:cubicBezTo>
                <a:cubicBezTo>
                  <a:pt x="299" y="1755"/>
                  <a:pt x="333" y="1695"/>
                  <a:pt x="384" y="1644"/>
                </a:cubicBezTo>
                <a:cubicBezTo>
                  <a:pt x="408" y="1572"/>
                  <a:pt x="462" y="1506"/>
                  <a:pt x="516" y="1452"/>
                </a:cubicBezTo>
                <a:cubicBezTo>
                  <a:pt x="539" y="1383"/>
                  <a:pt x="511" y="1445"/>
                  <a:pt x="576" y="1380"/>
                </a:cubicBezTo>
                <a:cubicBezTo>
                  <a:pt x="643" y="1313"/>
                  <a:pt x="676" y="1217"/>
                  <a:pt x="756" y="1164"/>
                </a:cubicBezTo>
                <a:cubicBezTo>
                  <a:pt x="775" y="1106"/>
                  <a:pt x="828" y="1059"/>
                  <a:pt x="864" y="1008"/>
                </a:cubicBezTo>
                <a:cubicBezTo>
                  <a:pt x="943" y="895"/>
                  <a:pt x="1025" y="786"/>
                  <a:pt x="1116" y="684"/>
                </a:cubicBezTo>
                <a:cubicBezTo>
                  <a:pt x="1139" y="659"/>
                  <a:pt x="1169" y="640"/>
                  <a:pt x="1188" y="612"/>
                </a:cubicBezTo>
                <a:cubicBezTo>
                  <a:pt x="1234" y="544"/>
                  <a:pt x="1277" y="481"/>
                  <a:pt x="1332" y="420"/>
                </a:cubicBezTo>
                <a:cubicBezTo>
                  <a:pt x="1359" y="391"/>
                  <a:pt x="1396" y="370"/>
                  <a:pt x="1416" y="336"/>
                </a:cubicBezTo>
                <a:cubicBezTo>
                  <a:pt x="1459" y="264"/>
                  <a:pt x="1433" y="289"/>
                  <a:pt x="1488" y="252"/>
                </a:cubicBezTo>
                <a:cubicBezTo>
                  <a:pt x="1520" y="204"/>
                  <a:pt x="1552" y="156"/>
                  <a:pt x="1584" y="108"/>
                </a:cubicBezTo>
                <a:cubicBezTo>
                  <a:pt x="1602" y="81"/>
                  <a:pt x="1632" y="46"/>
                  <a:pt x="1632" y="12"/>
                </a:cubicBezTo>
                <a:cubicBezTo>
                  <a:pt x="1628" y="24"/>
                  <a:pt x="1612" y="38"/>
                  <a:pt x="1620" y="48"/>
                </a:cubicBezTo>
                <a:cubicBezTo>
                  <a:pt x="1633" y="65"/>
                  <a:pt x="1662" y="59"/>
                  <a:pt x="1680" y="72"/>
                </a:cubicBezTo>
                <a:cubicBezTo>
                  <a:pt x="1695" y="82"/>
                  <a:pt x="1722" y="145"/>
                  <a:pt x="1728" y="156"/>
                </a:cubicBezTo>
                <a:cubicBezTo>
                  <a:pt x="1785" y="252"/>
                  <a:pt x="1855" y="341"/>
                  <a:pt x="1920" y="432"/>
                </a:cubicBezTo>
                <a:cubicBezTo>
                  <a:pt x="1957" y="484"/>
                  <a:pt x="1999" y="541"/>
                  <a:pt x="2052" y="576"/>
                </a:cubicBezTo>
                <a:cubicBezTo>
                  <a:pt x="2075" y="646"/>
                  <a:pt x="2046" y="582"/>
                  <a:pt x="2100" y="636"/>
                </a:cubicBezTo>
                <a:cubicBezTo>
                  <a:pt x="2145" y="681"/>
                  <a:pt x="2214" y="773"/>
                  <a:pt x="2244" y="828"/>
                </a:cubicBezTo>
                <a:cubicBezTo>
                  <a:pt x="2334" y="993"/>
                  <a:pt x="2409" y="1161"/>
                  <a:pt x="2508" y="1320"/>
                </a:cubicBezTo>
                <a:cubicBezTo>
                  <a:pt x="2570" y="1420"/>
                  <a:pt x="2503" y="1322"/>
                  <a:pt x="2544" y="1404"/>
                </a:cubicBezTo>
                <a:cubicBezTo>
                  <a:pt x="2563" y="1443"/>
                  <a:pt x="2641" y="1552"/>
                  <a:pt x="2652" y="1584"/>
                </a:cubicBezTo>
                <a:cubicBezTo>
                  <a:pt x="2670" y="1639"/>
                  <a:pt x="2656" y="1610"/>
                  <a:pt x="2700" y="1668"/>
                </a:cubicBezTo>
                <a:cubicBezTo>
                  <a:pt x="2724" y="1763"/>
                  <a:pt x="2693" y="1669"/>
                  <a:pt x="2760" y="1776"/>
                </a:cubicBezTo>
                <a:cubicBezTo>
                  <a:pt x="2767" y="1787"/>
                  <a:pt x="2765" y="1801"/>
                  <a:pt x="2772" y="1812"/>
                </a:cubicBezTo>
                <a:cubicBezTo>
                  <a:pt x="2781" y="1826"/>
                  <a:pt x="2798" y="1834"/>
                  <a:pt x="2808" y="1848"/>
                </a:cubicBezTo>
                <a:cubicBezTo>
                  <a:pt x="2858" y="1917"/>
                  <a:pt x="2919" y="2004"/>
                  <a:pt x="2964" y="2076"/>
                </a:cubicBezTo>
                <a:cubicBezTo>
                  <a:pt x="3034" y="2188"/>
                  <a:pt x="2946" y="2068"/>
                  <a:pt x="3012" y="2160"/>
                </a:cubicBezTo>
                <a:cubicBezTo>
                  <a:pt x="3050" y="2213"/>
                  <a:pt x="3100" y="2260"/>
                  <a:pt x="3132" y="2316"/>
                </a:cubicBezTo>
                <a:cubicBezTo>
                  <a:pt x="3141" y="2332"/>
                  <a:pt x="3146" y="2349"/>
                  <a:pt x="3156" y="2364"/>
                </a:cubicBezTo>
                <a:cubicBezTo>
                  <a:pt x="3166" y="2378"/>
                  <a:pt x="3192" y="2400"/>
                  <a:pt x="3192" y="2400"/>
                </a:cubicBezTo>
                <a:cubicBezTo>
                  <a:pt x="3216" y="2304"/>
                  <a:pt x="3264" y="2204"/>
                  <a:pt x="3348" y="2148"/>
                </a:cubicBezTo>
                <a:cubicBezTo>
                  <a:pt x="3391" y="2061"/>
                  <a:pt x="3472" y="1998"/>
                  <a:pt x="3528" y="1920"/>
                </a:cubicBezTo>
                <a:cubicBezTo>
                  <a:pt x="3538" y="1905"/>
                  <a:pt x="3542" y="1887"/>
                  <a:pt x="3552" y="1872"/>
                </a:cubicBezTo>
                <a:cubicBezTo>
                  <a:pt x="3562" y="1858"/>
                  <a:pt x="3578" y="1849"/>
                  <a:pt x="3588" y="1836"/>
                </a:cubicBezTo>
                <a:cubicBezTo>
                  <a:pt x="3618" y="1797"/>
                  <a:pt x="3643" y="1755"/>
                  <a:pt x="3672" y="1716"/>
                </a:cubicBezTo>
                <a:cubicBezTo>
                  <a:pt x="3685" y="1677"/>
                  <a:pt x="3719" y="1647"/>
                  <a:pt x="3732" y="1608"/>
                </a:cubicBezTo>
                <a:cubicBezTo>
                  <a:pt x="3736" y="1596"/>
                  <a:pt x="3738" y="1583"/>
                  <a:pt x="3744" y="1572"/>
                </a:cubicBezTo>
                <a:cubicBezTo>
                  <a:pt x="3766" y="1534"/>
                  <a:pt x="3785" y="1525"/>
                  <a:pt x="3804" y="1488"/>
                </a:cubicBezTo>
                <a:cubicBezTo>
                  <a:pt x="3810" y="1477"/>
                  <a:pt x="3810" y="1463"/>
                  <a:pt x="3816" y="1452"/>
                </a:cubicBezTo>
                <a:cubicBezTo>
                  <a:pt x="3838" y="1408"/>
                  <a:pt x="3877" y="1375"/>
                  <a:pt x="3900" y="1332"/>
                </a:cubicBezTo>
                <a:cubicBezTo>
                  <a:pt x="3976" y="1193"/>
                  <a:pt x="3916" y="1279"/>
                  <a:pt x="3984" y="1188"/>
                </a:cubicBezTo>
                <a:cubicBezTo>
                  <a:pt x="4033" y="1041"/>
                  <a:pt x="4118" y="911"/>
                  <a:pt x="4200" y="780"/>
                </a:cubicBezTo>
                <a:cubicBezTo>
                  <a:pt x="4236" y="722"/>
                  <a:pt x="4258" y="674"/>
                  <a:pt x="4308" y="624"/>
                </a:cubicBezTo>
                <a:cubicBezTo>
                  <a:pt x="4324" y="577"/>
                  <a:pt x="4358" y="559"/>
                  <a:pt x="4380" y="516"/>
                </a:cubicBezTo>
                <a:cubicBezTo>
                  <a:pt x="4403" y="470"/>
                  <a:pt x="4414" y="446"/>
                  <a:pt x="4452" y="408"/>
                </a:cubicBezTo>
                <a:cubicBezTo>
                  <a:pt x="4475" y="338"/>
                  <a:pt x="4518" y="282"/>
                  <a:pt x="4548" y="216"/>
                </a:cubicBezTo>
                <a:cubicBezTo>
                  <a:pt x="4558" y="193"/>
                  <a:pt x="4558" y="165"/>
                  <a:pt x="4572" y="144"/>
                </a:cubicBezTo>
                <a:cubicBezTo>
                  <a:pt x="4588" y="120"/>
                  <a:pt x="4611" y="99"/>
                  <a:pt x="4620" y="72"/>
                </a:cubicBezTo>
                <a:cubicBezTo>
                  <a:pt x="4624" y="60"/>
                  <a:pt x="4625" y="47"/>
                  <a:pt x="4632" y="36"/>
                </a:cubicBezTo>
                <a:cubicBezTo>
                  <a:pt x="4641" y="22"/>
                  <a:pt x="4668" y="0"/>
                  <a:pt x="4668" y="0"/>
                </a:cubicBezTo>
                <a:cubicBezTo>
                  <a:pt x="4660" y="16"/>
                  <a:pt x="4644" y="30"/>
                  <a:pt x="4644" y="48"/>
                </a:cubicBezTo>
                <a:cubicBezTo>
                  <a:pt x="4644" y="62"/>
                  <a:pt x="4655" y="6"/>
                  <a:pt x="4668" y="12"/>
                </a:cubicBezTo>
                <a:cubicBezTo>
                  <a:pt x="4707" y="31"/>
                  <a:pt x="4716" y="84"/>
                  <a:pt x="4740" y="120"/>
                </a:cubicBezTo>
                <a:cubicBezTo>
                  <a:pt x="4817" y="235"/>
                  <a:pt x="4892" y="405"/>
                  <a:pt x="5004" y="480"/>
                </a:cubicBezTo>
                <a:cubicBezTo>
                  <a:pt x="5066" y="574"/>
                  <a:pt x="5146" y="650"/>
                  <a:pt x="5208" y="744"/>
                </a:cubicBezTo>
                <a:cubicBezTo>
                  <a:pt x="5217" y="758"/>
                  <a:pt x="5234" y="766"/>
                  <a:pt x="5244" y="780"/>
                </a:cubicBezTo>
                <a:cubicBezTo>
                  <a:pt x="5254" y="795"/>
                  <a:pt x="5258" y="813"/>
                  <a:pt x="5268" y="828"/>
                </a:cubicBezTo>
                <a:cubicBezTo>
                  <a:pt x="5338" y="933"/>
                  <a:pt x="5414" y="1035"/>
                  <a:pt x="5484" y="1140"/>
                </a:cubicBezTo>
                <a:cubicBezTo>
                  <a:pt x="5514" y="1186"/>
                  <a:pt x="5515" y="1238"/>
                  <a:pt x="5544" y="1284"/>
                </a:cubicBezTo>
                <a:cubicBezTo>
                  <a:pt x="5604" y="1380"/>
                  <a:pt x="5664" y="1476"/>
                  <a:pt x="5724" y="1572"/>
                </a:cubicBezTo>
                <a:cubicBezTo>
                  <a:pt x="5733" y="1587"/>
                  <a:pt x="5737" y="1606"/>
                  <a:pt x="5748" y="1620"/>
                </a:cubicBezTo>
                <a:cubicBezTo>
                  <a:pt x="5762" y="1638"/>
                  <a:pt x="5781" y="1651"/>
                  <a:pt x="5796" y="1668"/>
                </a:cubicBezTo>
                <a:cubicBezTo>
                  <a:pt x="5876" y="1762"/>
                  <a:pt x="5716" y="1624"/>
                  <a:pt x="5892" y="1800"/>
                </a:cubicBezTo>
                <a:cubicBezTo>
                  <a:pt x="5967" y="1875"/>
                  <a:pt x="6047" y="1954"/>
                  <a:pt x="6108" y="2040"/>
                </a:cubicBezTo>
                <a:cubicBezTo>
                  <a:pt x="6196" y="2163"/>
                  <a:pt x="6042" y="1954"/>
                  <a:pt x="6168" y="2136"/>
                </a:cubicBezTo>
                <a:cubicBezTo>
                  <a:pt x="6191" y="2169"/>
                  <a:pt x="6240" y="2232"/>
                  <a:pt x="6240" y="2232"/>
                </a:cubicBezTo>
                <a:cubicBezTo>
                  <a:pt x="6271" y="2325"/>
                  <a:pt x="6327" y="2403"/>
                  <a:pt x="6396" y="2472"/>
                </a:cubicBezTo>
                <a:cubicBezTo>
                  <a:pt x="6404" y="2422"/>
                  <a:pt x="6413" y="2347"/>
                  <a:pt x="6444" y="2304"/>
                </a:cubicBezTo>
                <a:cubicBezTo>
                  <a:pt x="6558" y="2145"/>
                  <a:pt x="6430" y="2373"/>
                  <a:pt x="6528" y="2196"/>
                </a:cubicBezTo>
                <a:cubicBezTo>
                  <a:pt x="6584" y="2096"/>
                  <a:pt x="6651" y="2000"/>
                  <a:pt x="6720" y="1908"/>
                </a:cubicBezTo>
                <a:cubicBezTo>
                  <a:pt x="6738" y="1855"/>
                  <a:pt x="6773" y="1832"/>
                  <a:pt x="6804" y="1788"/>
                </a:cubicBezTo>
                <a:cubicBezTo>
                  <a:pt x="6832" y="1748"/>
                  <a:pt x="6850" y="1697"/>
                  <a:pt x="6876" y="1656"/>
                </a:cubicBezTo>
                <a:cubicBezTo>
                  <a:pt x="6914" y="1596"/>
                  <a:pt x="6954" y="1533"/>
                  <a:pt x="6996" y="1476"/>
                </a:cubicBezTo>
                <a:cubicBezTo>
                  <a:pt x="7019" y="1407"/>
                  <a:pt x="7072" y="1342"/>
                  <a:pt x="7116" y="1284"/>
                </a:cubicBezTo>
                <a:cubicBezTo>
                  <a:pt x="7132" y="1236"/>
                  <a:pt x="7128" y="1241"/>
                  <a:pt x="7164" y="1188"/>
                </a:cubicBezTo>
                <a:cubicBezTo>
                  <a:pt x="7187" y="1155"/>
                  <a:pt x="7236" y="1092"/>
                  <a:pt x="7236" y="1092"/>
                </a:cubicBezTo>
                <a:cubicBezTo>
                  <a:pt x="7266" y="1003"/>
                  <a:pt x="7334" y="925"/>
                  <a:pt x="7392" y="852"/>
                </a:cubicBezTo>
                <a:cubicBezTo>
                  <a:pt x="7426" y="718"/>
                  <a:pt x="7517" y="616"/>
                  <a:pt x="7572" y="492"/>
                </a:cubicBezTo>
                <a:cubicBezTo>
                  <a:pt x="7614" y="397"/>
                  <a:pt x="7615" y="287"/>
                  <a:pt x="7656" y="192"/>
                </a:cubicBezTo>
                <a:cubicBezTo>
                  <a:pt x="7678" y="140"/>
                  <a:pt x="7715" y="98"/>
                  <a:pt x="7740" y="48"/>
                </a:cubicBezTo>
                <a:cubicBezTo>
                  <a:pt x="7765" y="124"/>
                  <a:pt x="7824" y="179"/>
                  <a:pt x="7872" y="240"/>
                </a:cubicBezTo>
                <a:cubicBezTo>
                  <a:pt x="7932" y="317"/>
                  <a:pt x="7986" y="396"/>
                  <a:pt x="8052" y="468"/>
                </a:cubicBezTo>
                <a:cubicBezTo>
                  <a:pt x="8083" y="501"/>
                  <a:pt x="8128" y="524"/>
                  <a:pt x="8148" y="564"/>
                </a:cubicBezTo>
                <a:cubicBezTo>
                  <a:pt x="8240" y="749"/>
                  <a:pt x="8382" y="909"/>
                  <a:pt x="8496" y="1080"/>
                </a:cubicBezTo>
                <a:cubicBezTo>
                  <a:pt x="8509" y="1099"/>
                  <a:pt x="8522" y="1119"/>
                  <a:pt x="8532" y="1140"/>
                </a:cubicBezTo>
                <a:cubicBezTo>
                  <a:pt x="8538" y="1151"/>
                  <a:pt x="8538" y="1165"/>
                  <a:pt x="8544" y="1176"/>
                </a:cubicBezTo>
                <a:cubicBezTo>
                  <a:pt x="8577" y="1237"/>
                  <a:pt x="8619" y="1295"/>
                  <a:pt x="8652" y="1356"/>
                </a:cubicBezTo>
                <a:cubicBezTo>
                  <a:pt x="8679" y="1406"/>
                  <a:pt x="8696" y="1462"/>
                  <a:pt x="8724" y="1512"/>
                </a:cubicBezTo>
                <a:cubicBezTo>
                  <a:pt x="8786" y="1623"/>
                  <a:pt x="8880" y="1720"/>
                  <a:pt x="8964" y="1812"/>
                </a:cubicBezTo>
                <a:cubicBezTo>
                  <a:pt x="8995" y="1845"/>
                  <a:pt x="9040" y="1868"/>
                  <a:pt x="9060" y="1908"/>
                </a:cubicBezTo>
                <a:cubicBezTo>
                  <a:pt x="9091" y="1970"/>
                  <a:pt x="9140" y="2008"/>
                  <a:pt x="9180" y="2064"/>
                </a:cubicBezTo>
                <a:cubicBezTo>
                  <a:pt x="9234" y="2139"/>
                  <a:pt x="9283" y="2217"/>
                  <a:pt x="9336" y="2292"/>
                </a:cubicBezTo>
                <a:cubicBezTo>
                  <a:pt x="9377" y="2351"/>
                  <a:pt x="9416" y="2412"/>
                  <a:pt x="9456" y="2472"/>
                </a:cubicBezTo>
                <a:cubicBezTo>
                  <a:pt x="9461" y="2479"/>
                  <a:pt x="9448" y="2488"/>
                  <a:pt x="9444" y="2496"/>
                </a:cubicBezTo>
              </a:path>
            </a:pathLst>
          </a:custGeom>
          <a:noFill/>
          <a:ln w="9525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 dirty="0"/>
          </a:p>
        </p:txBody>
      </p:sp>
      <p:grpSp>
        <p:nvGrpSpPr>
          <p:cNvPr id="15427" name="Group 67"/>
          <p:cNvGrpSpPr>
            <a:grpSpLocks/>
          </p:cNvGrpSpPr>
          <p:nvPr/>
        </p:nvGrpSpPr>
        <p:grpSpPr bwMode="auto">
          <a:xfrm>
            <a:off x="4035425" y="1820863"/>
            <a:ext cx="1181100" cy="265112"/>
            <a:chOff x="6537" y="1674"/>
            <a:chExt cx="763" cy="197"/>
          </a:xfrm>
        </p:grpSpPr>
        <p:sp>
          <p:nvSpPr>
            <p:cNvPr id="15428" name="Freeform 68"/>
            <p:cNvSpPr>
              <a:spLocks/>
            </p:cNvSpPr>
            <p:nvPr/>
          </p:nvSpPr>
          <p:spPr bwMode="auto">
            <a:xfrm>
              <a:off x="6537" y="1674"/>
              <a:ext cx="379" cy="197"/>
            </a:xfrm>
            <a:custGeom>
              <a:avLst/>
              <a:gdLst/>
              <a:ahLst/>
              <a:cxnLst>
                <a:cxn ang="0">
                  <a:pos x="60" y="2040"/>
                </a:cxn>
                <a:cxn ang="0">
                  <a:pos x="384" y="1644"/>
                </a:cxn>
                <a:cxn ang="0">
                  <a:pos x="576" y="1380"/>
                </a:cxn>
                <a:cxn ang="0">
                  <a:pos x="864" y="1008"/>
                </a:cxn>
                <a:cxn ang="0">
                  <a:pos x="1188" y="612"/>
                </a:cxn>
                <a:cxn ang="0">
                  <a:pos x="1416" y="336"/>
                </a:cxn>
                <a:cxn ang="0">
                  <a:pos x="1584" y="108"/>
                </a:cxn>
                <a:cxn ang="0">
                  <a:pos x="1620" y="48"/>
                </a:cxn>
                <a:cxn ang="0">
                  <a:pos x="1728" y="156"/>
                </a:cxn>
                <a:cxn ang="0">
                  <a:pos x="2052" y="576"/>
                </a:cxn>
                <a:cxn ang="0">
                  <a:pos x="2244" y="828"/>
                </a:cxn>
                <a:cxn ang="0">
                  <a:pos x="2544" y="1404"/>
                </a:cxn>
                <a:cxn ang="0">
                  <a:pos x="2700" y="1668"/>
                </a:cxn>
                <a:cxn ang="0">
                  <a:pos x="2772" y="1812"/>
                </a:cxn>
                <a:cxn ang="0">
                  <a:pos x="2964" y="2076"/>
                </a:cxn>
                <a:cxn ang="0">
                  <a:pos x="3132" y="2316"/>
                </a:cxn>
                <a:cxn ang="0">
                  <a:pos x="3192" y="2400"/>
                </a:cxn>
                <a:cxn ang="0">
                  <a:pos x="3528" y="1920"/>
                </a:cxn>
                <a:cxn ang="0">
                  <a:pos x="3588" y="1836"/>
                </a:cxn>
                <a:cxn ang="0">
                  <a:pos x="3732" y="1608"/>
                </a:cxn>
                <a:cxn ang="0">
                  <a:pos x="3804" y="1488"/>
                </a:cxn>
                <a:cxn ang="0">
                  <a:pos x="3900" y="1332"/>
                </a:cxn>
                <a:cxn ang="0">
                  <a:pos x="4200" y="780"/>
                </a:cxn>
                <a:cxn ang="0">
                  <a:pos x="4380" y="516"/>
                </a:cxn>
                <a:cxn ang="0">
                  <a:pos x="4548" y="216"/>
                </a:cxn>
                <a:cxn ang="0">
                  <a:pos x="4620" y="72"/>
                </a:cxn>
                <a:cxn ang="0">
                  <a:pos x="4668" y="0"/>
                </a:cxn>
                <a:cxn ang="0">
                  <a:pos x="4668" y="12"/>
                </a:cxn>
                <a:cxn ang="0">
                  <a:pos x="5004" y="480"/>
                </a:cxn>
                <a:cxn ang="0">
                  <a:pos x="5244" y="780"/>
                </a:cxn>
                <a:cxn ang="0">
                  <a:pos x="5484" y="1140"/>
                </a:cxn>
                <a:cxn ang="0">
                  <a:pos x="5724" y="1572"/>
                </a:cxn>
                <a:cxn ang="0">
                  <a:pos x="5796" y="1668"/>
                </a:cxn>
                <a:cxn ang="0">
                  <a:pos x="6108" y="2040"/>
                </a:cxn>
                <a:cxn ang="0">
                  <a:pos x="6240" y="2232"/>
                </a:cxn>
                <a:cxn ang="0">
                  <a:pos x="6444" y="2304"/>
                </a:cxn>
                <a:cxn ang="0">
                  <a:pos x="6720" y="1908"/>
                </a:cxn>
                <a:cxn ang="0">
                  <a:pos x="6876" y="1656"/>
                </a:cxn>
                <a:cxn ang="0">
                  <a:pos x="7116" y="1284"/>
                </a:cxn>
                <a:cxn ang="0">
                  <a:pos x="7236" y="1092"/>
                </a:cxn>
                <a:cxn ang="0">
                  <a:pos x="7572" y="492"/>
                </a:cxn>
                <a:cxn ang="0">
                  <a:pos x="7740" y="48"/>
                </a:cxn>
                <a:cxn ang="0">
                  <a:pos x="8052" y="468"/>
                </a:cxn>
                <a:cxn ang="0">
                  <a:pos x="8496" y="1080"/>
                </a:cxn>
                <a:cxn ang="0">
                  <a:pos x="8544" y="1176"/>
                </a:cxn>
                <a:cxn ang="0">
                  <a:pos x="8724" y="1512"/>
                </a:cxn>
                <a:cxn ang="0">
                  <a:pos x="9060" y="1908"/>
                </a:cxn>
                <a:cxn ang="0">
                  <a:pos x="9336" y="2292"/>
                </a:cxn>
                <a:cxn ang="0">
                  <a:pos x="9444" y="2496"/>
                </a:cxn>
              </a:cxnLst>
              <a:rect l="0" t="0" r="r" b="b"/>
              <a:pathLst>
                <a:path w="9461" h="2496">
                  <a:moveTo>
                    <a:pt x="0" y="2196"/>
                  </a:moveTo>
                  <a:cubicBezTo>
                    <a:pt x="20" y="2147"/>
                    <a:pt x="29" y="2083"/>
                    <a:pt x="60" y="2040"/>
                  </a:cubicBezTo>
                  <a:cubicBezTo>
                    <a:pt x="115" y="1963"/>
                    <a:pt x="192" y="1886"/>
                    <a:pt x="252" y="1812"/>
                  </a:cubicBezTo>
                  <a:cubicBezTo>
                    <a:pt x="299" y="1755"/>
                    <a:pt x="333" y="1695"/>
                    <a:pt x="384" y="1644"/>
                  </a:cubicBezTo>
                  <a:cubicBezTo>
                    <a:pt x="408" y="1572"/>
                    <a:pt x="462" y="1506"/>
                    <a:pt x="516" y="1452"/>
                  </a:cubicBezTo>
                  <a:cubicBezTo>
                    <a:pt x="539" y="1383"/>
                    <a:pt x="511" y="1445"/>
                    <a:pt x="576" y="1380"/>
                  </a:cubicBezTo>
                  <a:cubicBezTo>
                    <a:pt x="643" y="1313"/>
                    <a:pt x="676" y="1217"/>
                    <a:pt x="756" y="1164"/>
                  </a:cubicBezTo>
                  <a:cubicBezTo>
                    <a:pt x="775" y="1106"/>
                    <a:pt x="828" y="1059"/>
                    <a:pt x="864" y="1008"/>
                  </a:cubicBezTo>
                  <a:cubicBezTo>
                    <a:pt x="943" y="895"/>
                    <a:pt x="1025" y="786"/>
                    <a:pt x="1116" y="684"/>
                  </a:cubicBezTo>
                  <a:cubicBezTo>
                    <a:pt x="1139" y="659"/>
                    <a:pt x="1169" y="640"/>
                    <a:pt x="1188" y="612"/>
                  </a:cubicBezTo>
                  <a:cubicBezTo>
                    <a:pt x="1234" y="544"/>
                    <a:pt x="1277" y="481"/>
                    <a:pt x="1332" y="420"/>
                  </a:cubicBezTo>
                  <a:cubicBezTo>
                    <a:pt x="1359" y="391"/>
                    <a:pt x="1396" y="370"/>
                    <a:pt x="1416" y="336"/>
                  </a:cubicBezTo>
                  <a:cubicBezTo>
                    <a:pt x="1459" y="264"/>
                    <a:pt x="1433" y="289"/>
                    <a:pt x="1488" y="252"/>
                  </a:cubicBezTo>
                  <a:cubicBezTo>
                    <a:pt x="1520" y="204"/>
                    <a:pt x="1552" y="156"/>
                    <a:pt x="1584" y="108"/>
                  </a:cubicBezTo>
                  <a:cubicBezTo>
                    <a:pt x="1602" y="81"/>
                    <a:pt x="1632" y="46"/>
                    <a:pt x="1632" y="12"/>
                  </a:cubicBezTo>
                  <a:cubicBezTo>
                    <a:pt x="1628" y="24"/>
                    <a:pt x="1612" y="38"/>
                    <a:pt x="1620" y="48"/>
                  </a:cubicBezTo>
                  <a:cubicBezTo>
                    <a:pt x="1633" y="65"/>
                    <a:pt x="1662" y="59"/>
                    <a:pt x="1680" y="72"/>
                  </a:cubicBezTo>
                  <a:cubicBezTo>
                    <a:pt x="1695" y="82"/>
                    <a:pt x="1722" y="145"/>
                    <a:pt x="1728" y="156"/>
                  </a:cubicBezTo>
                  <a:cubicBezTo>
                    <a:pt x="1785" y="252"/>
                    <a:pt x="1855" y="341"/>
                    <a:pt x="1920" y="432"/>
                  </a:cubicBezTo>
                  <a:cubicBezTo>
                    <a:pt x="1957" y="484"/>
                    <a:pt x="1999" y="541"/>
                    <a:pt x="2052" y="576"/>
                  </a:cubicBezTo>
                  <a:cubicBezTo>
                    <a:pt x="2075" y="646"/>
                    <a:pt x="2046" y="582"/>
                    <a:pt x="2100" y="636"/>
                  </a:cubicBezTo>
                  <a:cubicBezTo>
                    <a:pt x="2145" y="681"/>
                    <a:pt x="2214" y="773"/>
                    <a:pt x="2244" y="828"/>
                  </a:cubicBezTo>
                  <a:cubicBezTo>
                    <a:pt x="2334" y="993"/>
                    <a:pt x="2409" y="1161"/>
                    <a:pt x="2508" y="1320"/>
                  </a:cubicBezTo>
                  <a:cubicBezTo>
                    <a:pt x="2570" y="1420"/>
                    <a:pt x="2503" y="1322"/>
                    <a:pt x="2544" y="1404"/>
                  </a:cubicBezTo>
                  <a:cubicBezTo>
                    <a:pt x="2563" y="1443"/>
                    <a:pt x="2641" y="1552"/>
                    <a:pt x="2652" y="1584"/>
                  </a:cubicBezTo>
                  <a:cubicBezTo>
                    <a:pt x="2670" y="1639"/>
                    <a:pt x="2656" y="1610"/>
                    <a:pt x="2700" y="1668"/>
                  </a:cubicBezTo>
                  <a:cubicBezTo>
                    <a:pt x="2724" y="1763"/>
                    <a:pt x="2693" y="1669"/>
                    <a:pt x="2760" y="1776"/>
                  </a:cubicBezTo>
                  <a:cubicBezTo>
                    <a:pt x="2767" y="1787"/>
                    <a:pt x="2765" y="1801"/>
                    <a:pt x="2772" y="1812"/>
                  </a:cubicBezTo>
                  <a:cubicBezTo>
                    <a:pt x="2781" y="1826"/>
                    <a:pt x="2798" y="1834"/>
                    <a:pt x="2808" y="1848"/>
                  </a:cubicBezTo>
                  <a:cubicBezTo>
                    <a:pt x="2858" y="1917"/>
                    <a:pt x="2919" y="2004"/>
                    <a:pt x="2964" y="2076"/>
                  </a:cubicBezTo>
                  <a:cubicBezTo>
                    <a:pt x="3034" y="2188"/>
                    <a:pt x="2946" y="2068"/>
                    <a:pt x="3012" y="2160"/>
                  </a:cubicBezTo>
                  <a:cubicBezTo>
                    <a:pt x="3050" y="2213"/>
                    <a:pt x="3100" y="2260"/>
                    <a:pt x="3132" y="2316"/>
                  </a:cubicBezTo>
                  <a:cubicBezTo>
                    <a:pt x="3141" y="2332"/>
                    <a:pt x="3146" y="2349"/>
                    <a:pt x="3156" y="2364"/>
                  </a:cubicBezTo>
                  <a:cubicBezTo>
                    <a:pt x="3166" y="2378"/>
                    <a:pt x="3192" y="2400"/>
                    <a:pt x="3192" y="2400"/>
                  </a:cubicBezTo>
                  <a:cubicBezTo>
                    <a:pt x="3216" y="2304"/>
                    <a:pt x="3264" y="2204"/>
                    <a:pt x="3348" y="2148"/>
                  </a:cubicBezTo>
                  <a:cubicBezTo>
                    <a:pt x="3391" y="2061"/>
                    <a:pt x="3472" y="1998"/>
                    <a:pt x="3528" y="1920"/>
                  </a:cubicBezTo>
                  <a:cubicBezTo>
                    <a:pt x="3538" y="1905"/>
                    <a:pt x="3542" y="1887"/>
                    <a:pt x="3552" y="1872"/>
                  </a:cubicBezTo>
                  <a:cubicBezTo>
                    <a:pt x="3562" y="1858"/>
                    <a:pt x="3578" y="1849"/>
                    <a:pt x="3588" y="1836"/>
                  </a:cubicBezTo>
                  <a:cubicBezTo>
                    <a:pt x="3618" y="1797"/>
                    <a:pt x="3643" y="1755"/>
                    <a:pt x="3672" y="1716"/>
                  </a:cubicBezTo>
                  <a:cubicBezTo>
                    <a:pt x="3685" y="1677"/>
                    <a:pt x="3719" y="1647"/>
                    <a:pt x="3732" y="1608"/>
                  </a:cubicBezTo>
                  <a:cubicBezTo>
                    <a:pt x="3736" y="1596"/>
                    <a:pt x="3738" y="1583"/>
                    <a:pt x="3744" y="1572"/>
                  </a:cubicBezTo>
                  <a:cubicBezTo>
                    <a:pt x="3766" y="1534"/>
                    <a:pt x="3785" y="1525"/>
                    <a:pt x="3804" y="1488"/>
                  </a:cubicBezTo>
                  <a:cubicBezTo>
                    <a:pt x="3810" y="1477"/>
                    <a:pt x="3810" y="1463"/>
                    <a:pt x="3816" y="1452"/>
                  </a:cubicBezTo>
                  <a:cubicBezTo>
                    <a:pt x="3838" y="1408"/>
                    <a:pt x="3877" y="1375"/>
                    <a:pt x="3900" y="1332"/>
                  </a:cubicBezTo>
                  <a:cubicBezTo>
                    <a:pt x="3976" y="1193"/>
                    <a:pt x="3916" y="1279"/>
                    <a:pt x="3984" y="1188"/>
                  </a:cubicBezTo>
                  <a:cubicBezTo>
                    <a:pt x="4033" y="1041"/>
                    <a:pt x="4118" y="911"/>
                    <a:pt x="4200" y="780"/>
                  </a:cubicBezTo>
                  <a:cubicBezTo>
                    <a:pt x="4236" y="722"/>
                    <a:pt x="4258" y="674"/>
                    <a:pt x="4308" y="624"/>
                  </a:cubicBezTo>
                  <a:cubicBezTo>
                    <a:pt x="4324" y="577"/>
                    <a:pt x="4358" y="559"/>
                    <a:pt x="4380" y="516"/>
                  </a:cubicBezTo>
                  <a:cubicBezTo>
                    <a:pt x="4403" y="470"/>
                    <a:pt x="4414" y="446"/>
                    <a:pt x="4452" y="408"/>
                  </a:cubicBezTo>
                  <a:cubicBezTo>
                    <a:pt x="4475" y="338"/>
                    <a:pt x="4518" y="282"/>
                    <a:pt x="4548" y="216"/>
                  </a:cubicBezTo>
                  <a:cubicBezTo>
                    <a:pt x="4558" y="193"/>
                    <a:pt x="4558" y="165"/>
                    <a:pt x="4572" y="144"/>
                  </a:cubicBezTo>
                  <a:cubicBezTo>
                    <a:pt x="4588" y="120"/>
                    <a:pt x="4611" y="99"/>
                    <a:pt x="4620" y="72"/>
                  </a:cubicBezTo>
                  <a:cubicBezTo>
                    <a:pt x="4624" y="60"/>
                    <a:pt x="4625" y="47"/>
                    <a:pt x="4632" y="36"/>
                  </a:cubicBezTo>
                  <a:cubicBezTo>
                    <a:pt x="4641" y="22"/>
                    <a:pt x="4668" y="0"/>
                    <a:pt x="4668" y="0"/>
                  </a:cubicBezTo>
                  <a:cubicBezTo>
                    <a:pt x="4660" y="16"/>
                    <a:pt x="4644" y="30"/>
                    <a:pt x="4644" y="48"/>
                  </a:cubicBezTo>
                  <a:cubicBezTo>
                    <a:pt x="4644" y="62"/>
                    <a:pt x="4655" y="6"/>
                    <a:pt x="4668" y="12"/>
                  </a:cubicBezTo>
                  <a:cubicBezTo>
                    <a:pt x="4707" y="31"/>
                    <a:pt x="4716" y="84"/>
                    <a:pt x="4740" y="120"/>
                  </a:cubicBezTo>
                  <a:cubicBezTo>
                    <a:pt x="4817" y="235"/>
                    <a:pt x="4892" y="405"/>
                    <a:pt x="5004" y="480"/>
                  </a:cubicBezTo>
                  <a:cubicBezTo>
                    <a:pt x="5066" y="574"/>
                    <a:pt x="5146" y="650"/>
                    <a:pt x="5208" y="744"/>
                  </a:cubicBezTo>
                  <a:cubicBezTo>
                    <a:pt x="5217" y="758"/>
                    <a:pt x="5234" y="766"/>
                    <a:pt x="5244" y="780"/>
                  </a:cubicBezTo>
                  <a:cubicBezTo>
                    <a:pt x="5254" y="795"/>
                    <a:pt x="5258" y="813"/>
                    <a:pt x="5268" y="828"/>
                  </a:cubicBezTo>
                  <a:cubicBezTo>
                    <a:pt x="5338" y="933"/>
                    <a:pt x="5414" y="1035"/>
                    <a:pt x="5484" y="1140"/>
                  </a:cubicBezTo>
                  <a:cubicBezTo>
                    <a:pt x="5514" y="1186"/>
                    <a:pt x="5515" y="1238"/>
                    <a:pt x="5544" y="1284"/>
                  </a:cubicBezTo>
                  <a:cubicBezTo>
                    <a:pt x="5604" y="1380"/>
                    <a:pt x="5664" y="1476"/>
                    <a:pt x="5724" y="1572"/>
                  </a:cubicBezTo>
                  <a:cubicBezTo>
                    <a:pt x="5733" y="1587"/>
                    <a:pt x="5737" y="1606"/>
                    <a:pt x="5748" y="1620"/>
                  </a:cubicBezTo>
                  <a:cubicBezTo>
                    <a:pt x="5762" y="1638"/>
                    <a:pt x="5781" y="1651"/>
                    <a:pt x="5796" y="1668"/>
                  </a:cubicBezTo>
                  <a:cubicBezTo>
                    <a:pt x="5876" y="1762"/>
                    <a:pt x="5716" y="1624"/>
                    <a:pt x="5892" y="1800"/>
                  </a:cubicBezTo>
                  <a:cubicBezTo>
                    <a:pt x="5967" y="1875"/>
                    <a:pt x="6047" y="1954"/>
                    <a:pt x="6108" y="2040"/>
                  </a:cubicBezTo>
                  <a:cubicBezTo>
                    <a:pt x="6196" y="2163"/>
                    <a:pt x="6042" y="1954"/>
                    <a:pt x="6168" y="2136"/>
                  </a:cubicBezTo>
                  <a:cubicBezTo>
                    <a:pt x="6191" y="2169"/>
                    <a:pt x="6240" y="2232"/>
                    <a:pt x="6240" y="2232"/>
                  </a:cubicBezTo>
                  <a:cubicBezTo>
                    <a:pt x="6271" y="2325"/>
                    <a:pt x="6327" y="2403"/>
                    <a:pt x="6396" y="2472"/>
                  </a:cubicBezTo>
                  <a:cubicBezTo>
                    <a:pt x="6404" y="2422"/>
                    <a:pt x="6413" y="2347"/>
                    <a:pt x="6444" y="2304"/>
                  </a:cubicBezTo>
                  <a:cubicBezTo>
                    <a:pt x="6558" y="2145"/>
                    <a:pt x="6430" y="2373"/>
                    <a:pt x="6528" y="2196"/>
                  </a:cubicBezTo>
                  <a:cubicBezTo>
                    <a:pt x="6584" y="2096"/>
                    <a:pt x="6651" y="2000"/>
                    <a:pt x="6720" y="1908"/>
                  </a:cubicBezTo>
                  <a:cubicBezTo>
                    <a:pt x="6738" y="1855"/>
                    <a:pt x="6773" y="1832"/>
                    <a:pt x="6804" y="1788"/>
                  </a:cubicBezTo>
                  <a:cubicBezTo>
                    <a:pt x="6832" y="1748"/>
                    <a:pt x="6850" y="1697"/>
                    <a:pt x="6876" y="1656"/>
                  </a:cubicBezTo>
                  <a:cubicBezTo>
                    <a:pt x="6914" y="1596"/>
                    <a:pt x="6954" y="1533"/>
                    <a:pt x="6996" y="1476"/>
                  </a:cubicBezTo>
                  <a:cubicBezTo>
                    <a:pt x="7019" y="1407"/>
                    <a:pt x="7072" y="1342"/>
                    <a:pt x="7116" y="1284"/>
                  </a:cubicBezTo>
                  <a:cubicBezTo>
                    <a:pt x="7132" y="1236"/>
                    <a:pt x="7128" y="1241"/>
                    <a:pt x="7164" y="1188"/>
                  </a:cubicBezTo>
                  <a:cubicBezTo>
                    <a:pt x="7187" y="1155"/>
                    <a:pt x="7236" y="1092"/>
                    <a:pt x="7236" y="1092"/>
                  </a:cubicBezTo>
                  <a:cubicBezTo>
                    <a:pt x="7266" y="1003"/>
                    <a:pt x="7334" y="925"/>
                    <a:pt x="7392" y="852"/>
                  </a:cubicBezTo>
                  <a:cubicBezTo>
                    <a:pt x="7426" y="718"/>
                    <a:pt x="7517" y="616"/>
                    <a:pt x="7572" y="492"/>
                  </a:cubicBezTo>
                  <a:cubicBezTo>
                    <a:pt x="7614" y="397"/>
                    <a:pt x="7615" y="287"/>
                    <a:pt x="7656" y="192"/>
                  </a:cubicBezTo>
                  <a:cubicBezTo>
                    <a:pt x="7678" y="140"/>
                    <a:pt x="7715" y="98"/>
                    <a:pt x="7740" y="48"/>
                  </a:cubicBezTo>
                  <a:cubicBezTo>
                    <a:pt x="7765" y="124"/>
                    <a:pt x="7824" y="179"/>
                    <a:pt x="7872" y="240"/>
                  </a:cubicBezTo>
                  <a:cubicBezTo>
                    <a:pt x="7932" y="317"/>
                    <a:pt x="7986" y="396"/>
                    <a:pt x="8052" y="468"/>
                  </a:cubicBezTo>
                  <a:cubicBezTo>
                    <a:pt x="8083" y="501"/>
                    <a:pt x="8128" y="524"/>
                    <a:pt x="8148" y="564"/>
                  </a:cubicBezTo>
                  <a:cubicBezTo>
                    <a:pt x="8240" y="749"/>
                    <a:pt x="8382" y="909"/>
                    <a:pt x="8496" y="1080"/>
                  </a:cubicBezTo>
                  <a:cubicBezTo>
                    <a:pt x="8509" y="1099"/>
                    <a:pt x="8522" y="1119"/>
                    <a:pt x="8532" y="1140"/>
                  </a:cubicBezTo>
                  <a:cubicBezTo>
                    <a:pt x="8538" y="1151"/>
                    <a:pt x="8538" y="1165"/>
                    <a:pt x="8544" y="1176"/>
                  </a:cubicBezTo>
                  <a:cubicBezTo>
                    <a:pt x="8577" y="1237"/>
                    <a:pt x="8619" y="1295"/>
                    <a:pt x="8652" y="1356"/>
                  </a:cubicBezTo>
                  <a:cubicBezTo>
                    <a:pt x="8679" y="1406"/>
                    <a:pt x="8696" y="1462"/>
                    <a:pt x="8724" y="1512"/>
                  </a:cubicBezTo>
                  <a:cubicBezTo>
                    <a:pt x="8786" y="1623"/>
                    <a:pt x="8880" y="1720"/>
                    <a:pt x="8964" y="1812"/>
                  </a:cubicBezTo>
                  <a:cubicBezTo>
                    <a:pt x="8995" y="1845"/>
                    <a:pt x="9040" y="1868"/>
                    <a:pt x="9060" y="1908"/>
                  </a:cubicBezTo>
                  <a:cubicBezTo>
                    <a:pt x="9091" y="1970"/>
                    <a:pt x="9140" y="2008"/>
                    <a:pt x="9180" y="2064"/>
                  </a:cubicBezTo>
                  <a:cubicBezTo>
                    <a:pt x="9234" y="2139"/>
                    <a:pt x="9283" y="2217"/>
                    <a:pt x="9336" y="2292"/>
                  </a:cubicBezTo>
                  <a:cubicBezTo>
                    <a:pt x="9377" y="2351"/>
                    <a:pt x="9416" y="2412"/>
                    <a:pt x="9456" y="2472"/>
                  </a:cubicBezTo>
                  <a:cubicBezTo>
                    <a:pt x="9461" y="2479"/>
                    <a:pt x="9448" y="2488"/>
                    <a:pt x="9444" y="2496"/>
                  </a:cubicBezTo>
                </a:path>
              </a:pathLst>
            </a:custGeom>
            <a:noFill/>
            <a:ln w="9525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29" name="Freeform 69"/>
            <p:cNvSpPr>
              <a:spLocks/>
            </p:cNvSpPr>
            <p:nvPr/>
          </p:nvSpPr>
          <p:spPr bwMode="auto">
            <a:xfrm>
              <a:off x="6921" y="1674"/>
              <a:ext cx="379" cy="197"/>
            </a:xfrm>
            <a:custGeom>
              <a:avLst/>
              <a:gdLst/>
              <a:ahLst/>
              <a:cxnLst>
                <a:cxn ang="0">
                  <a:pos x="60" y="2040"/>
                </a:cxn>
                <a:cxn ang="0">
                  <a:pos x="384" y="1644"/>
                </a:cxn>
                <a:cxn ang="0">
                  <a:pos x="576" y="1380"/>
                </a:cxn>
                <a:cxn ang="0">
                  <a:pos x="864" y="1008"/>
                </a:cxn>
                <a:cxn ang="0">
                  <a:pos x="1188" y="612"/>
                </a:cxn>
                <a:cxn ang="0">
                  <a:pos x="1416" y="336"/>
                </a:cxn>
                <a:cxn ang="0">
                  <a:pos x="1584" y="108"/>
                </a:cxn>
                <a:cxn ang="0">
                  <a:pos x="1620" y="48"/>
                </a:cxn>
                <a:cxn ang="0">
                  <a:pos x="1728" y="156"/>
                </a:cxn>
                <a:cxn ang="0">
                  <a:pos x="2052" y="576"/>
                </a:cxn>
                <a:cxn ang="0">
                  <a:pos x="2244" y="828"/>
                </a:cxn>
                <a:cxn ang="0">
                  <a:pos x="2544" y="1404"/>
                </a:cxn>
                <a:cxn ang="0">
                  <a:pos x="2700" y="1668"/>
                </a:cxn>
                <a:cxn ang="0">
                  <a:pos x="2772" y="1812"/>
                </a:cxn>
                <a:cxn ang="0">
                  <a:pos x="2964" y="2076"/>
                </a:cxn>
                <a:cxn ang="0">
                  <a:pos x="3132" y="2316"/>
                </a:cxn>
                <a:cxn ang="0">
                  <a:pos x="3192" y="2400"/>
                </a:cxn>
                <a:cxn ang="0">
                  <a:pos x="3528" y="1920"/>
                </a:cxn>
                <a:cxn ang="0">
                  <a:pos x="3588" y="1836"/>
                </a:cxn>
                <a:cxn ang="0">
                  <a:pos x="3732" y="1608"/>
                </a:cxn>
                <a:cxn ang="0">
                  <a:pos x="3804" y="1488"/>
                </a:cxn>
                <a:cxn ang="0">
                  <a:pos x="3900" y="1332"/>
                </a:cxn>
                <a:cxn ang="0">
                  <a:pos x="4200" y="780"/>
                </a:cxn>
                <a:cxn ang="0">
                  <a:pos x="4380" y="516"/>
                </a:cxn>
                <a:cxn ang="0">
                  <a:pos x="4548" y="216"/>
                </a:cxn>
                <a:cxn ang="0">
                  <a:pos x="4620" y="72"/>
                </a:cxn>
                <a:cxn ang="0">
                  <a:pos x="4668" y="0"/>
                </a:cxn>
                <a:cxn ang="0">
                  <a:pos x="4668" y="12"/>
                </a:cxn>
                <a:cxn ang="0">
                  <a:pos x="5004" y="480"/>
                </a:cxn>
                <a:cxn ang="0">
                  <a:pos x="5244" y="780"/>
                </a:cxn>
                <a:cxn ang="0">
                  <a:pos x="5484" y="1140"/>
                </a:cxn>
                <a:cxn ang="0">
                  <a:pos x="5724" y="1572"/>
                </a:cxn>
                <a:cxn ang="0">
                  <a:pos x="5796" y="1668"/>
                </a:cxn>
                <a:cxn ang="0">
                  <a:pos x="6108" y="2040"/>
                </a:cxn>
                <a:cxn ang="0">
                  <a:pos x="6240" y="2232"/>
                </a:cxn>
                <a:cxn ang="0">
                  <a:pos x="6444" y="2304"/>
                </a:cxn>
                <a:cxn ang="0">
                  <a:pos x="6720" y="1908"/>
                </a:cxn>
                <a:cxn ang="0">
                  <a:pos x="6876" y="1656"/>
                </a:cxn>
                <a:cxn ang="0">
                  <a:pos x="7116" y="1284"/>
                </a:cxn>
                <a:cxn ang="0">
                  <a:pos x="7236" y="1092"/>
                </a:cxn>
                <a:cxn ang="0">
                  <a:pos x="7572" y="492"/>
                </a:cxn>
                <a:cxn ang="0">
                  <a:pos x="7740" y="48"/>
                </a:cxn>
                <a:cxn ang="0">
                  <a:pos x="8052" y="468"/>
                </a:cxn>
                <a:cxn ang="0">
                  <a:pos x="8496" y="1080"/>
                </a:cxn>
                <a:cxn ang="0">
                  <a:pos x="8544" y="1176"/>
                </a:cxn>
                <a:cxn ang="0">
                  <a:pos x="8724" y="1512"/>
                </a:cxn>
                <a:cxn ang="0">
                  <a:pos x="9060" y="1908"/>
                </a:cxn>
                <a:cxn ang="0">
                  <a:pos x="9336" y="2292"/>
                </a:cxn>
                <a:cxn ang="0">
                  <a:pos x="9444" y="2496"/>
                </a:cxn>
              </a:cxnLst>
              <a:rect l="0" t="0" r="r" b="b"/>
              <a:pathLst>
                <a:path w="9461" h="2496">
                  <a:moveTo>
                    <a:pt x="0" y="2196"/>
                  </a:moveTo>
                  <a:cubicBezTo>
                    <a:pt x="20" y="2147"/>
                    <a:pt x="29" y="2083"/>
                    <a:pt x="60" y="2040"/>
                  </a:cubicBezTo>
                  <a:cubicBezTo>
                    <a:pt x="115" y="1963"/>
                    <a:pt x="192" y="1886"/>
                    <a:pt x="252" y="1812"/>
                  </a:cubicBezTo>
                  <a:cubicBezTo>
                    <a:pt x="299" y="1755"/>
                    <a:pt x="333" y="1695"/>
                    <a:pt x="384" y="1644"/>
                  </a:cubicBezTo>
                  <a:cubicBezTo>
                    <a:pt x="408" y="1572"/>
                    <a:pt x="462" y="1506"/>
                    <a:pt x="516" y="1452"/>
                  </a:cubicBezTo>
                  <a:cubicBezTo>
                    <a:pt x="539" y="1383"/>
                    <a:pt x="511" y="1445"/>
                    <a:pt x="576" y="1380"/>
                  </a:cubicBezTo>
                  <a:cubicBezTo>
                    <a:pt x="643" y="1313"/>
                    <a:pt x="676" y="1217"/>
                    <a:pt x="756" y="1164"/>
                  </a:cubicBezTo>
                  <a:cubicBezTo>
                    <a:pt x="775" y="1106"/>
                    <a:pt x="828" y="1059"/>
                    <a:pt x="864" y="1008"/>
                  </a:cubicBezTo>
                  <a:cubicBezTo>
                    <a:pt x="943" y="895"/>
                    <a:pt x="1025" y="786"/>
                    <a:pt x="1116" y="684"/>
                  </a:cubicBezTo>
                  <a:cubicBezTo>
                    <a:pt x="1139" y="659"/>
                    <a:pt x="1169" y="640"/>
                    <a:pt x="1188" y="612"/>
                  </a:cubicBezTo>
                  <a:cubicBezTo>
                    <a:pt x="1234" y="544"/>
                    <a:pt x="1277" y="481"/>
                    <a:pt x="1332" y="420"/>
                  </a:cubicBezTo>
                  <a:cubicBezTo>
                    <a:pt x="1359" y="391"/>
                    <a:pt x="1396" y="370"/>
                    <a:pt x="1416" y="336"/>
                  </a:cubicBezTo>
                  <a:cubicBezTo>
                    <a:pt x="1459" y="264"/>
                    <a:pt x="1433" y="289"/>
                    <a:pt x="1488" y="252"/>
                  </a:cubicBezTo>
                  <a:cubicBezTo>
                    <a:pt x="1520" y="204"/>
                    <a:pt x="1552" y="156"/>
                    <a:pt x="1584" y="108"/>
                  </a:cubicBezTo>
                  <a:cubicBezTo>
                    <a:pt x="1602" y="81"/>
                    <a:pt x="1632" y="46"/>
                    <a:pt x="1632" y="12"/>
                  </a:cubicBezTo>
                  <a:cubicBezTo>
                    <a:pt x="1628" y="24"/>
                    <a:pt x="1612" y="38"/>
                    <a:pt x="1620" y="48"/>
                  </a:cubicBezTo>
                  <a:cubicBezTo>
                    <a:pt x="1633" y="65"/>
                    <a:pt x="1662" y="59"/>
                    <a:pt x="1680" y="72"/>
                  </a:cubicBezTo>
                  <a:cubicBezTo>
                    <a:pt x="1695" y="82"/>
                    <a:pt x="1722" y="145"/>
                    <a:pt x="1728" y="156"/>
                  </a:cubicBezTo>
                  <a:cubicBezTo>
                    <a:pt x="1785" y="252"/>
                    <a:pt x="1855" y="341"/>
                    <a:pt x="1920" y="432"/>
                  </a:cubicBezTo>
                  <a:cubicBezTo>
                    <a:pt x="1957" y="484"/>
                    <a:pt x="1999" y="541"/>
                    <a:pt x="2052" y="576"/>
                  </a:cubicBezTo>
                  <a:cubicBezTo>
                    <a:pt x="2075" y="646"/>
                    <a:pt x="2046" y="582"/>
                    <a:pt x="2100" y="636"/>
                  </a:cubicBezTo>
                  <a:cubicBezTo>
                    <a:pt x="2145" y="681"/>
                    <a:pt x="2214" y="773"/>
                    <a:pt x="2244" y="828"/>
                  </a:cubicBezTo>
                  <a:cubicBezTo>
                    <a:pt x="2334" y="993"/>
                    <a:pt x="2409" y="1161"/>
                    <a:pt x="2508" y="1320"/>
                  </a:cubicBezTo>
                  <a:cubicBezTo>
                    <a:pt x="2570" y="1420"/>
                    <a:pt x="2503" y="1322"/>
                    <a:pt x="2544" y="1404"/>
                  </a:cubicBezTo>
                  <a:cubicBezTo>
                    <a:pt x="2563" y="1443"/>
                    <a:pt x="2641" y="1552"/>
                    <a:pt x="2652" y="1584"/>
                  </a:cubicBezTo>
                  <a:cubicBezTo>
                    <a:pt x="2670" y="1639"/>
                    <a:pt x="2656" y="1610"/>
                    <a:pt x="2700" y="1668"/>
                  </a:cubicBezTo>
                  <a:cubicBezTo>
                    <a:pt x="2724" y="1763"/>
                    <a:pt x="2693" y="1669"/>
                    <a:pt x="2760" y="1776"/>
                  </a:cubicBezTo>
                  <a:cubicBezTo>
                    <a:pt x="2767" y="1787"/>
                    <a:pt x="2765" y="1801"/>
                    <a:pt x="2772" y="1812"/>
                  </a:cubicBezTo>
                  <a:cubicBezTo>
                    <a:pt x="2781" y="1826"/>
                    <a:pt x="2798" y="1834"/>
                    <a:pt x="2808" y="1848"/>
                  </a:cubicBezTo>
                  <a:cubicBezTo>
                    <a:pt x="2858" y="1917"/>
                    <a:pt x="2919" y="2004"/>
                    <a:pt x="2964" y="2076"/>
                  </a:cubicBezTo>
                  <a:cubicBezTo>
                    <a:pt x="3034" y="2188"/>
                    <a:pt x="2946" y="2068"/>
                    <a:pt x="3012" y="2160"/>
                  </a:cubicBezTo>
                  <a:cubicBezTo>
                    <a:pt x="3050" y="2213"/>
                    <a:pt x="3100" y="2260"/>
                    <a:pt x="3132" y="2316"/>
                  </a:cubicBezTo>
                  <a:cubicBezTo>
                    <a:pt x="3141" y="2332"/>
                    <a:pt x="3146" y="2349"/>
                    <a:pt x="3156" y="2364"/>
                  </a:cubicBezTo>
                  <a:cubicBezTo>
                    <a:pt x="3166" y="2378"/>
                    <a:pt x="3192" y="2400"/>
                    <a:pt x="3192" y="2400"/>
                  </a:cubicBezTo>
                  <a:cubicBezTo>
                    <a:pt x="3216" y="2304"/>
                    <a:pt x="3264" y="2204"/>
                    <a:pt x="3348" y="2148"/>
                  </a:cubicBezTo>
                  <a:cubicBezTo>
                    <a:pt x="3391" y="2061"/>
                    <a:pt x="3472" y="1998"/>
                    <a:pt x="3528" y="1920"/>
                  </a:cubicBezTo>
                  <a:cubicBezTo>
                    <a:pt x="3538" y="1905"/>
                    <a:pt x="3542" y="1887"/>
                    <a:pt x="3552" y="1872"/>
                  </a:cubicBezTo>
                  <a:cubicBezTo>
                    <a:pt x="3562" y="1858"/>
                    <a:pt x="3578" y="1849"/>
                    <a:pt x="3588" y="1836"/>
                  </a:cubicBezTo>
                  <a:cubicBezTo>
                    <a:pt x="3618" y="1797"/>
                    <a:pt x="3643" y="1755"/>
                    <a:pt x="3672" y="1716"/>
                  </a:cubicBezTo>
                  <a:cubicBezTo>
                    <a:pt x="3685" y="1677"/>
                    <a:pt x="3719" y="1647"/>
                    <a:pt x="3732" y="1608"/>
                  </a:cubicBezTo>
                  <a:cubicBezTo>
                    <a:pt x="3736" y="1596"/>
                    <a:pt x="3738" y="1583"/>
                    <a:pt x="3744" y="1572"/>
                  </a:cubicBezTo>
                  <a:cubicBezTo>
                    <a:pt x="3766" y="1534"/>
                    <a:pt x="3785" y="1525"/>
                    <a:pt x="3804" y="1488"/>
                  </a:cubicBezTo>
                  <a:cubicBezTo>
                    <a:pt x="3810" y="1477"/>
                    <a:pt x="3810" y="1463"/>
                    <a:pt x="3816" y="1452"/>
                  </a:cubicBezTo>
                  <a:cubicBezTo>
                    <a:pt x="3838" y="1408"/>
                    <a:pt x="3877" y="1375"/>
                    <a:pt x="3900" y="1332"/>
                  </a:cubicBezTo>
                  <a:cubicBezTo>
                    <a:pt x="3976" y="1193"/>
                    <a:pt x="3916" y="1279"/>
                    <a:pt x="3984" y="1188"/>
                  </a:cubicBezTo>
                  <a:cubicBezTo>
                    <a:pt x="4033" y="1041"/>
                    <a:pt x="4118" y="911"/>
                    <a:pt x="4200" y="780"/>
                  </a:cubicBezTo>
                  <a:cubicBezTo>
                    <a:pt x="4236" y="722"/>
                    <a:pt x="4258" y="674"/>
                    <a:pt x="4308" y="624"/>
                  </a:cubicBezTo>
                  <a:cubicBezTo>
                    <a:pt x="4324" y="577"/>
                    <a:pt x="4358" y="559"/>
                    <a:pt x="4380" y="516"/>
                  </a:cubicBezTo>
                  <a:cubicBezTo>
                    <a:pt x="4403" y="470"/>
                    <a:pt x="4414" y="446"/>
                    <a:pt x="4452" y="408"/>
                  </a:cubicBezTo>
                  <a:cubicBezTo>
                    <a:pt x="4475" y="338"/>
                    <a:pt x="4518" y="282"/>
                    <a:pt x="4548" y="216"/>
                  </a:cubicBezTo>
                  <a:cubicBezTo>
                    <a:pt x="4558" y="193"/>
                    <a:pt x="4558" y="165"/>
                    <a:pt x="4572" y="144"/>
                  </a:cubicBezTo>
                  <a:cubicBezTo>
                    <a:pt x="4588" y="120"/>
                    <a:pt x="4611" y="99"/>
                    <a:pt x="4620" y="72"/>
                  </a:cubicBezTo>
                  <a:cubicBezTo>
                    <a:pt x="4624" y="60"/>
                    <a:pt x="4625" y="47"/>
                    <a:pt x="4632" y="36"/>
                  </a:cubicBezTo>
                  <a:cubicBezTo>
                    <a:pt x="4641" y="22"/>
                    <a:pt x="4668" y="0"/>
                    <a:pt x="4668" y="0"/>
                  </a:cubicBezTo>
                  <a:cubicBezTo>
                    <a:pt x="4660" y="16"/>
                    <a:pt x="4644" y="30"/>
                    <a:pt x="4644" y="48"/>
                  </a:cubicBezTo>
                  <a:cubicBezTo>
                    <a:pt x="4644" y="62"/>
                    <a:pt x="4655" y="6"/>
                    <a:pt x="4668" y="12"/>
                  </a:cubicBezTo>
                  <a:cubicBezTo>
                    <a:pt x="4707" y="31"/>
                    <a:pt x="4716" y="84"/>
                    <a:pt x="4740" y="120"/>
                  </a:cubicBezTo>
                  <a:cubicBezTo>
                    <a:pt x="4817" y="235"/>
                    <a:pt x="4892" y="405"/>
                    <a:pt x="5004" y="480"/>
                  </a:cubicBezTo>
                  <a:cubicBezTo>
                    <a:pt x="5066" y="574"/>
                    <a:pt x="5146" y="650"/>
                    <a:pt x="5208" y="744"/>
                  </a:cubicBezTo>
                  <a:cubicBezTo>
                    <a:pt x="5217" y="758"/>
                    <a:pt x="5234" y="766"/>
                    <a:pt x="5244" y="780"/>
                  </a:cubicBezTo>
                  <a:cubicBezTo>
                    <a:pt x="5254" y="795"/>
                    <a:pt x="5258" y="813"/>
                    <a:pt x="5268" y="828"/>
                  </a:cubicBezTo>
                  <a:cubicBezTo>
                    <a:pt x="5338" y="933"/>
                    <a:pt x="5414" y="1035"/>
                    <a:pt x="5484" y="1140"/>
                  </a:cubicBezTo>
                  <a:cubicBezTo>
                    <a:pt x="5514" y="1186"/>
                    <a:pt x="5515" y="1238"/>
                    <a:pt x="5544" y="1284"/>
                  </a:cubicBezTo>
                  <a:cubicBezTo>
                    <a:pt x="5604" y="1380"/>
                    <a:pt x="5664" y="1476"/>
                    <a:pt x="5724" y="1572"/>
                  </a:cubicBezTo>
                  <a:cubicBezTo>
                    <a:pt x="5733" y="1587"/>
                    <a:pt x="5737" y="1606"/>
                    <a:pt x="5748" y="1620"/>
                  </a:cubicBezTo>
                  <a:cubicBezTo>
                    <a:pt x="5762" y="1638"/>
                    <a:pt x="5781" y="1651"/>
                    <a:pt x="5796" y="1668"/>
                  </a:cubicBezTo>
                  <a:cubicBezTo>
                    <a:pt x="5876" y="1762"/>
                    <a:pt x="5716" y="1624"/>
                    <a:pt x="5892" y="1800"/>
                  </a:cubicBezTo>
                  <a:cubicBezTo>
                    <a:pt x="5967" y="1875"/>
                    <a:pt x="6047" y="1954"/>
                    <a:pt x="6108" y="2040"/>
                  </a:cubicBezTo>
                  <a:cubicBezTo>
                    <a:pt x="6196" y="2163"/>
                    <a:pt x="6042" y="1954"/>
                    <a:pt x="6168" y="2136"/>
                  </a:cubicBezTo>
                  <a:cubicBezTo>
                    <a:pt x="6191" y="2169"/>
                    <a:pt x="6240" y="2232"/>
                    <a:pt x="6240" y="2232"/>
                  </a:cubicBezTo>
                  <a:cubicBezTo>
                    <a:pt x="6271" y="2325"/>
                    <a:pt x="6327" y="2403"/>
                    <a:pt x="6396" y="2472"/>
                  </a:cubicBezTo>
                  <a:cubicBezTo>
                    <a:pt x="6404" y="2422"/>
                    <a:pt x="6413" y="2347"/>
                    <a:pt x="6444" y="2304"/>
                  </a:cubicBezTo>
                  <a:cubicBezTo>
                    <a:pt x="6558" y="2145"/>
                    <a:pt x="6430" y="2373"/>
                    <a:pt x="6528" y="2196"/>
                  </a:cubicBezTo>
                  <a:cubicBezTo>
                    <a:pt x="6584" y="2096"/>
                    <a:pt x="6651" y="2000"/>
                    <a:pt x="6720" y="1908"/>
                  </a:cubicBezTo>
                  <a:cubicBezTo>
                    <a:pt x="6738" y="1855"/>
                    <a:pt x="6773" y="1832"/>
                    <a:pt x="6804" y="1788"/>
                  </a:cubicBezTo>
                  <a:cubicBezTo>
                    <a:pt x="6832" y="1748"/>
                    <a:pt x="6850" y="1697"/>
                    <a:pt x="6876" y="1656"/>
                  </a:cubicBezTo>
                  <a:cubicBezTo>
                    <a:pt x="6914" y="1596"/>
                    <a:pt x="6954" y="1533"/>
                    <a:pt x="6996" y="1476"/>
                  </a:cubicBezTo>
                  <a:cubicBezTo>
                    <a:pt x="7019" y="1407"/>
                    <a:pt x="7072" y="1342"/>
                    <a:pt x="7116" y="1284"/>
                  </a:cubicBezTo>
                  <a:cubicBezTo>
                    <a:pt x="7132" y="1236"/>
                    <a:pt x="7128" y="1241"/>
                    <a:pt x="7164" y="1188"/>
                  </a:cubicBezTo>
                  <a:cubicBezTo>
                    <a:pt x="7187" y="1155"/>
                    <a:pt x="7236" y="1092"/>
                    <a:pt x="7236" y="1092"/>
                  </a:cubicBezTo>
                  <a:cubicBezTo>
                    <a:pt x="7266" y="1003"/>
                    <a:pt x="7334" y="925"/>
                    <a:pt x="7392" y="852"/>
                  </a:cubicBezTo>
                  <a:cubicBezTo>
                    <a:pt x="7426" y="718"/>
                    <a:pt x="7517" y="616"/>
                    <a:pt x="7572" y="492"/>
                  </a:cubicBezTo>
                  <a:cubicBezTo>
                    <a:pt x="7614" y="397"/>
                    <a:pt x="7615" y="287"/>
                    <a:pt x="7656" y="192"/>
                  </a:cubicBezTo>
                  <a:cubicBezTo>
                    <a:pt x="7678" y="140"/>
                    <a:pt x="7715" y="98"/>
                    <a:pt x="7740" y="48"/>
                  </a:cubicBezTo>
                  <a:cubicBezTo>
                    <a:pt x="7765" y="124"/>
                    <a:pt x="7824" y="179"/>
                    <a:pt x="7872" y="240"/>
                  </a:cubicBezTo>
                  <a:cubicBezTo>
                    <a:pt x="7932" y="317"/>
                    <a:pt x="7986" y="396"/>
                    <a:pt x="8052" y="468"/>
                  </a:cubicBezTo>
                  <a:cubicBezTo>
                    <a:pt x="8083" y="501"/>
                    <a:pt x="8128" y="524"/>
                    <a:pt x="8148" y="564"/>
                  </a:cubicBezTo>
                  <a:cubicBezTo>
                    <a:pt x="8240" y="749"/>
                    <a:pt x="8382" y="909"/>
                    <a:pt x="8496" y="1080"/>
                  </a:cubicBezTo>
                  <a:cubicBezTo>
                    <a:pt x="8509" y="1099"/>
                    <a:pt x="8522" y="1119"/>
                    <a:pt x="8532" y="1140"/>
                  </a:cubicBezTo>
                  <a:cubicBezTo>
                    <a:pt x="8538" y="1151"/>
                    <a:pt x="8538" y="1165"/>
                    <a:pt x="8544" y="1176"/>
                  </a:cubicBezTo>
                  <a:cubicBezTo>
                    <a:pt x="8577" y="1237"/>
                    <a:pt x="8619" y="1295"/>
                    <a:pt x="8652" y="1356"/>
                  </a:cubicBezTo>
                  <a:cubicBezTo>
                    <a:pt x="8679" y="1406"/>
                    <a:pt x="8696" y="1462"/>
                    <a:pt x="8724" y="1512"/>
                  </a:cubicBezTo>
                  <a:cubicBezTo>
                    <a:pt x="8786" y="1623"/>
                    <a:pt x="8880" y="1720"/>
                    <a:pt x="8964" y="1812"/>
                  </a:cubicBezTo>
                  <a:cubicBezTo>
                    <a:pt x="8995" y="1845"/>
                    <a:pt x="9040" y="1868"/>
                    <a:pt x="9060" y="1908"/>
                  </a:cubicBezTo>
                  <a:cubicBezTo>
                    <a:pt x="9091" y="1970"/>
                    <a:pt x="9140" y="2008"/>
                    <a:pt x="9180" y="2064"/>
                  </a:cubicBezTo>
                  <a:cubicBezTo>
                    <a:pt x="9234" y="2139"/>
                    <a:pt x="9283" y="2217"/>
                    <a:pt x="9336" y="2292"/>
                  </a:cubicBezTo>
                  <a:cubicBezTo>
                    <a:pt x="9377" y="2351"/>
                    <a:pt x="9416" y="2412"/>
                    <a:pt x="9456" y="2472"/>
                  </a:cubicBezTo>
                  <a:cubicBezTo>
                    <a:pt x="9461" y="2479"/>
                    <a:pt x="9448" y="2488"/>
                    <a:pt x="9444" y="2496"/>
                  </a:cubicBezTo>
                </a:path>
              </a:pathLst>
            </a:custGeom>
            <a:noFill/>
            <a:ln w="9525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5430" name="Freeform 70"/>
          <p:cNvSpPr>
            <a:spLocks/>
          </p:cNvSpPr>
          <p:nvPr/>
        </p:nvSpPr>
        <p:spPr bwMode="auto">
          <a:xfrm>
            <a:off x="2492375" y="1820863"/>
            <a:ext cx="1243013" cy="265112"/>
          </a:xfrm>
          <a:custGeom>
            <a:avLst/>
            <a:gdLst/>
            <a:ahLst/>
            <a:cxnLst>
              <a:cxn ang="0">
                <a:pos x="60" y="2040"/>
              </a:cxn>
              <a:cxn ang="0">
                <a:pos x="384" y="1644"/>
              </a:cxn>
              <a:cxn ang="0">
                <a:pos x="576" y="1380"/>
              </a:cxn>
              <a:cxn ang="0">
                <a:pos x="864" y="1008"/>
              </a:cxn>
              <a:cxn ang="0">
                <a:pos x="1188" y="612"/>
              </a:cxn>
              <a:cxn ang="0">
                <a:pos x="1416" y="336"/>
              </a:cxn>
              <a:cxn ang="0">
                <a:pos x="1584" y="108"/>
              </a:cxn>
              <a:cxn ang="0">
                <a:pos x="1620" y="48"/>
              </a:cxn>
              <a:cxn ang="0">
                <a:pos x="1728" y="156"/>
              </a:cxn>
              <a:cxn ang="0">
                <a:pos x="2052" y="576"/>
              </a:cxn>
              <a:cxn ang="0">
                <a:pos x="2244" y="828"/>
              </a:cxn>
              <a:cxn ang="0">
                <a:pos x="2544" y="1404"/>
              </a:cxn>
              <a:cxn ang="0">
                <a:pos x="2700" y="1668"/>
              </a:cxn>
              <a:cxn ang="0">
                <a:pos x="2772" y="1812"/>
              </a:cxn>
              <a:cxn ang="0">
                <a:pos x="2964" y="2076"/>
              </a:cxn>
              <a:cxn ang="0">
                <a:pos x="3132" y="2316"/>
              </a:cxn>
              <a:cxn ang="0">
                <a:pos x="3192" y="2400"/>
              </a:cxn>
              <a:cxn ang="0">
                <a:pos x="3528" y="1920"/>
              </a:cxn>
              <a:cxn ang="0">
                <a:pos x="3588" y="1836"/>
              </a:cxn>
              <a:cxn ang="0">
                <a:pos x="3732" y="1608"/>
              </a:cxn>
              <a:cxn ang="0">
                <a:pos x="3804" y="1488"/>
              </a:cxn>
              <a:cxn ang="0">
                <a:pos x="3900" y="1332"/>
              </a:cxn>
              <a:cxn ang="0">
                <a:pos x="4200" y="780"/>
              </a:cxn>
              <a:cxn ang="0">
                <a:pos x="4380" y="516"/>
              </a:cxn>
              <a:cxn ang="0">
                <a:pos x="4548" y="216"/>
              </a:cxn>
              <a:cxn ang="0">
                <a:pos x="4620" y="72"/>
              </a:cxn>
              <a:cxn ang="0">
                <a:pos x="4668" y="0"/>
              </a:cxn>
              <a:cxn ang="0">
                <a:pos x="4668" y="12"/>
              </a:cxn>
              <a:cxn ang="0">
                <a:pos x="5004" y="480"/>
              </a:cxn>
              <a:cxn ang="0">
                <a:pos x="5244" y="780"/>
              </a:cxn>
              <a:cxn ang="0">
                <a:pos x="5484" y="1140"/>
              </a:cxn>
              <a:cxn ang="0">
                <a:pos x="5724" y="1572"/>
              </a:cxn>
              <a:cxn ang="0">
                <a:pos x="5796" y="1668"/>
              </a:cxn>
              <a:cxn ang="0">
                <a:pos x="6108" y="2040"/>
              </a:cxn>
              <a:cxn ang="0">
                <a:pos x="6240" y="2232"/>
              </a:cxn>
              <a:cxn ang="0">
                <a:pos x="6444" y="2304"/>
              </a:cxn>
              <a:cxn ang="0">
                <a:pos x="6720" y="1908"/>
              </a:cxn>
              <a:cxn ang="0">
                <a:pos x="6876" y="1656"/>
              </a:cxn>
              <a:cxn ang="0">
                <a:pos x="7116" y="1284"/>
              </a:cxn>
              <a:cxn ang="0">
                <a:pos x="7236" y="1092"/>
              </a:cxn>
              <a:cxn ang="0">
                <a:pos x="7572" y="492"/>
              </a:cxn>
              <a:cxn ang="0">
                <a:pos x="7740" y="48"/>
              </a:cxn>
              <a:cxn ang="0">
                <a:pos x="8052" y="468"/>
              </a:cxn>
              <a:cxn ang="0">
                <a:pos x="8496" y="1080"/>
              </a:cxn>
              <a:cxn ang="0">
                <a:pos x="8544" y="1176"/>
              </a:cxn>
              <a:cxn ang="0">
                <a:pos x="8724" y="1512"/>
              </a:cxn>
              <a:cxn ang="0">
                <a:pos x="9060" y="1908"/>
              </a:cxn>
              <a:cxn ang="0">
                <a:pos x="9336" y="2292"/>
              </a:cxn>
              <a:cxn ang="0">
                <a:pos x="9444" y="2496"/>
              </a:cxn>
            </a:cxnLst>
            <a:rect l="0" t="0" r="r" b="b"/>
            <a:pathLst>
              <a:path w="9461" h="2496">
                <a:moveTo>
                  <a:pt x="0" y="2196"/>
                </a:moveTo>
                <a:cubicBezTo>
                  <a:pt x="20" y="2147"/>
                  <a:pt x="29" y="2083"/>
                  <a:pt x="60" y="2040"/>
                </a:cubicBezTo>
                <a:cubicBezTo>
                  <a:pt x="115" y="1963"/>
                  <a:pt x="192" y="1886"/>
                  <a:pt x="252" y="1812"/>
                </a:cubicBezTo>
                <a:cubicBezTo>
                  <a:pt x="299" y="1755"/>
                  <a:pt x="333" y="1695"/>
                  <a:pt x="384" y="1644"/>
                </a:cubicBezTo>
                <a:cubicBezTo>
                  <a:pt x="408" y="1572"/>
                  <a:pt x="462" y="1506"/>
                  <a:pt x="516" y="1452"/>
                </a:cubicBezTo>
                <a:cubicBezTo>
                  <a:pt x="539" y="1383"/>
                  <a:pt x="511" y="1445"/>
                  <a:pt x="576" y="1380"/>
                </a:cubicBezTo>
                <a:cubicBezTo>
                  <a:pt x="643" y="1313"/>
                  <a:pt x="676" y="1217"/>
                  <a:pt x="756" y="1164"/>
                </a:cubicBezTo>
                <a:cubicBezTo>
                  <a:pt x="775" y="1106"/>
                  <a:pt x="828" y="1059"/>
                  <a:pt x="864" y="1008"/>
                </a:cubicBezTo>
                <a:cubicBezTo>
                  <a:pt x="943" y="895"/>
                  <a:pt x="1025" y="786"/>
                  <a:pt x="1116" y="684"/>
                </a:cubicBezTo>
                <a:cubicBezTo>
                  <a:pt x="1139" y="659"/>
                  <a:pt x="1169" y="640"/>
                  <a:pt x="1188" y="612"/>
                </a:cubicBezTo>
                <a:cubicBezTo>
                  <a:pt x="1234" y="544"/>
                  <a:pt x="1277" y="481"/>
                  <a:pt x="1332" y="420"/>
                </a:cubicBezTo>
                <a:cubicBezTo>
                  <a:pt x="1359" y="391"/>
                  <a:pt x="1396" y="370"/>
                  <a:pt x="1416" y="336"/>
                </a:cubicBezTo>
                <a:cubicBezTo>
                  <a:pt x="1459" y="264"/>
                  <a:pt x="1433" y="289"/>
                  <a:pt x="1488" y="252"/>
                </a:cubicBezTo>
                <a:cubicBezTo>
                  <a:pt x="1520" y="204"/>
                  <a:pt x="1552" y="156"/>
                  <a:pt x="1584" y="108"/>
                </a:cubicBezTo>
                <a:cubicBezTo>
                  <a:pt x="1602" y="81"/>
                  <a:pt x="1632" y="46"/>
                  <a:pt x="1632" y="12"/>
                </a:cubicBezTo>
                <a:cubicBezTo>
                  <a:pt x="1628" y="24"/>
                  <a:pt x="1612" y="38"/>
                  <a:pt x="1620" y="48"/>
                </a:cubicBezTo>
                <a:cubicBezTo>
                  <a:pt x="1633" y="65"/>
                  <a:pt x="1662" y="59"/>
                  <a:pt x="1680" y="72"/>
                </a:cubicBezTo>
                <a:cubicBezTo>
                  <a:pt x="1695" y="82"/>
                  <a:pt x="1722" y="145"/>
                  <a:pt x="1728" y="156"/>
                </a:cubicBezTo>
                <a:cubicBezTo>
                  <a:pt x="1785" y="252"/>
                  <a:pt x="1855" y="341"/>
                  <a:pt x="1920" y="432"/>
                </a:cubicBezTo>
                <a:cubicBezTo>
                  <a:pt x="1957" y="484"/>
                  <a:pt x="1999" y="541"/>
                  <a:pt x="2052" y="576"/>
                </a:cubicBezTo>
                <a:cubicBezTo>
                  <a:pt x="2075" y="646"/>
                  <a:pt x="2046" y="582"/>
                  <a:pt x="2100" y="636"/>
                </a:cubicBezTo>
                <a:cubicBezTo>
                  <a:pt x="2145" y="681"/>
                  <a:pt x="2214" y="773"/>
                  <a:pt x="2244" y="828"/>
                </a:cubicBezTo>
                <a:cubicBezTo>
                  <a:pt x="2334" y="993"/>
                  <a:pt x="2409" y="1161"/>
                  <a:pt x="2508" y="1320"/>
                </a:cubicBezTo>
                <a:cubicBezTo>
                  <a:pt x="2570" y="1420"/>
                  <a:pt x="2503" y="1322"/>
                  <a:pt x="2544" y="1404"/>
                </a:cubicBezTo>
                <a:cubicBezTo>
                  <a:pt x="2563" y="1443"/>
                  <a:pt x="2641" y="1552"/>
                  <a:pt x="2652" y="1584"/>
                </a:cubicBezTo>
                <a:cubicBezTo>
                  <a:pt x="2670" y="1639"/>
                  <a:pt x="2656" y="1610"/>
                  <a:pt x="2700" y="1668"/>
                </a:cubicBezTo>
                <a:cubicBezTo>
                  <a:pt x="2724" y="1763"/>
                  <a:pt x="2693" y="1669"/>
                  <a:pt x="2760" y="1776"/>
                </a:cubicBezTo>
                <a:cubicBezTo>
                  <a:pt x="2767" y="1787"/>
                  <a:pt x="2765" y="1801"/>
                  <a:pt x="2772" y="1812"/>
                </a:cubicBezTo>
                <a:cubicBezTo>
                  <a:pt x="2781" y="1826"/>
                  <a:pt x="2798" y="1834"/>
                  <a:pt x="2808" y="1848"/>
                </a:cubicBezTo>
                <a:cubicBezTo>
                  <a:pt x="2858" y="1917"/>
                  <a:pt x="2919" y="2004"/>
                  <a:pt x="2964" y="2076"/>
                </a:cubicBezTo>
                <a:cubicBezTo>
                  <a:pt x="3034" y="2188"/>
                  <a:pt x="2946" y="2068"/>
                  <a:pt x="3012" y="2160"/>
                </a:cubicBezTo>
                <a:cubicBezTo>
                  <a:pt x="3050" y="2213"/>
                  <a:pt x="3100" y="2260"/>
                  <a:pt x="3132" y="2316"/>
                </a:cubicBezTo>
                <a:cubicBezTo>
                  <a:pt x="3141" y="2332"/>
                  <a:pt x="3146" y="2349"/>
                  <a:pt x="3156" y="2364"/>
                </a:cubicBezTo>
                <a:cubicBezTo>
                  <a:pt x="3166" y="2378"/>
                  <a:pt x="3192" y="2400"/>
                  <a:pt x="3192" y="2400"/>
                </a:cubicBezTo>
                <a:cubicBezTo>
                  <a:pt x="3216" y="2304"/>
                  <a:pt x="3264" y="2204"/>
                  <a:pt x="3348" y="2148"/>
                </a:cubicBezTo>
                <a:cubicBezTo>
                  <a:pt x="3391" y="2061"/>
                  <a:pt x="3472" y="1998"/>
                  <a:pt x="3528" y="1920"/>
                </a:cubicBezTo>
                <a:cubicBezTo>
                  <a:pt x="3538" y="1905"/>
                  <a:pt x="3542" y="1887"/>
                  <a:pt x="3552" y="1872"/>
                </a:cubicBezTo>
                <a:cubicBezTo>
                  <a:pt x="3562" y="1858"/>
                  <a:pt x="3578" y="1849"/>
                  <a:pt x="3588" y="1836"/>
                </a:cubicBezTo>
                <a:cubicBezTo>
                  <a:pt x="3618" y="1797"/>
                  <a:pt x="3643" y="1755"/>
                  <a:pt x="3672" y="1716"/>
                </a:cubicBezTo>
                <a:cubicBezTo>
                  <a:pt x="3685" y="1677"/>
                  <a:pt x="3719" y="1647"/>
                  <a:pt x="3732" y="1608"/>
                </a:cubicBezTo>
                <a:cubicBezTo>
                  <a:pt x="3736" y="1596"/>
                  <a:pt x="3738" y="1583"/>
                  <a:pt x="3744" y="1572"/>
                </a:cubicBezTo>
                <a:cubicBezTo>
                  <a:pt x="3766" y="1534"/>
                  <a:pt x="3785" y="1525"/>
                  <a:pt x="3804" y="1488"/>
                </a:cubicBezTo>
                <a:cubicBezTo>
                  <a:pt x="3810" y="1477"/>
                  <a:pt x="3810" y="1463"/>
                  <a:pt x="3816" y="1452"/>
                </a:cubicBezTo>
                <a:cubicBezTo>
                  <a:pt x="3838" y="1408"/>
                  <a:pt x="3877" y="1375"/>
                  <a:pt x="3900" y="1332"/>
                </a:cubicBezTo>
                <a:cubicBezTo>
                  <a:pt x="3976" y="1193"/>
                  <a:pt x="3916" y="1279"/>
                  <a:pt x="3984" y="1188"/>
                </a:cubicBezTo>
                <a:cubicBezTo>
                  <a:pt x="4033" y="1041"/>
                  <a:pt x="4118" y="911"/>
                  <a:pt x="4200" y="780"/>
                </a:cubicBezTo>
                <a:cubicBezTo>
                  <a:pt x="4236" y="722"/>
                  <a:pt x="4258" y="674"/>
                  <a:pt x="4308" y="624"/>
                </a:cubicBezTo>
                <a:cubicBezTo>
                  <a:pt x="4324" y="577"/>
                  <a:pt x="4358" y="559"/>
                  <a:pt x="4380" y="516"/>
                </a:cubicBezTo>
                <a:cubicBezTo>
                  <a:pt x="4403" y="470"/>
                  <a:pt x="4414" y="446"/>
                  <a:pt x="4452" y="408"/>
                </a:cubicBezTo>
                <a:cubicBezTo>
                  <a:pt x="4475" y="338"/>
                  <a:pt x="4518" y="282"/>
                  <a:pt x="4548" y="216"/>
                </a:cubicBezTo>
                <a:cubicBezTo>
                  <a:pt x="4558" y="193"/>
                  <a:pt x="4558" y="165"/>
                  <a:pt x="4572" y="144"/>
                </a:cubicBezTo>
                <a:cubicBezTo>
                  <a:pt x="4588" y="120"/>
                  <a:pt x="4611" y="99"/>
                  <a:pt x="4620" y="72"/>
                </a:cubicBezTo>
                <a:cubicBezTo>
                  <a:pt x="4624" y="60"/>
                  <a:pt x="4625" y="47"/>
                  <a:pt x="4632" y="36"/>
                </a:cubicBezTo>
                <a:cubicBezTo>
                  <a:pt x="4641" y="22"/>
                  <a:pt x="4668" y="0"/>
                  <a:pt x="4668" y="0"/>
                </a:cubicBezTo>
                <a:cubicBezTo>
                  <a:pt x="4660" y="16"/>
                  <a:pt x="4644" y="30"/>
                  <a:pt x="4644" y="48"/>
                </a:cubicBezTo>
                <a:cubicBezTo>
                  <a:pt x="4644" y="62"/>
                  <a:pt x="4655" y="6"/>
                  <a:pt x="4668" y="12"/>
                </a:cubicBezTo>
                <a:cubicBezTo>
                  <a:pt x="4707" y="31"/>
                  <a:pt x="4716" y="84"/>
                  <a:pt x="4740" y="120"/>
                </a:cubicBezTo>
                <a:cubicBezTo>
                  <a:pt x="4817" y="235"/>
                  <a:pt x="4892" y="405"/>
                  <a:pt x="5004" y="480"/>
                </a:cubicBezTo>
                <a:cubicBezTo>
                  <a:pt x="5066" y="574"/>
                  <a:pt x="5146" y="650"/>
                  <a:pt x="5208" y="744"/>
                </a:cubicBezTo>
                <a:cubicBezTo>
                  <a:pt x="5217" y="758"/>
                  <a:pt x="5234" y="766"/>
                  <a:pt x="5244" y="780"/>
                </a:cubicBezTo>
                <a:cubicBezTo>
                  <a:pt x="5254" y="795"/>
                  <a:pt x="5258" y="813"/>
                  <a:pt x="5268" y="828"/>
                </a:cubicBezTo>
                <a:cubicBezTo>
                  <a:pt x="5338" y="933"/>
                  <a:pt x="5414" y="1035"/>
                  <a:pt x="5484" y="1140"/>
                </a:cubicBezTo>
                <a:cubicBezTo>
                  <a:pt x="5514" y="1186"/>
                  <a:pt x="5515" y="1238"/>
                  <a:pt x="5544" y="1284"/>
                </a:cubicBezTo>
                <a:cubicBezTo>
                  <a:pt x="5604" y="1380"/>
                  <a:pt x="5664" y="1476"/>
                  <a:pt x="5724" y="1572"/>
                </a:cubicBezTo>
                <a:cubicBezTo>
                  <a:pt x="5733" y="1587"/>
                  <a:pt x="5737" y="1606"/>
                  <a:pt x="5748" y="1620"/>
                </a:cubicBezTo>
                <a:cubicBezTo>
                  <a:pt x="5762" y="1638"/>
                  <a:pt x="5781" y="1651"/>
                  <a:pt x="5796" y="1668"/>
                </a:cubicBezTo>
                <a:cubicBezTo>
                  <a:pt x="5876" y="1762"/>
                  <a:pt x="5716" y="1624"/>
                  <a:pt x="5892" y="1800"/>
                </a:cubicBezTo>
                <a:cubicBezTo>
                  <a:pt x="5967" y="1875"/>
                  <a:pt x="6047" y="1954"/>
                  <a:pt x="6108" y="2040"/>
                </a:cubicBezTo>
                <a:cubicBezTo>
                  <a:pt x="6196" y="2163"/>
                  <a:pt x="6042" y="1954"/>
                  <a:pt x="6168" y="2136"/>
                </a:cubicBezTo>
                <a:cubicBezTo>
                  <a:pt x="6191" y="2169"/>
                  <a:pt x="6240" y="2232"/>
                  <a:pt x="6240" y="2232"/>
                </a:cubicBezTo>
                <a:cubicBezTo>
                  <a:pt x="6271" y="2325"/>
                  <a:pt x="6327" y="2403"/>
                  <a:pt x="6396" y="2472"/>
                </a:cubicBezTo>
                <a:cubicBezTo>
                  <a:pt x="6404" y="2422"/>
                  <a:pt x="6413" y="2347"/>
                  <a:pt x="6444" y="2304"/>
                </a:cubicBezTo>
                <a:cubicBezTo>
                  <a:pt x="6558" y="2145"/>
                  <a:pt x="6430" y="2373"/>
                  <a:pt x="6528" y="2196"/>
                </a:cubicBezTo>
                <a:cubicBezTo>
                  <a:pt x="6584" y="2096"/>
                  <a:pt x="6651" y="2000"/>
                  <a:pt x="6720" y="1908"/>
                </a:cubicBezTo>
                <a:cubicBezTo>
                  <a:pt x="6738" y="1855"/>
                  <a:pt x="6773" y="1832"/>
                  <a:pt x="6804" y="1788"/>
                </a:cubicBezTo>
                <a:cubicBezTo>
                  <a:pt x="6832" y="1748"/>
                  <a:pt x="6850" y="1697"/>
                  <a:pt x="6876" y="1656"/>
                </a:cubicBezTo>
                <a:cubicBezTo>
                  <a:pt x="6914" y="1596"/>
                  <a:pt x="6954" y="1533"/>
                  <a:pt x="6996" y="1476"/>
                </a:cubicBezTo>
                <a:cubicBezTo>
                  <a:pt x="7019" y="1407"/>
                  <a:pt x="7072" y="1342"/>
                  <a:pt x="7116" y="1284"/>
                </a:cubicBezTo>
                <a:cubicBezTo>
                  <a:pt x="7132" y="1236"/>
                  <a:pt x="7128" y="1241"/>
                  <a:pt x="7164" y="1188"/>
                </a:cubicBezTo>
                <a:cubicBezTo>
                  <a:pt x="7187" y="1155"/>
                  <a:pt x="7236" y="1092"/>
                  <a:pt x="7236" y="1092"/>
                </a:cubicBezTo>
                <a:cubicBezTo>
                  <a:pt x="7266" y="1003"/>
                  <a:pt x="7334" y="925"/>
                  <a:pt x="7392" y="852"/>
                </a:cubicBezTo>
                <a:cubicBezTo>
                  <a:pt x="7426" y="718"/>
                  <a:pt x="7517" y="616"/>
                  <a:pt x="7572" y="492"/>
                </a:cubicBezTo>
                <a:cubicBezTo>
                  <a:pt x="7614" y="397"/>
                  <a:pt x="7615" y="287"/>
                  <a:pt x="7656" y="192"/>
                </a:cubicBezTo>
                <a:cubicBezTo>
                  <a:pt x="7678" y="140"/>
                  <a:pt x="7715" y="98"/>
                  <a:pt x="7740" y="48"/>
                </a:cubicBezTo>
                <a:cubicBezTo>
                  <a:pt x="7765" y="124"/>
                  <a:pt x="7824" y="179"/>
                  <a:pt x="7872" y="240"/>
                </a:cubicBezTo>
                <a:cubicBezTo>
                  <a:pt x="7932" y="317"/>
                  <a:pt x="7986" y="396"/>
                  <a:pt x="8052" y="468"/>
                </a:cubicBezTo>
                <a:cubicBezTo>
                  <a:pt x="8083" y="501"/>
                  <a:pt x="8128" y="524"/>
                  <a:pt x="8148" y="564"/>
                </a:cubicBezTo>
                <a:cubicBezTo>
                  <a:pt x="8240" y="749"/>
                  <a:pt x="8382" y="909"/>
                  <a:pt x="8496" y="1080"/>
                </a:cubicBezTo>
                <a:cubicBezTo>
                  <a:pt x="8509" y="1099"/>
                  <a:pt x="8522" y="1119"/>
                  <a:pt x="8532" y="1140"/>
                </a:cubicBezTo>
                <a:cubicBezTo>
                  <a:pt x="8538" y="1151"/>
                  <a:pt x="8538" y="1165"/>
                  <a:pt x="8544" y="1176"/>
                </a:cubicBezTo>
                <a:cubicBezTo>
                  <a:pt x="8577" y="1237"/>
                  <a:pt x="8619" y="1295"/>
                  <a:pt x="8652" y="1356"/>
                </a:cubicBezTo>
                <a:cubicBezTo>
                  <a:pt x="8679" y="1406"/>
                  <a:pt x="8696" y="1462"/>
                  <a:pt x="8724" y="1512"/>
                </a:cubicBezTo>
                <a:cubicBezTo>
                  <a:pt x="8786" y="1623"/>
                  <a:pt x="8880" y="1720"/>
                  <a:pt x="8964" y="1812"/>
                </a:cubicBezTo>
                <a:cubicBezTo>
                  <a:pt x="8995" y="1845"/>
                  <a:pt x="9040" y="1868"/>
                  <a:pt x="9060" y="1908"/>
                </a:cubicBezTo>
                <a:cubicBezTo>
                  <a:pt x="9091" y="1970"/>
                  <a:pt x="9140" y="2008"/>
                  <a:pt x="9180" y="2064"/>
                </a:cubicBezTo>
                <a:cubicBezTo>
                  <a:pt x="9234" y="2139"/>
                  <a:pt x="9283" y="2217"/>
                  <a:pt x="9336" y="2292"/>
                </a:cubicBezTo>
                <a:cubicBezTo>
                  <a:pt x="9377" y="2351"/>
                  <a:pt x="9416" y="2412"/>
                  <a:pt x="9456" y="2472"/>
                </a:cubicBezTo>
                <a:cubicBezTo>
                  <a:pt x="9461" y="2479"/>
                  <a:pt x="9448" y="2488"/>
                  <a:pt x="9444" y="2496"/>
                </a:cubicBezTo>
              </a:path>
            </a:pathLst>
          </a:cu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5431" name="Oval 71"/>
          <p:cNvSpPr>
            <a:spLocks noChangeArrowheads="1"/>
          </p:cNvSpPr>
          <p:nvPr/>
        </p:nvSpPr>
        <p:spPr bwMode="auto">
          <a:xfrm>
            <a:off x="3664117" y="1728788"/>
            <a:ext cx="425450" cy="400050"/>
          </a:xfrm>
          <a:prstGeom prst="ellipse">
            <a:avLst/>
          </a:prstGeom>
          <a:gradFill rotWithShape="0">
            <a:gsLst>
              <a:gs pos="0">
                <a:srgbClr val="FF00FF"/>
              </a:gs>
              <a:gs pos="100000">
                <a:srgbClr val="FF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5432" name="Line 72"/>
          <p:cNvSpPr>
            <a:spLocks noChangeShapeType="1"/>
          </p:cNvSpPr>
          <p:nvPr/>
        </p:nvSpPr>
        <p:spPr bwMode="auto">
          <a:xfrm>
            <a:off x="3735388" y="1555750"/>
            <a:ext cx="6794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5433" name="Line 73"/>
          <p:cNvSpPr>
            <a:spLocks noChangeShapeType="1"/>
          </p:cNvSpPr>
          <p:nvPr/>
        </p:nvSpPr>
        <p:spPr bwMode="auto">
          <a:xfrm>
            <a:off x="5141913" y="1555750"/>
            <a:ext cx="7175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5434" name="Oval 74"/>
          <p:cNvSpPr>
            <a:spLocks noChangeArrowheads="1"/>
          </p:cNvSpPr>
          <p:nvPr/>
        </p:nvSpPr>
        <p:spPr bwMode="auto">
          <a:xfrm>
            <a:off x="5842000" y="1693863"/>
            <a:ext cx="533400" cy="484187"/>
          </a:xfrm>
          <a:prstGeom prst="ellipse">
            <a:avLst/>
          </a:prstGeom>
          <a:solidFill>
            <a:schemeClr val="tx1">
              <a:lumMod val="50000"/>
              <a:alpha val="65000"/>
            </a:schemeClr>
          </a:solidFill>
          <a:ln w="19050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5435" name="Oval 75"/>
          <p:cNvSpPr>
            <a:spLocks noChangeArrowheads="1"/>
          </p:cNvSpPr>
          <p:nvPr/>
        </p:nvSpPr>
        <p:spPr bwMode="auto">
          <a:xfrm>
            <a:off x="2027238" y="1690688"/>
            <a:ext cx="531812" cy="484187"/>
          </a:xfrm>
          <a:prstGeom prst="ellipse">
            <a:avLst/>
          </a:prstGeom>
          <a:solidFill>
            <a:schemeClr val="tx1">
              <a:lumMod val="50000"/>
              <a:alpha val="65000"/>
            </a:schemeClr>
          </a:solidFill>
          <a:ln w="19050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5436" name="Oval 76"/>
          <p:cNvSpPr>
            <a:spLocks noChangeArrowheads="1"/>
          </p:cNvSpPr>
          <p:nvPr/>
        </p:nvSpPr>
        <p:spPr bwMode="auto">
          <a:xfrm>
            <a:off x="5157955" y="1728788"/>
            <a:ext cx="423862" cy="400050"/>
          </a:xfrm>
          <a:prstGeom prst="ellipse">
            <a:avLst/>
          </a:prstGeom>
          <a:gradFill rotWithShape="0">
            <a:gsLst>
              <a:gs pos="0">
                <a:srgbClr val="FF00FF"/>
              </a:gs>
              <a:gs pos="100000">
                <a:srgbClr val="FF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5437" name="Text Box 77"/>
          <p:cNvSpPr txBox="1">
            <a:spLocks noChangeArrowheads="1"/>
          </p:cNvSpPr>
          <p:nvPr/>
        </p:nvSpPr>
        <p:spPr bwMode="auto">
          <a:xfrm>
            <a:off x="2505075" y="3290888"/>
            <a:ext cx="411163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</a:rPr>
              <a:t>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5438" name="Freeform 78"/>
          <p:cNvSpPr>
            <a:spLocks/>
          </p:cNvSpPr>
          <p:nvPr/>
        </p:nvSpPr>
        <p:spPr bwMode="auto">
          <a:xfrm rot="10800000">
            <a:off x="2543175" y="2695575"/>
            <a:ext cx="280988" cy="290513"/>
          </a:xfrm>
          <a:custGeom>
            <a:avLst/>
            <a:gdLst/>
            <a:ahLst/>
            <a:cxnLst>
              <a:cxn ang="0">
                <a:pos x="60" y="2040"/>
              </a:cxn>
              <a:cxn ang="0">
                <a:pos x="384" y="1644"/>
              </a:cxn>
              <a:cxn ang="0">
                <a:pos x="576" y="1380"/>
              </a:cxn>
              <a:cxn ang="0">
                <a:pos x="864" y="1008"/>
              </a:cxn>
              <a:cxn ang="0">
                <a:pos x="1188" y="612"/>
              </a:cxn>
              <a:cxn ang="0">
                <a:pos x="1416" y="336"/>
              </a:cxn>
              <a:cxn ang="0">
                <a:pos x="1584" y="108"/>
              </a:cxn>
              <a:cxn ang="0">
                <a:pos x="1620" y="48"/>
              </a:cxn>
              <a:cxn ang="0">
                <a:pos x="1728" y="156"/>
              </a:cxn>
              <a:cxn ang="0">
                <a:pos x="2052" y="576"/>
              </a:cxn>
              <a:cxn ang="0">
                <a:pos x="2244" y="828"/>
              </a:cxn>
              <a:cxn ang="0">
                <a:pos x="2544" y="1404"/>
              </a:cxn>
              <a:cxn ang="0">
                <a:pos x="2700" y="1668"/>
              </a:cxn>
              <a:cxn ang="0">
                <a:pos x="2772" y="1812"/>
              </a:cxn>
              <a:cxn ang="0">
                <a:pos x="2964" y="2076"/>
              </a:cxn>
              <a:cxn ang="0">
                <a:pos x="3132" y="2316"/>
              </a:cxn>
              <a:cxn ang="0">
                <a:pos x="3192" y="2400"/>
              </a:cxn>
              <a:cxn ang="0">
                <a:pos x="3528" y="1920"/>
              </a:cxn>
              <a:cxn ang="0">
                <a:pos x="3588" y="1836"/>
              </a:cxn>
              <a:cxn ang="0">
                <a:pos x="3732" y="1608"/>
              </a:cxn>
              <a:cxn ang="0">
                <a:pos x="3804" y="1488"/>
              </a:cxn>
              <a:cxn ang="0">
                <a:pos x="3900" y="1332"/>
              </a:cxn>
              <a:cxn ang="0">
                <a:pos x="4200" y="780"/>
              </a:cxn>
              <a:cxn ang="0">
                <a:pos x="4380" y="516"/>
              </a:cxn>
              <a:cxn ang="0">
                <a:pos x="4548" y="216"/>
              </a:cxn>
              <a:cxn ang="0">
                <a:pos x="4620" y="72"/>
              </a:cxn>
              <a:cxn ang="0">
                <a:pos x="4668" y="0"/>
              </a:cxn>
              <a:cxn ang="0">
                <a:pos x="4668" y="12"/>
              </a:cxn>
              <a:cxn ang="0">
                <a:pos x="5004" y="480"/>
              </a:cxn>
              <a:cxn ang="0">
                <a:pos x="5244" y="780"/>
              </a:cxn>
              <a:cxn ang="0">
                <a:pos x="5484" y="1140"/>
              </a:cxn>
              <a:cxn ang="0">
                <a:pos x="5724" y="1572"/>
              </a:cxn>
              <a:cxn ang="0">
                <a:pos x="5796" y="1668"/>
              </a:cxn>
              <a:cxn ang="0">
                <a:pos x="6108" y="2040"/>
              </a:cxn>
              <a:cxn ang="0">
                <a:pos x="6240" y="2232"/>
              </a:cxn>
              <a:cxn ang="0">
                <a:pos x="6444" y="2304"/>
              </a:cxn>
              <a:cxn ang="0">
                <a:pos x="6720" y="1908"/>
              </a:cxn>
              <a:cxn ang="0">
                <a:pos x="6876" y="1656"/>
              </a:cxn>
              <a:cxn ang="0">
                <a:pos x="7116" y="1284"/>
              </a:cxn>
              <a:cxn ang="0">
                <a:pos x="7236" y="1092"/>
              </a:cxn>
              <a:cxn ang="0">
                <a:pos x="7572" y="492"/>
              </a:cxn>
              <a:cxn ang="0">
                <a:pos x="7740" y="48"/>
              </a:cxn>
              <a:cxn ang="0">
                <a:pos x="8052" y="468"/>
              </a:cxn>
              <a:cxn ang="0">
                <a:pos x="8496" y="1080"/>
              </a:cxn>
              <a:cxn ang="0">
                <a:pos x="8544" y="1176"/>
              </a:cxn>
              <a:cxn ang="0">
                <a:pos x="8724" y="1512"/>
              </a:cxn>
              <a:cxn ang="0">
                <a:pos x="9060" y="1908"/>
              </a:cxn>
              <a:cxn ang="0">
                <a:pos x="9336" y="2292"/>
              </a:cxn>
              <a:cxn ang="0">
                <a:pos x="9444" y="2496"/>
              </a:cxn>
            </a:cxnLst>
            <a:rect l="0" t="0" r="r" b="b"/>
            <a:pathLst>
              <a:path w="9461" h="2496">
                <a:moveTo>
                  <a:pt x="0" y="2196"/>
                </a:moveTo>
                <a:cubicBezTo>
                  <a:pt x="20" y="2147"/>
                  <a:pt x="29" y="2083"/>
                  <a:pt x="60" y="2040"/>
                </a:cubicBezTo>
                <a:cubicBezTo>
                  <a:pt x="115" y="1963"/>
                  <a:pt x="192" y="1886"/>
                  <a:pt x="252" y="1812"/>
                </a:cubicBezTo>
                <a:cubicBezTo>
                  <a:pt x="299" y="1755"/>
                  <a:pt x="333" y="1695"/>
                  <a:pt x="384" y="1644"/>
                </a:cubicBezTo>
                <a:cubicBezTo>
                  <a:pt x="408" y="1572"/>
                  <a:pt x="462" y="1506"/>
                  <a:pt x="516" y="1452"/>
                </a:cubicBezTo>
                <a:cubicBezTo>
                  <a:pt x="539" y="1383"/>
                  <a:pt x="511" y="1445"/>
                  <a:pt x="576" y="1380"/>
                </a:cubicBezTo>
                <a:cubicBezTo>
                  <a:pt x="643" y="1313"/>
                  <a:pt x="676" y="1217"/>
                  <a:pt x="756" y="1164"/>
                </a:cubicBezTo>
                <a:cubicBezTo>
                  <a:pt x="775" y="1106"/>
                  <a:pt x="828" y="1059"/>
                  <a:pt x="864" y="1008"/>
                </a:cubicBezTo>
                <a:cubicBezTo>
                  <a:pt x="943" y="895"/>
                  <a:pt x="1025" y="786"/>
                  <a:pt x="1116" y="684"/>
                </a:cubicBezTo>
                <a:cubicBezTo>
                  <a:pt x="1139" y="659"/>
                  <a:pt x="1169" y="640"/>
                  <a:pt x="1188" y="612"/>
                </a:cubicBezTo>
                <a:cubicBezTo>
                  <a:pt x="1234" y="544"/>
                  <a:pt x="1277" y="481"/>
                  <a:pt x="1332" y="420"/>
                </a:cubicBezTo>
                <a:cubicBezTo>
                  <a:pt x="1359" y="391"/>
                  <a:pt x="1396" y="370"/>
                  <a:pt x="1416" y="336"/>
                </a:cubicBezTo>
                <a:cubicBezTo>
                  <a:pt x="1459" y="264"/>
                  <a:pt x="1433" y="289"/>
                  <a:pt x="1488" y="252"/>
                </a:cubicBezTo>
                <a:cubicBezTo>
                  <a:pt x="1520" y="204"/>
                  <a:pt x="1552" y="156"/>
                  <a:pt x="1584" y="108"/>
                </a:cubicBezTo>
                <a:cubicBezTo>
                  <a:pt x="1602" y="81"/>
                  <a:pt x="1632" y="46"/>
                  <a:pt x="1632" y="12"/>
                </a:cubicBezTo>
                <a:cubicBezTo>
                  <a:pt x="1628" y="24"/>
                  <a:pt x="1612" y="38"/>
                  <a:pt x="1620" y="48"/>
                </a:cubicBezTo>
                <a:cubicBezTo>
                  <a:pt x="1633" y="65"/>
                  <a:pt x="1662" y="59"/>
                  <a:pt x="1680" y="72"/>
                </a:cubicBezTo>
                <a:cubicBezTo>
                  <a:pt x="1695" y="82"/>
                  <a:pt x="1722" y="145"/>
                  <a:pt x="1728" y="156"/>
                </a:cubicBezTo>
                <a:cubicBezTo>
                  <a:pt x="1785" y="252"/>
                  <a:pt x="1855" y="341"/>
                  <a:pt x="1920" y="432"/>
                </a:cubicBezTo>
                <a:cubicBezTo>
                  <a:pt x="1957" y="484"/>
                  <a:pt x="1999" y="541"/>
                  <a:pt x="2052" y="576"/>
                </a:cubicBezTo>
                <a:cubicBezTo>
                  <a:pt x="2075" y="646"/>
                  <a:pt x="2046" y="582"/>
                  <a:pt x="2100" y="636"/>
                </a:cubicBezTo>
                <a:cubicBezTo>
                  <a:pt x="2145" y="681"/>
                  <a:pt x="2214" y="773"/>
                  <a:pt x="2244" y="828"/>
                </a:cubicBezTo>
                <a:cubicBezTo>
                  <a:pt x="2334" y="993"/>
                  <a:pt x="2409" y="1161"/>
                  <a:pt x="2508" y="1320"/>
                </a:cubicBezTo>
                <a:cubicBezTo>
                  <a:pt x="2570" y="1420"/>
                  <a:pt x="2503" y="1322"/>
                  <a:pt x="2544" y="1404"/>
                </a:cubicBezTo>
                <a:cubicBezTo>
                  <a:pt x="2563" y="1443"/>
                  <a:pt x="2641" y="1552"/>
                  <a:pt x="2652" y="1584"/>
                </a:cubicBezTo>
                <a:cubicBezTo>
                  <a:pt x="2670" y="1639"/>
                  <a:pt x="2656" y="1610"/>
                  <a:pt x="2700" y="1668"/>
                </a:cubicBezTo>
                <a:cubicBezTo>
                  <a:pt x="2724" y="1763"/>
                  <a:pt x="2693" y="1669"/>
                  <a:pt x="2760" y="1776"/>
                </a:cubicBezTo>
                <a:cubicBezTo>
                  <a:pt x="2767" y="1787"/>
                  <a:pt x="2765" y="1801"/>
                  <a:pt x="2772" y="1812"/>
                </a:cubicBezTo>
                <a:cubicBezTo>
                  <a:pt x="2781" y="1826"/>
                  <a:pt x="2798" y="1834"/>
                  <a:pt x="2808" y="1848"/>
                </a:cubicBezTo>
                <a:cubicBezTo>
                  <a:pt x="2858" y="1917"/>
                  <a:pt x="2919" y="2004"/>
                  <a:pt x="2964" y="2076"/>
                </a:cubicBezTo>
                <a:cubicBezTo>
                  <a:pt x="3034" y="2188"/>
                  <a:pt x="2946" y="2068"/>
                  <a:pt x="3012" y="2160"/>
                </a:cubicBezTo>
                <a:cubicBezTo>
                  <a:pt x="3050" y="2213"/>
                  <a:pt x="3100" y="2260"/>
                  <a:pt x="3132" y="2316"/>
                </a:cubicBezTo>
                <a:cubicBezTo>
                  <a:pt x="3141" y="2332"/>
                  <a:pt x="3146" y="2349"/>
                  <a:pt x="3156" y="2364"/>
                </a:cubicBezTo>
                <a:cubicBezTo>
                  <a:pt x="3166" y="2378"/>
                  <a:pt x="3192" y="2400"/>
                  <a:pt x="3192" y="2400"/>
                </a:cubicBezTo>
                <a:cubicBezTo>
                  <a:pt x="3216" y="2304"/>
                  <a:pt x="3264" y="2204"/>
                  <a:pt x="3348" y="2148"/>
                </a:cubicBezTo>
                <a:cubicBezTo>
                  <a:pt x="3391" y="2061"/>
                  <a:pt x="3472" y="1998"/>
                  <a:pt x="3528" y="1920"/>
                </a:cubicBezTo>
                <a:cubicBezTo>
                  <a:pt x="3538" y="1905"/>
                  <a:pt x="3542" y="1887"/>
                  <a:pt x="3552" y="1872"/>
                </a:cubicBezTo>
                <a:cubicBezTo>
                  <a:pt x="3562" y="1858"/>
                  <a:pt x="3578" y="1849"/>
                  <a:pt x="3588" y="1836"/>
                </a:cubicBezTo>
                <a:cubicBezTo>
                  <a:pt x="3618" y="1797"/>
                  <a:pt x="3643" y="1755"/>
                  <a:pt x="3672" y="1716"/>
                </a:cubicBezTo>
                <a:cubicBezTo>
                  <a:pt x="3685" y="1677"/>
                  <a:pt x="3719" y="1647"/>
                  <a:pt x="3732" y="1608"/>
                </a:cubicBezTo>
                <a:cubicBezTo>
                  <a:pt x="3736" y="1596"/>
                  <a:pt x="3738" y="1583"/>
                  <a:pt x="3744" y="1572"/>
                </a:cubicBezTo>
                <a:cubicBezTo>
                  <a:pt x="3766" y="1534"/>
                  <a:pt x="3785" y="1525"/>
                  <a:pt x="3804" y="1488"/>
                </a:cubicBezTo>
                <a:cubicBezTo>
                  <a:pt x="3810" y="1477"/>
                  <a:pt x="3810" y="1463"/>
                  <a:pt x="3816" y="1452"/>
                </a:cubicBezTo>
                <a:cubicBezTo>
                  <a:pt x="3838" y="1408"/>
                  <a:pt x="3877" y="1375"/>
                  <a:pt x="3900" y="1332"/>
                </a:cubicBezTo>
                <a:cubicBezTo>
                  <a:pt x="3976" y="1193"/>
                  <a:pt x="3916" y="1279"/>
                  <a:pt x="3984" y="1188"/>
                </a:cubicBezTo>
                <a:cubicBezTo>
                  <a:pt x="4033" y="1041"/>
                  <a:pt x="4118" y="911"/>
                  <a:pt x="4200" y="780"/>
                </a:cubicBezTo>
                <a:cubicBezTo>
                  <a:pt x="4236" y="722"/>
                  <a:pt x="4258" y="674"/>
                  <a:pt x="4308" y="624"/>
                </a:cubicBezTo>
                <a:cubicBezTo>
                  <a:pt x="4324" y="577"/>
                  <a:pt x="4358" y="559"/>
                  <a:pt x="4380" y="516"/>
                </a:cubicBezTo>
                <a:cubicBezTo>
                  <a:pt x="4403" y="470"/>
                  <a:pt x="4414" y="446"/>
                  <a:pt x="4452" y="408"/>
                </a:cubicBezTo>
                <a:cubicBezTo>
                  <a:pt x="4475" y="338"/>
                  <a:pt x="4518" y="282"/>
                  <a:pt x="4548" y="216"/>
                </a:cubicBezTo>
                <a:cubicBezTo>
                  <a:pt x="4558" y="193"/>
                  <a:pt x="4558" y="165"/>
                  <a:pt x="4572" y="144"/>
                </a:cubicBezTo>
                <a:cubicBezTo>
                  <a:pt x="4588" y="120"/>
                  <a:pt x="4611" y="99"/>
                  <a:pt x="4620" y="72"/>
                </a:cubicBezTo>
                <a:cubicBezTo>
                  <a:pt x="4624" y="60"/>
                  <a:pt x="4625" y="47"/>
                  <a:pt x="4632" y="36"/>
                </a:cubicBezTo>
                <a:cubicBezTo>
                  <a:pt x="4641" y="22"/>
                  <a:pt x="4668" y="0"/>
                  <a:pt x="4668" y="0"/>
                </a:cubicBezTo>
                <a:cubicBezTo>
                  <a:pt x="4660" y="16"/>
                  <a:pt x="4644" y="30"/>
                  <a:pt x="4644" y="48"/>
                </a:cubicBezTo>
                <a:cubicBezTo>
                  <a:pt x="4644" y="62"/>
                  <a:pt x="4655" y="6"/>
                  <a:pt x="4668" y="12"/>
                </a:cubicBezTo>
                <a:cubicBezTo>
                  <a:pt x="4707" y="31"/>
                  <a:pt x="4716" y="84"/>
                  <a:pt x="4740" y="120"/>
                </a:cubicBezTo>
                <a:cubicBezTo>
                  <a:pt x="4817" y="235"/>
                  <a:pt x="4892" y="405"/>
                  <a:pt x="5004" y="480"/>
                </a:cubicBezTo>
                <a:cubicBezTo>
                  <a:pt x="5066" y="574"/>
                  <a:pt x="5146" y="650"/>
                  <a:pt x="5208" y="744"/>
                </a:cubicBezTo>
                <a:cubicBezTo>
                  <a:pt x="5217" y="758"/>
                  <a:pt x="5234" y="766"/>
                  <a:pt x="5244" y="780"/>
                </a:cubicBezTo>
                <a:cubicBezTo>
                  <a:pt x="5254" y="795"/>
                  <a:pt x="5258" y="813"/>
                  <a:pt x="5268" y="828"/>
                </a:cubicBezTo>
                <a:cubicBezTo>
                  <a:pt x="5338" y="933"/>
                  <a:pt x="5414" y="1035"/>
                  <a:pt x="5484" y="1140"/>
                </a:cubicBezTo>
                <a:cubicBezTo>
                  <a:pt x="5514" y="1186"/>
                  <a:pt x="5515" y="1238"/>
                  <a:pt x="5544" y="1284"/>
                </a:cubicBezTo>
                <a:cubicBezTo>
                  <a:pt x="5604" y="1380"/>
                  <a:pt x="5664" y="1476"/>
                  <a:pt x="5724" y="1572"/>
                </a:cubicBezTo>
                <a:cubicBezTo>
                  <a:pt x="5733" y="1587"/>
                  <a:pt x="5737" y="1606"/>
                  <a:pt x="5748" y="1620"/>
                </a:cubicBezTo>
                <a:cubicBezTo>
                  <a:pt x="5762" y="1638"/>
                  <a:pt x="5781" y="1651"/>
                  <a:pt x="5796" y="1668"/>
                </a:cubicBezTo>
                <a:cubicBezTo>
                  <a:pt x="5876" y="1762"/>
                  <a:pt x="5716" y="1624"/>
                  <a:pt x="5892" y="1800"/>
                </a:cubicBezTo>
                <a:cubicBezTo>
                  <a:pt x="5967" y="1875"/>
                  <a:pt x="6047" y="1954"/>
                  <a:pt x="6108" y="2040"/>
                </a:cubicBezTo>
                <a:cubicBezTo>
                  <a:pt x="6196" y="2163"/>
                  <a:pt x="6042" y="1954"/>
                  <a:pt x="6168" y="2136"/>
                </a:cubicBezTo>
                <a:cubicBezTo>
                  <a:pt x="6191" y="2169"/>
                  <a:pt x="6240" y="2232"/>
                  <a:pt x="6240" y="2232"/>
                </a:cubicBezTo>
                <a:cubicBezTo>
                  <a:pt x="6271" y="2325"/>
                  <a:pt x="6327" y="2403"/>
                  <a:pt x="6396" y="2472"/>
                </a:cubicBezTo>
                <a:cubicBezTo>
                  <a:pt x="6404" y="2422"/>
                  <a:pt x="6413" y="2347"/>
                  <a:pt x="6444" y="2304"/>
                </a:cubicBezTo>
                <a:cubicBezTo>
                  <a:pt x="6558" y="2145"/>
                  <a:pt x="6430" y="2373"/>
                  <a:pt x="6528" y="2196"/>
                </a:cubicBezTo>
                <a:cubicBezTo>
                  <a:pt x="6584" y="2096"/>
                  <a:pt x="6651" y="2000"/>
                  <a:pt x="6720" y="1908"/>
                </a:cubicBezTo>
                <a:cubicBezTo>
                  <a:pt x="6738" y="1855"/>
                  <a:pt x="6773" y="1832"/>
                  <a:pt x="6804" y="1788"/>
                </a:cubicBezTo>
                <a:cubicBezTo>
                  <a:pt x="6832" y="1748"/>
                  <a:pt x="6850" y="1697"/>
                  <a:pt x="6876" y="1656"/>
                </a:cubicBezTo>
                <a:cubicBezTo>
                  <a:pt x="6914" y="1596"/>
                  <a:pt x="6954" y="1533"/>
                  <a:pt x="6996" y="1476"/>
                </a:cubicBezTo>
                <a:cubicBezTo>
                  <a:pt x="7019" y="1407"/>
                  <a:pt x="7072" y="1342"/>
                  <a:pt x="7116" y="1284"/>
                </a:cubicBezTo>
                <a:cubicBezTo>
                  <a:pt x="7132" y="1236"/>
                  <a:pt x="7128" y="1241"/>
                  <a:pt x="7164" y="1188"/>
                </a:cubicBezTo>
                <a:cubicBezTo>
                  <a:pt x="7187" y="1155"/>
                  <a:pt x="7236" y="1092"/>
                  <a:pt x="7236" y="1092"/>
                </a:cubicBezTo>
                <a:cubicBezTo>
                  <a:pt x="7266" y="1003"/>
                  <a:pt x="7334" y="925"/>
                  <a:pt x="7392" y="852"/>
                </a:cubicBezTo>
                <a:cubicBezTo>
                  <a:pt x="7426" y="718"/>
                  <a:pt x="7517" y="616"/>
                  <a:pt x="7572" y="492"/>
                </a:cubicBezTo>
                <a:cubicBezTo>
                  <a:pt x="7614" y="397"/>
                  <a:pt x="7615" y="287"/>
                  <a:pt x="7656" y="192"/>
                </a:cubicBezTo>
                <a:cubicBezTo>
                  <a:pt x="7678" y="140"/>
                  <a:pt x="7715" y="98"/>
                  <a:pt x="7740" y="48"/>
                </a:cubicBezTo>
                <a:cubicBezTo>
                  <a:pt x="7765" y="124"/>
                  <a:pt x="7824" y="179"/>
                  <a:pt x="7872" y="240"/>
                </a:cubicBezTo>
                <a:cubicBezTo>
                  <a:pt x="7932" y="317"/>
                  <a:pt x="7986" y="396"/>
                  <a:pt x="8052" y="468"/>
                </a:cubicBezTo>
                <a:cubicBezTo>
                  <a:pt x="8083" y="501"/>
                  <a:pt x="8128" y="524"/>
                  <a:pt x="8148" y="564"/>
                </a:cubicBezTo>
                <a:cubicBezTo>
                  <a:pt x="8240" y="749"/>
                  <a:pt x="8382" y="909"/>
                  <a:pt x="8496" y="1080"/>
                </a:cubicBezTo>
                <a:cubicBezTo>
                  <a:pt x="8509" y="1099"/>
                  <a:pt x="8522" y="1119"/>
                  <a:pt x="8532" y="1140"/>
                </a:cubicBezTo>
                <a:cubicBezTo>
                  <a:pt x="8538" y="1151"/>
                  <a:pt x="8538" y="1165"/>
                  <a:pt x="8544" y="1176"/>
                </a:cubicBezTo>
                <a:cubicBezTo>
                  <a:pt x="8577" y="1237"/>
                  <a:pt x="8619" y="1295"/>
                  <a:pt x="8652" y="1356"/>
                </a:cubicBezTo>
                <a:cubicBezTo>
                  <a:pt x="8679" y="1406"/>
                  <a:pt x="8696" y="1462"/>
                  <a:pt x="8724" y="1512"/>
                </a:cubicBezTo>
                <a:cubicBezTo>
                  <a:pt x="8786" y="1623"/>
                  <a:pt x="8880" y="1720"/>
                  <a:pt x="8964" y="1812"/>
                </a:cubicBezTo>
                <a:cubicBezTo>
                  <a:pt x="8995" y="1845"/>
                  <a:pt x="9040" y="1868"/>
                  <a:pt x="9060" y="1908"/>
                </a:cubicBezTo>
                <a:cubicBezTo>
                  <a:pt x="9091" y="1970"/>
                  <a:pt x="9140" y="2008"/>
                  <a:pt x="9180" y="2064"/>
                </a:cubicBezTo>
                <a:cubicBezTo>
                  <a:pt x="9234" y="2139"/>
                  <a:pt x="9283" y="2217"/>
                  <a:pt x="9336" y="2292"/>
                </a:cubicBezTo>
                <a:cubicBezTo>
                  <a:pt x="9377" y="2351"/>
                  <a:pt x="9416" y="2412"/>
                  <a:pt x="9456" y="2472"/>
                </a:cubicBezTo>
                <a:cubicBezTo>
                  <a:pt x="9461" y="2479"/>
                  <a:pt x="9448" y="2488"/>
                  <a:pt x="9444" y="2496"/>
                </a:cubicBezTo>
              </a:path>
            </a:pathLst>
          </a:custGeom>
          <a:noFill/>
          <a:ln w="9525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5439" name="Rectangle 79" descr="Горизонтальный кирпич"/>
          <p:cNvSpPr>
            <a:spLocks noChangeArrowheads="1"/>
          </p:cNvSpPr>
          <p:nvPr/>
        </p:nvSpPr>
        <p:spPr bwMode="auto">
          <a:xfrm rot="10800000">
            <a:off x="1763713" y="1412875"/>
            <a:ext cx="276225" cy="1968500"/>
          </a:xfrm>
          <a:prstGeom prst="rect">
            <a:avLst/>
          </a:prstGeom>
          <a:pattFill prst="horzBrick">
            <a:fgClr>
              <a:srgbClr val="000000"/>
            </a:fgClr>
            <a:bgClr>
              <a:srgbClr val="FFFFFF"/>
            </a:bgClr>
          </a:patt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15440" name="Group 80"/>
          <p:cNvGrpSpPr>
            <a:grpSpLocks/>
          </p:cNvGrpSpPr>
          <p:nvPr/>
        </p:nvGrpSpPr>
        <p:grpSpPr bwMode="auto">
          <a:xfrm rot="10800000">
            <a:off x="3160713" y="2686050"/>
            <a:ext cx="1181100" cy="266700"/>
            <a:chOff x="6537" y="1674"/>
            <a:chExt cx="763" cy="197"/>
          </a:xfrm>
        </p:grpSpPr>
        <p:sp>
          <p:nvSpPr>
            <p:cNvPr id="15441" name="Freeform 81"/>
            <p:cNvSpPr>
              <a:spLocks/>
            </p:cNvSpPr>
            <p:nvPr/>
          </p:nvSpPr>
          <p:spPr bwMode="auto">
            <a:xfrm flipH="1">
              <a:off x="6537" y="1674"/>
              <a:ext cx="379" cy="197"/>
            </a:xfrm>
            <a:custGeom>
              <a:avLst/>
              <a:gdLst/>
              <a:ahLst/>
              <a:cxnLst>
                <a:cxn ang="0">
                  <a:pos x="60" y="2040"/>
                </a:cxn>
                <a:cxn ang="0">
                  <a:pos x="384" y="1644"/>
                </a:cxn>
                <a:cxn ang="0">
                  <a:pos x="576" y="1380"/>
                </a:cxn>
                <a:cxn ang="0">
                  <a:pos x="864" y="1008"/>
                </a:cxn>
                <a:cxn ang="0">
                  <a:pos x="1188" y="612"/>
                </a:cxn>
                <a:cxn ang="0">
                  <a:pos x="1416" y="336"/>
                </a:cxn>
                <a:cxn ang="0">
                  <a:pos x="1584" y="108"/>
                </a:cxn>
                <a:cxn ang="0">
                  <a:pos x="1620" y="48"/>
                </a:cxn>
                <a:cxn ang="0">
                  <a:pos x="1728" y="156"/>
                </a:cxn>
                <a:cxn ang="0">
                  <a:pos x="2052" y="576"/>
                </a:cxn>
                <a:cxn ang="0">
                  <a:pos x="2244" y="828"/>
                </a:cxn>
                <a:cxn ang="0">
                  <a:pos x="2544" y="1404"/>
                </a:cxn>
                <a:cxn ang="0">
                  <a:pos x="2700" y="1668"/>
                </a:cxn>
                <a:cxn ang="0">
                  <a:pos x="2772" y="1812"/>
                </a:cxn>
                <a:cxn ang="0">
                  <a:pos x="2964" y="2076"/>
                </a:cxn>
                <a:cxn ang="0">
                  <a:pos x="3132" y="2316"/>
                </a:cxn>
                <a:cxn ang="0">
                  <a:pos x="3192" y="2400"/>
                </a:cxn>
                <a:cxn ang="0">
                  <a:pos x="3528" y="1920"/>
                </a:cxn>
                <a:cxn ang="0">
                  <a:pos x="3588" y="1836"/>
                </a:cxn>
                <a:cxn ang="0">
                  <a:pos x="3732" y="1608"/>
                </a:cxn>
                <a:cxn ang="0">
                  <a:pos x="3804" y="1488"/>
                </a:cxn>
                <a:cxn ang="0">
                  <a:pos x="3900" y="1332"/>
                </a:cxn>
                <a:cxn ang="0">
                  <a:pos x="4200" y="780"/>
                </a:cxn>
                <a:cxn ang="0">
                  <a:pos x="4380" y="516"/>
                </a:cxn>
                <a:cxn ang="0">
                  <a:pos x="4548" y="216"/>
                </a:cxn>
                <a:cxn ang="0">
                  <a:pos x="4620" y="72"/>
                </a:cxn>
                <a:cxn ang="0">
                  <a:pos x="4668" y="0"/>
                </a:cxn>
                <a:cxn ang="0">
                  <a:pos x="4668" y="12"/>
                </a:cxn>
                <a:cxn ang="0">
                  <a:pos x="5004" y="480"/>
                </a:cxn>
                <a:cxn ang="0">
                  <a:pos x="5244" y="780"/>
                </a:cxn>
                <a:cxn ang="0">
                  <a:pos x="5484" y="1140"/>
                </a:cxn>
                <a:cxn ang="0">
                  <a:pos x="5724" y="1572"/>
                </a:cxn>
                <a:cxn ang="0">
                  <a:pos x="5796" y="1668"/>
                </a:cxn>
                <a:cxn ang="0">
                  <a:pos x="6108" y="2040"/>
                </a:cxn>
                <a:cxn ang="0">
                  <a:pos x="6240" y="2232"/>
                </a:cxn>
                <a:cxn ang="0">
                  <a:pos x="6444" y="2304"/>
                </a:cxn>
                <a:cxn ang="0">
                  <a:pos x="6720" y="1908"/>
                </a:cxn>
                <a:cxn ang="0">
                  <a:pos x="6876" y="1656"/>
                </a:cxn>
                <a:cxn ang="0">
                  <a:pos x="7116" y="1284"/>
                </a:cxn>
                <a:cxn ang="0">
                  <a:pos x="7236" y="1092"/>
                </a:cxn>
                <a:cxn ang="0">
                  <a:pos x="7572" y="492"/>
                </a:cxn>
                <a:cxn ang="0">
                  <a:pos x="7740" y="48"/>
                </a:cxn>
                <a:cxn ang="0">
                  <a:pos x="8052" y="468"/>
                </a:cxn>
                <a:cxn ang="0">
                  <a:pos x="8496" y="1080"/>
                </a:cxn>
                <a:cxn ang="0">
                  <a:pos x="8544" y="1176"/>
                </a:cxn>
                <a:cxn ang="0">
                  <a:pos x="8724" y="1512"/>
                </a:cxn>
                <a:cxn ang="0">
                  <a:pos x="9060" y="1908"/>
                </a:cxn>
                <a:cxn ang="0">
                  <a:pos x="9336" y="2292"/>
                </a:cxn>
                <a:cxn ang="0">
                  <a:pos x="9444" y="2496"/>
                </a:cxn>
              </a:cxnLst>
              <a:rect l="0" t="0" r="r" b="b"/>
              <a:pathLst>
                <a:path w="9461" h="2496">
                  <a:moveTo>
                    <a:pt x="0" y="2196"/>
                  </a:moveTo>
                  <a:cubicBezTo>
                    <a:pt x="20" y="2147"/>
                    <a:pt x="29" y="2083"/>
                    <a:pt x="60" y="2040"/>
                  </a:cubicBezTo>
                  <a:cubicBezTo>
                    <a:pt x="115" y="1963"/>
                    <a:pt x="192" y="1886"/>
                    <a:pt x="252" y="1812"/>
                  </a:cubicBezTo>
                  <a:cubicBezTo>
                    <a:pt x="299" y="1755"/>
                    <a:pt x="333" y="1695"/>
                    <a:pt x="384" y="1644"/>
                  </a:cubicBezTo>
                  <a:cubicBezTo>
                    <a:pt x="408" y="1572"/>
                    <a:pt x="462" y="1506"/>
                    <a:pt x="516" y="1452"/>
                  </a:cubicBezTo>
                  <a:cubicBezTo>
                    <a:pt x="539" y="1383"/>
                    <a:pt x="511" y="1445"/>
                    <a:pt x="576" y="1380"/>
                  </a:cubicBezTo>
                  <a:cubicBezTo>
                    <a:pt x="643" y="1313"/>
                    <a:pt x="676" y="1217"/>
                    <a:pt x="756" y="1164"/>
                  </a:cubicBezTo>
                  <a:cubicBezTo>
                    <a:pt x="775" y="1106"/>
                    <a:pt x="828" y="1059"/>
                    <a:pt x="864" y="1008"/>
                  </a:cubicBezTo>
                  <a:cubicBezTo>
                    <a:pt x="943" y="895"/>
                    <a:pt x="1025" y="786"/>
                    <a:pt x="1116" y="684"/>
                  </a:cubicBezTo>
                  <a:cubicBezTo>
                    <a:pt x="1139" y="659"/>
                    <a:pt x="1169" y="640"/>
                    <a:pt x="1188" y="612"/>
                  </a:cubicBezTo>
                  <a:cubicBezTo>
                    <a:pt x="1234" y="544"/>
                    <a:pt x="1277" y="481"/>
                    <a:pt x="1332" y="420"/>
                  </a:cubicBezTo>
                  <a:cubicBezTo>
                    <a:pt x="1359" y="391"/>
                    <a:pt x="1396" y="370"/>
                    <a:pt x="1416" y="336"/>
                  </a:cubicBezTo>
                  <a:cubicBezTo>
                    <a:pt x="1459" y="264"/>
                    <a:pt x="1433" y="289"/>
                    <a:pt x="1488" y="252"/>
                  </a:cubicBezTo>
                  <a:cubicBezTo>
                    <a:pt x="1520" y="204"/>
                    <a:pt x="1552" y="156"/>
                    <a:pt x="1584" y="108"/>
                  </a:cubicBezTo>
                  <a:cubicBezTo>
                    <a:pt x="1602" y="81"/>
                    <a:pt x="1632" y="46"/>
                    <a:pt x="1632" y="12"/>
                  </a:cubicBezTo>
                  <a:cubicBezTo>
                    <a:pt x="1628" y="24"/>
                    <a:pt x="1612" y="38"/>
                    <a:pt x="1620" y="48"/>
                  </a:cubicBezTo>
                  <a:cubicBezTo>
                    <a:pt x="1633" y="65"/>
                    <a:pt x="1662" y="59"/>
                    <a:pt x="1680" y="72"/>
                  </a:cubicBezTo>
                  <a:cubicBezTo>
                    <a:pt x="1695" y="82"/>
                    <a:pt x="1722" y="145"/>
                    <a:pt x="1728" y="156"/>
                  </a:cubicBezTo>
                  <a:cubicBezTo>
                    <a:pt x="1785" y="252"/>
                    <a:pt x="1855" y="341"/>
                    <a:pt x="1920" y="432"/>
                  </a:cubicBezTo>
                  <a:cubicBezTo>
                    <a:pt x="1957" y="484"/>
                    <a:pt x="1999" y="541"/>
                    <a:pt x="2052" y="576"/>
                  </a:cubicBezTo>
                  <a:cubicBezTo>
                    <a:pt x="2075" y="646"/>
                    <a:pt x="2046" y="582"/>
                    <a:pt x="2100" y="636"/>
                  </a:cubicBezTo>
                  <a:cubicBezTo>
                    <a:pt x="2145" y="681"/>
                    <a:pt x="2214" y="773"/>
                    <a:pt x="2244" y="828"/>
                  </a:cubicBezTo>
                  <a:cubicBezTo>
                    <a:pt x="2334" y="993"/>
                    <a:pt x="2409" y="1161"/>
                    <a:pt x="2508" y="1320"/>
                  </a:cubicBezTo>
                  <a:cubicBezTo>
                    <a:pt x="2570" y="1420"/>
                    <a:pt x="2503" y="1322"/>
                    <a:pt x="2544" y="1404"/>
                  </a:cubicBezTo>
                  <a:cubicBezTo>
                    <a:pt x="2563" y="1443"/>
                    <a:pt x="2641" y="1552"/>
                    <a:pt x="2652" y="1584"/>
                  </a:cubicBezTo>
                  <a:cubicBezTo>
                    <a:pt x="2670" y="1639"/>
                    <a:pt x="2656" y="1610"/>
                    <a:pt x="2700" y="1668"/>
                  </a:cubicBezTo>
                  <a:cubicBezTo>
                    <a:pt x="2724" y="1763"/>
                    <a:pt x="2693" y="1669"/>
                    <a:pt x="2760" y="1776"/>
                  </a:cubicBezTo>
                  <a:cubicBezTo>
                    <a:pt x="2767" y="1787"/>
                    <a:pt x="2765" y="1801"/>
                    <a:pt x="2772" y="1812"/>
                  </a:cubicBezTo>
                  <a:cubicBezTo>
                    <a:pt x="2781" y="1826"/>
                    <a:pt x="2798" y="1834"/>
                    <a:pt x="2808" y="1848"/>
                  </a:cubicBezTo>
                  <a:cubicBezTo>
                    <a:pt x="2858" y="1917"/>
                    <a:pt x="2919" y="2004"/>
                    <a:pt x="2964" y="2076"/>
                  </a:cubicBezTo>
                  <a:cubicBezTo>
                    <a:pt x="3034" y="2188"/>
                    <a:pt x="2946" y="2068"/>
                    <a:pt x="3012" y="2160"/>
                  </a:cubicBezTo>
                  <a:cubicBezTo>
                    <a:pt x="3050" y="2213"/>
                    <a:pt x="3100" y="2260"/>
                    <a:pt x="3132" y="2316"/>
                  </a:cubicBezTo>
                  <a:cubicBezTo>
                    <a:pt x="3141" y="2332"/>
                    <a:pt x="3146" y="2349"/>
                    <a:pt x="3156" y="2364"/>
                  </a:cubicBezTo>
                  <a:cubicBezTo>
                    <a:pt x="3166" y="2378"/>
                    <a:pt x="3192" y="2400"/>
                    <a:pt x="3192" y="2400"/>
                  </a:cubicBezTo>
                  <a:cubicBezTo>
                    <a:pt x="3216" y="2304"/>
                    <a:pt x="3264" y="2204"/>
                    <a:pt x="3348" y="2148"/>
                  </a:cubicBezTo>
                  <a:cubicBezTo>
                    <a:pt x="3391" y="2061"/>
                    <a:pt x="3472" y="1998"/>
                    <a:pt x="3528" y="1920"/>
                  </a:cubicBezTo>
                  <a:cubicBezTo>
                    <a:pt x="3538" y="1905"/>
                    <a:pt x="3542" y="1887"/>
                    <a:pt x="3552" y="1872"/>
                  </a:cubicBezTo>
                  <a:cubicBezTo>
                    <a:pt x="3562" y="1858"/>
                    <a:pt x="3578" y="1849"/>
                    <a:pt x="3588" y="1836"/>
                  </a:cubicBezTo>
                  <a:cubicBezTo>
                    <a:pt x="3618" y="1797"/>
                    <a:pt x="3643" y="1755"/>
                    <a:pt x="3672" y="1716"/>
                  </a:cubicBezTo>
                  <a:cubicBezTo>
                    <a:pt x="3685" y="1677"/>
                    <a:pt x="3719" y="1647"/>
                    <a:pt x="3732" y="1608"/>
                  </a:cubicBezTo>
                  <a:cubicBezTo>
                    <a:pt x="3736" y="1596"/>
                    <a:pt x="3738" y="1583"/>
                    <a:pt x="3744" y="1572"/>
                  </a:cubicBezTo>
                  <a:cubicBezTo>
                    <a:pt x="3766" y="1534"/>
                    <a:pt x="3785" y="1525"/>
                    <a:pt x="3804" y="1488"/>
                  </a:cubicBezTo>
                  <a:cubicBezTo>
                    <a:pt x="3810" y="1477"/>
                    <a:pt x="3810" y="1463"/>
                    <a:pt x="3816" y="1452"/>
                  </a:cubicBezTo>
                  <a:cubicBezTo>
                    <a:pt x="3838" y="1408"/>
                    <a:pt x="3877" y="1375"/>
                    <a:pt x="3900" y="1332"/>
                  </a:cubicBezTo>
                  <a:cubicBezTo>
                    <a:pt x="3976" y="1193"/>
                    <a:pt x="3916" y="1279"/>
                    <a:pt x="3984" y="1188"/>
                  </a:cubicBezTo>
                  <a:cubicBezTo>
                    <a:pt x="4033" y="1041"/>
                    <a:pt x="4118" y="911"/>
                    <a:pt x="4200" y="780"/>
                  </a:cubicBezTo>
                  <a:cubicBezTo>
                    <a:pt x="4236" y="722"/>
                    <a:pt x="4258" y="674"/>
                    <a:pt x="4308" y="624"/>
                  </a:cubicBezTo>
                  <a:cubicBezTo>
                    <a:pt x="4324" y="577"/>
                    <a:pt x="4358" y="559"/>
                    <a:pt x="4380" y="516"/>
                  </a:cubicBezTo>
                  <a:cubicBezTo>
                    <a:pt x="4403" y="470"/>
                    <a:pt x="4414" y="446"/>
                    <a:pt x="4452" y="408"/>
                  </a:cubicBezTo>
                  <a:cubicBezTo>
                    <a:pt x="4475" y="338"/>
                    <a:pt x="4518" y="282"/>
                    <a:pt x="4548" y="216"/>
                  </a:cubicBezTo>
                  <a:cubicBezTo>
                    <a:pt x="4558" y="193"/>
                    <a:pt x="4558" y="165"/>
                    <a:pt x="4572" y="144"/>
                  </a:cubicBezTo>
                  <a:cubicBezTo>
                    <a:pt x="4588" y="120"/>
                    <a:pt x="4611" y="99"/>
                    <a:pt x="4620" y="72"/>
                  </a:cubicBezTo>
                  <a:cubicBezTo>
                    <a:pt x="4624" y="60"/>
                    <a:pt x="4625" y="47"/>
                    <a:pt x="4632" y="36"/>
                  </a:cubicBezTo>
                  <a:cubicBezTo>
                    <a:pt x="4641" y="22"/>
                    <a:pt x="4668" y="0"/>
                    <a:pt x="4668" y="0"/>
                  </a:cubicBezTo>
                  <a:cubicBezTo>
                    <a:pt x="4660" y="16"/>
                    <a:pt x="4644" y="30"/>
                    <a:pt x="4644" y="48"/>
                  </a:cubicBezTo>
                  <a:cubicBezTo>
                    <a:pt x="4644" y="62"/>
                    <a:pt x="4655" y="6"/>
                    <a:pt x="4668" y="12"/>
                  </a:cubicBezTo>
                  <a:cubicBezTo>
                    <a:pt x="4707" y="31"/>
                    <a:pt x="4716" y="84"/>
                    <a:pt x="4740" y="120"/>
                  </a:cubicBezTo>
                  <a:cubicBezTo>
                    <a:pt x="4817" y="235"/>
                    <a:pt x="4892" y="405"/>
                    <a:pt x="5004" y="480"/>
                  </a:cubicBezTo>
                  <a:cubicBezTo>
                    <a:pt x="5066" y="574"/>
                    <a:pt x="5146" y="650"/>
                    <a:pt x="5208" y="744"/>
                  </a:cubicBezTo>
                  <a:cubicBezTo>
                    <a:pt x="5217" y="758"/>
                    <a:pt x="5234" y="766"/>
                    <a:pt x="5244" y="780"/>
                  </a:cubicBezTo>
                  <a:cubicBezTo>
                    <a:pt x="5254" y="795"/>
                    <a:pt x="5258" y="813"/>
                    <a:pt x="5268" y="828"/>
                  </a:cubicBezTo>
                  <a:cubicBezTo>
                    <a:pt x="5338" y="933"/>
                    <a:pt x="5414" y="1035"/>
                    <a:pt x="5484" y="1140"/>
                  </a:cubicBezTo>
                  <a:cubicBezTo>
                    <a:pt x="5514" y="1186"/>
                    <a:pt x="5515" y="1238"/>
                    <a:pt x="5544" y="1284"/>
                  </a:cubicBezTo>
                  <a:cubicBezTo>
                    <a:pt x="5604" y="1380"/>
                    <a:pt x="5664" y="1476"/>
                    <a:pt x="5724" y="1572"/>
                  </a:cubicBezTo>
                  <a:cubicBezTo>
                    <a:pt x="5733" y="1587"/>
                    <a:pt x="5737" y="1606"/>
                    <a:pt x="5748" y="1620"/>
                  </a:cubicBezTo>
                  <a:cubicBezTo>
                    <a:pt x="5762" y="1638"/>
                    <a:pt x="5781" y="1651"/>
                    <a:pt x="5796" y="1668"/>
                  </a:cubicBezTo>
                  <a:cubicBezTo>
                    <a:pt x="5876" y="1762"/>
                    <a:pt x="5716" y="1624"/>
                    <a:pt x="5892" y="1800"/>
                  </a:cubicBezTo>
                  <a:cubicBezTo>
                    <a:pt x="5967" y="1875"/>
                    <a:pt x="6047" y="1954"/>
                    <a:pt x="6108" y="2040"/>
                  </a:cubicBezTo>
                  <a:cubicBezTo>
                    <a:pt x="6196" y="2163"/>
                    <a:pt x="6042" y="1954"/>
                    <a:pt x="6168" y="2136"/>
                  </a:cubicBezTo>
                  <a:cubicBezTo>
                    <a:pt x="6191" y="2169"/>
                    <a:pt x="6240" y="2232"/>
                    <a:pt x="6240" y="2232"/>
                  </a:cubicBezTo>
                  <a:cubicBezTo>
                    <a:pt x="6271" y="2325"/>
                    <a:pt x="6327" y="2403"/>
                    <a:pt x="6396" y="2472"/>
                  </a:cubicBezTo>
                  <a:cubicBezTo>
                    <a:pt x="6404" y="2422"/>
                    <a:pt x="6413" y="2347"/>
                    <a:pt x="6444" y="2304"/>
                  </a:cubicBezTo>
                  <a:cubicBezTo>
                    <a:pt x="6558" y="2145"/>
                    <a:pt x="6430" y="2373"/>
                    <a:pt x="6528" y="2196"/>
                  </a:cubicBezTo>
                  <a:cubicBezTo>
                    <a:pt x="6584" y="2096"/>
                    <a:pt x="6651" y="2000"/>
                    <a:pt x="6720" y="1908"/>
                  </a:cubicBezTo>
                  <a:cubicBezTo>
                    <a:pt x="6738" y="1855"/>
                    <a:pt x="6773" y="1832"/>
                    <a:pt x="6804" y="1788"/>
                  </a:cubicBezTo>
                  <a:cubicBezTo>
                    <a:pt x="6832" y="1748"/>
                    <a:pt x="6850" y="1697"/>
                    <a:pt x="6876" y="1656"/>
                  </a:cubicBezTo>
                  <a:cubicBezTo>
                    <a:pt x="6914" y="1596"/>
                    <a:pt x="6954" y="1533"/>
                    <a:pt x="6996" y="1476"/>
                  </a:cubicBezTo>
                  <a:cubicBezTo>
                    <a:pt x="7019" y="1407"/>
                    <a:pt x="7072" y="1342"/>
                    <a:pt x="7116" y="1284"/>
                  </a:cubicBezTo>
                  <a:cubicBezTo>
                    <a:pt x="7132" y="1236"/>
                    <a:pt x="7128" y="1241"/>
                    <a:pt x="7164" y="1188"/>
                  </a:cubicBezTo>
                  <a:cubicBezTo>
                    <a:pt x="7187" y="1155"/>
                    <a:pt x="7236" y="1092"/>
                    <a:pt x="7236" y="1092"/>
                  </a:cubicBezTo>
                  <a:cubicBezTo>
                    <a:pt x="7266" y="1003"/>
                    <a:pt x="7334" y="925"/>
                    <a:pt x="7392" y="852"/>
                  </a:cubicBezTo>
                  <a:cubicBezTo>
                    <a:pt x="7426" y="718"/>
                    <a:pt x="7517" y="616"/>
                    <a:pt x="7572" y="492"/>
                  </a:cubicBezTo>
                  <a:cubicBezTo>
                    <a:pt x="7614" y="397"/>
                    <a:pt x="7615" y="287"/>
                    <a:pt x="7656" y="192"/>
                  </a:cubicBezTo>
                  <a:cubicBezTo>
                    <a:pt x="7678" y="140"/>
                    <a:pt x="7715" y="98"/>
                    <a:pt x="7740" y="48"/>
                  </a:cubicBezTo>
                  <a:cubicBezTo>
                    <a:pt x="7765" y="124"/>
                    <a:pt x="7824" y="179"/>
                    <a:pt x="7872" y="240"/>
                  </a:cubicBezTo>
                  <a:cubicBezTo>
                    <a:pt x="7932" y="317"/>
                    <a:pt x="7986" y="396"/>
                    <a:pt x="8052" y="468"/>
                  </a:cubicBezTo>
                  <a:cubicBezTo>
                    <a:pt x="8083" y="501"/>
                    <a:pt x="8128" y="524"/>
                    <a:pt x="8148" y="564"/>
                  </a:cubicBezTo>
                  <a:cubicBezTo>
                    <a:pt x="8240" y="749"/>
                    <a:pt x="8382" y="909"/>
                    <a:pt x="8496" y="1080"/>
                  </a:cubicBezTo>
                  <a:cubicBezTo>
                    <a:pt x="8509" y="1099"/>
                    <a:pt x="8522" y="1119"/>
                    <a:pt x="8532" y="1140"/>
                  </a:cubicBezTo>
                  <a:cubicBezTo>
                    <a:pt x="8538" y="1151"/>
                    <a:pt x="8538" y="1165"/>
                    <a:pt x="8544" y="1176"/>
                  </a:cubicBezTo>
                  <a:cubicBezTo>
                    <a:pt x="8577" y="1237"/>
                    <a:pt x="8619" y="1295"/>
                    <a:pt x="8652" y="1356"/>
                  </a:cubicBezTo>
                  <a:cubicBezTo>
                    <a:pt x="8679" y="1406"/>
                    <a:pt x="8696" y="1462"/>
                    <a:pt x="8724" y="1512"/>
                  </a:cubicBezTo>
                  <a:cubicBezTo>
                    <a:pt x="8786" y="1623"/>
                    <a:pt x="8880" y="1720"/>
                    <a:pt x="8964" y="1812"/>
                  </a:cubicBezTo>
                  <a:cubicBezTo>
                    <a:pt x="8995" y="1845"/>
                    <a:pt x="9040" y="1868"/>
                    <a:pt x="9060" y="1908"/>
                  </a:cubicBezTo>
                  <a:cubicBezTo>
                    <a:pt x="9091" y="1970"/>
                    <a:pt x="9140" y="2008"/>
                    <a:pt x="9180" y="2064"/>
                  </a:cubicBezTo>
                  <a:cubicBezTo>
                    <a:pt x="9234" y="2139"/>
                    <a:pt x="9283" y="2217"/>
                    <a:pt x="9336" y="2292"/>
                  </a:cubicBezTo>
                  <a:cubicBezTo>
                    <a:pt x="9377" y="2351"/>
                    <a:pt x="9416" y="2412"/>
                    <a:pt x="9456" y="2472"/>
                  </a:cubicBezTo>
                  <a:cubicBezTo>
                    <a:pt x="9461" y="2479"/>
                    <a:pt x="9448" y="2488"/>
                    <a:pt x="9444" y="2496"/>
                  </a:cubicBezTo>
                </a:path>
              </a:pathLst>
            </a:custGeom>
            <a:noFill/>
            <a:ln w="9525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42" name="Freeform 82"/>
            <p:cNvSpPr>
              <a:spLocks/>
            </p:cNvSpPr>
            <p:nvPr/>
          </p:nvSpPr>
          <p:spPr bwMode="auto">
            <a:xfrm>
              <a:off x="6921" y="1674"/>
              <a:ext cx="379" cy="197"/>
            </a:xfrm>
            <a:custGeom>
              <a:avLst/>
              <a:gdLst/>
              <a:ahLst/>
              <a:cxnLst>
                <a:cxn ang="0">
                  <a:pos x="60" y="2040"/>
                </a:cxn>
                <a:cxn ang="0">
                  <a:pos x="384" y="1644"/>
                </a:cxn>
                <a:cxn ang="0">
                  <a:pos x="576" y="1380"/>
                </a:cxn>
                <a:cxn ang="0">
                  <a:pos x="864" y="1008"/>
                </a:cxn>
                <a:cxn ang="0">
                  <a:pos x="1188" y="612"/>
                </a:cxn>
                <a:cxn ang="0">
                  <a:pos x="1416" y="336"/>
                </a:cxn>
                <a:cxn ang="0">
                  <a:pos x="1584" y="108"/>
                </a:cxn>
                <a:cxn ang="0">
                  <a:pos x="1620" y="48"/>
                </a:cxn>
                <a:cxn ang="0">
                  <a:pos x="1728" y="156"/>
                </a:cxn>
                <a:cxn ang="0">
                  <a:pos x="2052" y="576"/>
                </a:cxn>
                <a:cxn ang="0">
                  <a:pos x="2244" y="828"/>
                </a:cxn>
                <a:cxn ang="0">
                  <a:pos x="2544" y="1404"/>
                </a:cxn>
                <a:cxn ang="0">
                  <a:pos x="2700" y="1668"/>
                </a:cxn>
                <a:cxn ang="0">
                  <a:pos x="2772" y="1812"/>
                </a:cxn>
                <a:cxn ang="0">
                  <a:pos x="2964" y="2076"/>
                </a:cxn>
                <a:cxn ang="0">
                  <a:pos x="3132" y="2316"/>
                </a:cxn>
                <a:cxn ang="0">
                  <a:pos x="3192" y="2400"/>
                </a:cxn>
                <a:cxn ang="0">
                  <a:pos x="3528" y="1920"/>
                </a:cxn>
                <a:cxn ang="0">
                  <a:pos x="3588" y="1836"/>
                </a:cxn>
                <a:cxn ang="0">
                  <a:pos x="3732" y="1608"/>
                </a:cxn>
                <a:cxn ang="0">
                  <a:pos x="3804" y="1488"/>
                </a:cxn>
                <a:cxn ang="0">
                  <a:pos x="3900" y="1332"/>
                </a:cxn>
                <a:cxn ang="0">
                  <a:pos x="4200" y="780"/>
                </a:cxn>
                <a:cxn ang="0">
                  <a:pos x="4380" y="516"/>
                </a:cxn>
                <a:cxn ang="0">
                  <a:pos x="4548" y="216"/>
                </a:cxn>
                <a:cxn ang="0">
                  <a:pos x="4620" y="72"/>
                </a:cxn>
                <a:cxn ang="0">
                  <a:pos x="4668" y="0"/>
                </a:cxn>
                <a:cxn ang="0">
                  <a:pos x="4668" y="12"/>
                </a:cxn>
                <a:cxn ang="0">
                  <a:pos x="5004" y="480"/>
                </a:cxn>
                <a:cxn ang="0">
                  <a:pos x="5244" y="780"/>
                </a:cxn>
                <a:cxn ang="0">
                  <a:pos x="5484" y="1140"/>
                </a:cxn>
                <a:cxn ang="0">
                  <a:pos x="5724" y="1572"/>
                </a:cxn>
                <a:cxn ang="0">
                  <a:pos x="5796" y="1668"/>
                </a:cxn>
                <a:cxn ang="0">
                  <a:pos x="6108" y="2040"/>
                </a:cxn>
                <a:cxn ang="0">
                  <a:pos x="6240" y="2232"/>
                </a:cxn>
                <a:cxn ang="0">
                  <a:pos x="6444" y="2304"/>
                </a:cxn>
                <a:cxn ang="0">
                  <a:pos x="6720" y="1908"/>
                </a:cxn>
                <a:cxn ang="0">
                  <a:pos x="6876" y="1656"/>
                </a:cxn>
                <a:cxn ang="0">
                  <a:pos x="7116" y="1284"/>
                </a:cxn>
                <a:cxn ang="0">
                  <a:pos x="7236" y="1092"/>
                </a:cxn>
                <a:cxn ang="0">
                  <a:pos x="7572" y="492"/>
                </a:cxn>
                <a:cxn ang="0">
                  <a:pos x="7740" y="48"/>
                </a:cxn>
                <a:cxn ang="0">
                  <a:pos x="8052" y="468"/>
                </a:cxn>
                <a:cxn ang="0">
                  <a:pos x="8496" y="1080"/>
                </a:cxn>
                <a:cxn ang="0">
                  <a:pos x="8544" y="1176"/>
                </a:cxn>
                <a:cxn ang="0">
                  <a:pos x="8724" y="1512"/>
                </a:cxn>
                <a:cxn ang="0">
                  <a:pos x="9060" y="1908"/>
                </a:cxn>
                <a:cxn ang="0">
                  <a:pos x="9336" y="2292"/>
                </a:cxn>
                <a:cxn ang="0">
                  <a:pos x="9444" y="2496"/>
                </a:cxn>
              </a:cxnLst>
              <a:rect l="0" t="0" r="r" b="b"/>
              <a:pathLst>
                <a:path w="9461" h="2496">
                  <a:moveTo>
                    <a:pt x="0" y="2196"/>
                  </a:moveTo>
                  <a:cubicBezTo>
                    <a:pt x="20" y="2147"/>
                    <a:pt x="29" y="2083"/>
                    <a:pt x="60" y="2040"/>
                  </a:cubicBezTo>
                  <a:cubicBezTo>
                    <a:pt x="115" y="1963"/>
                    <a:pt x="192" y="1886"/>
                    <a:pt x="252" y="1812"/>
                  </a:cubicBezTo>
                  <a:cubicBezTo>
                    <a:pt x="299" y="1755"/>
                    <a:pt x="333" y="1695"/>
                    <a:pt x="384" y="1644"/>
                  </a:cubicBezTo>
                  <a:cubicBezTo>
                    <a:pt x="408" y="1572"/>
                    <a:pt x="462" y="1506"/>
                    <a:pt x="516" y="1452"/>
                  </a:cubicBezTo>
                  <a:cubicBezTo>
                    <a:pt x="539" y="1383"/>
                    <a:pt x="511" y="1445"/>
                    <a:pt x="576" y="1380"/>
                  </a:cubicBezTo>
                  <a:cubicBezTo>
                    <a:pt x="643" y="1313"/>
                    <a:pt x="676" y="1217"/>
                    <a:pt x="756" y="1164"/>
                  </a:cubicBezTo>
                  <a:cubicBezTo>
                    <a:pt x="775" y="1106"/>
                    <a:pt x="828" y="1059"/>
                    <a:pt x="864" y="1008"/>
                  </a:cubicBezTo>
                  <a:cubicBezTo>
                    <a:pt x="943" y="895"/>
                    <a:pt x="1025" y="786"/>
                    <a:pt x="1116" y="684"/>
                  </a:cubicBezTo>
                  <a:cubicBezTo>
                    <a:pt x="1139" y="659"/>
                    <a:pt x="1169" y="640"/>
                    <a:pt x="1188" y="612"/>
                  </a:cubicBezTo>
                  <a:cubicBezTo>
                    <a:pt x="1234" y="544"/>
                    <a:pt x="1277" y="481"/>
                    <a:pt x="1332" y="420"/>
                  </a:cubicBezTo>
                  <a:cubicBezTo>
                    <a:pt x="1359" y="391"/>
                    <a:pt x="1396" y="370"/>
                    <a:pt x="1416" y="336"/>
                  </a:cubicBezTo>
                  <a:cubicBezTo>
                    <a:pt x="1459" y="264"/>
                    <a:pt x="1433" y="289"/>
                    <a:pt x="1488" y="252"/>
                  </a:cubicBezTo>
                  <a:cubicBezTo>
                    <a:pt x="1520" y="204"/>
                    <a:pt x="1552" y="156"/>
                    <a:pt x="1584" y="108"/>
                  </a:cubicBezTo>
                  <a:cubicBezTo>
                    <a:pt x="1602" y="81"/>
                    <a:pt x="1632" y="46"/>
                    <a:pt x="1632" y="12"/>
                  </a:cubicBezTo>
                  <a:cubicBezTo>
                    <a:pt x="1628" y="24"/>
                    <a:pt x="1612" y="38"/>
                    <a:pt x="1620" y="48"/>
                  </a:cubicBezTo>
                  <a:cubicBezTo>
                    <a:pt x="1633" y="65"/>
                    <a:pt x="1662" y="59"/>
                    <a:pt x="1680" y="72"/>
                  </a:cubicBezTo>
                  <a:cubicBezTo>
                    <a:pt x="1695" y="82"/>
                    <a:pt x="1722" y="145"/>
                    <a:pt x="1728" y="156"/>
                  </a:cubicBezTo>
                  <a:cubicBezTo>
                    <a:pt x="1785" y="252"/>
                    <a:pt x="1855" y="341"/>
                    <a:pt x="1920" y="432"/>
                  </a:cubicBezTo>
                  <a:cubicBezTo>
                    <a:pt x="1957" y="484"/>
                    <a:pt x="1999" y="541"/>
                    <a:pt x="2052" y="576"/>
                  </a:cubicBezTo>
                  <a:cubicBezTo>
                    <a:pt x="2075" y="646"/>
                    <a:pt x="2046" y="582"/>
                    <a:pt x="2100" y="636"/>
                  </a:cubicBezTo>
                  <a:cubicBezTo>
                    <a:pt x="2145" y="681"/>
                    <a:pt x="2214" y="773"/>
                    <a:pt x="2244" y="828"/>
                  </a:cubicBezTo>
                  <a:cubicBezTo>
                    <a:pt x="2334" y="993"/>
                    <a:pt x="2409" y="1161"/>
                    <a:pt x="2508" y="1320"/>
                  </a:cubicBezTo>
                  <a:cubicBezTo>
                    <a:pt x="2570" y="1420"/>
                    <a:pt x="2503" y="1322"/>
                    <a:pt x="2544" y="1404"/>
                  </a:cubicBezTo>
                  <a:cubicBezTo>
                    <a:pt x="2563" y="1443"/>
                    <a:pt x="2641" y="1552"/>
                    <a:pt x="2652" y="1584"/>
                  </a:cubicBezTo>
                  <a:cubicBezTo>
                    <a:pt x="2670" y="1639"/>
                    <a:pt x="2656" y="1610"/>
                    <a:pt x="2700" y="1668"/>
                  </a:cubicBezTo>
                  <a:cubicBezTo>
                    <a:pt x="2724" y="1763"/>
                    <a:pt x="2693" y="1669"/>
                    <a:pt x="2760" y="1776"/>
                  </a:cubicBezTo>
                  <a:cubicBezTo>
                    <a:pt x="2767" y="1787"/>
                    <a:pt x="2765" y="1801"/>
                    <a:pt x="2772" y="1812"/>
                  </a:cubicBezTo>
                  <a:cubicBezTo>
                    <a:pt x="2781" y="1826"/>
                    <a:pt x="2798" y="1834"/>
                    <a:pt x="2808" y="1848"/>
                  </a:cubicBezTo>
                  <a:cubicBezTo>
                    <a:pt x="2858" y="1917"/>
                    <a:pt x="2919" y="2004"/>
                    <a:pt x="2964" y="2076"/>
                  </a:cubicBezTo>
                  <a:cubicBezTo>
                    <a:pt x="3034" y="2188"/>
                    <a:pt x="2946" y="2068"/>
                    <a:pt x="3012" y="2160"/>
                  </a:cubicBezTo>
                  <a:cubicBezTo>
                    <a:pt x="3050" y="2213"/>
                    <a:pt x="3100" y="2260"/>
                    <a:pt x="3132" y="2316"/>
                  </a:cubicBezTo>
                  <a:cubicBezTo>
                    <a:pt x="3141" y="2332"/>
                    <a:pt x="3146" y="2349"/>
                    <a:pt x="3156" y="2364"/>
                  </a:cubicBezTo>
                  <a:cubicBezTo>
                    <a:pt x="3166" y="2378"/>
                    <a:pt x="3192" y="2400"/>
                    <a:pt x="3192" y="2400"/>
                  </a:cubicBezTo>
                  <a:cubicBezTo>
                    <a:pt x="3216" y="2304"/>
                    <a:pt x="3264" y="2204"/>
                    <a:pt x="3348" y="2148"/>
                  </a:cubicBezTo>
                  <a:cubicBezTo>
                    <a:pt x="3391" y="2061"/>
                    <a:pt x="3472" y="1998"/>
                    <a:pt x="3528" y="1920"/>
                  </a:cubicBezTo>
                  <a:cubicBezTo>
                    <a:pt x="3538" y="1905"/>
                    <a:pt x="3542" y="1887"/>
                    <a:pt x="3552" y="1872"/>
                  </a:cubicBezTo>
                  <a:cubicBezTo>
                    <a:pt x="3562" y="1858"/>
                    <a:pt x="3578" y="1849"/>
                    <a:pt x="3588" y="1836"/>
                  </a:cubicBezTo>
                  <a:cubicBezTo>
                    <a:pt x="3618" y="1797"/>
                    <a:pt x="3643" y="1755"/>
                    <a:pt x="3672" y="1716"/>
                  </a:cubicBezTo>
                  <a:cubicBezTo>
                    <a:pt x="3685" y="1677"/>
                    <a:pt x="3719" y="1647"/>
                    <a:pt x="3732" y="1608"/>
                  </a:cubicBezTo>
                  <a:cubicBezTo>
                    <a:pt x="3736" y="1596"/>
                    <a:pt x="3738" y="1583"/>
                    <a:pt x="3744" y="1572"/>
                  </a:cubicBezTo>
                  <a:cubicBezTo>
                    <a:pt x="3766" y="1534"/>
                    <a:pt x="3785" y="1525"/>
                    <a:pt x="3804" y="1488"/>
                  </a:cubicBezTo>
                  <a:cubicBezTo>
                    <a:pt x="3810" y="1477"/>
                    <a:pt x="3810" y="1463"/>
                    <a:pt x="3816" y="1452"/>
                  </a:cubicBezTo>
                  <a:cubicBezTo>
                    <a:pt x="3838" y="1408"/>
                    <a:pt x="3877" y="1375"/>
                    <a:pt x="3900" y="1332"/>
                  </a:cubicBezTo>
                  <a:cubicBezTo>
                    <a:pt x="3976" y="1193"/>
                    <a:pt x="3916" y="1279"/>
                    <a:pt x="3984" y="1188"/>
                  </a:cubicBezTo>
                  <a:cubicBezTo>
                    <a:pt x="4033" y="1041"/>
                    <a:pt x="4118" y="911"/>
                    <a:pt x="4200" y="780"/>
                  </a:cubicBezTo>
                  <a:cubicBezTo>
                    <a:pt x="4236" y="722"/>
                    <a:pt x="4258" y="674"/>
                    <a:pt x="4308" y="624"/>
                  </a:cubicBezTo>
                  <a:cubicBezTo>
                    <a:pt x="4324" y="577"/>
                    <a:pt x="4358" y="559"/>
                    <a:pt x="4380" y="516"/>
                  </a:cubicBezTo>
                  <a:cubicBezTo>
                    <a:pt x="4403" y="470"/>
                    <a:pt x="4414" y="446"/>
                    <a:pt x="4452" y="408"/>
                  </a:cubicBezTo>
                  <a:cubicBezTo>
                    <a:pt x="4475" y="338"/>
                    <a:pt x="4518" y="282"/>
                    <a:pt x="4548" y="216"/>
                  </a:cubicBezTo>
                  <a:cubicBezTo>
                    <a:pt x="4558" y="193"/>
                    <a:pt x="4558" y="165"/>
                    <a:pt x="4572" y="144"/>
                  </a:cubicBezTo>
                  <a:cubicBezTo>
                    <a:pt x="4588" y="120"/>
                    <a:pt x="4611" y="99"/>
                    <a:pt x="4620" y="72"/>
                  </a:cubicBezTo>
                  <a:cubicBezTo>
                    <a:pt x="4624" y="60"/>
                    <a:pt x="4625" y="47"/>
                    <a:pt x="4632" y="36"/>
                  </a:cubicBezTo>
                  <a:cubicBezTo>
                    <a:pt x="4641" y="22"/>
                    <a:pt x="4668" y="0"/>
                    <a:pt x="4668" y="0"/>
                  </a:cubicBezTo>
                  <a:cubicBezTo>
                    <a:pt x="4660" y="16"/>
                    <a:pt x="4644" y="30"/>
                    <a:pt x="4644" y="48"/>
                  </a:cubicBezTo>
                  <a:cubicBezTo>
                    <a:pt x="4644" y="62"/>
                    <a:pt x="4655" y="6"/>
                    <a:pt x="4668" y="12"/>
                  </a:cubicBezTo>
                  <a:cubicBezTo>
                    <a:pt x="4707" y="31"/>
                    <a:pt x="4716" y="84"/>
                    <a:pt x="4740" y="120"/>
                  </a:cubicBezTo>
                  <a:cubicBezTo>
                    <a:pt x="4817" y="235"/>
                    <a:pt x="4892" y="405"/>
                    <a:pt x="5004" y="480"/>
                  </a:cubicBezTo>
                  <a:cubicBezTo>
                    <a:pt x="5066" y="574"/>
                    <a:pt x="5146" y="650"/>
                    <a:pt x="5208" y="744"/>
                  </a:cubicBezTo>
                  <a:cubicBezTo>
                    <a:pt x="5217" y="758"/>
                    <a:pt x="5234" y="766"/>
                    <a:pt x="5244" y="780"/>
                  </a:cubicBezTo>
                  <a:cubicBezTo>
                    <a:pt x="5254" y="795"/>
                    <a:pt x="5258" y="813"/>
                    <a:pt x="5268" y="828"/>
                  </a:cubicBezTo>
                  <a:cubicBezTo>
                    <a:pt x="5338" y="933"/>
                    <a:pt x="5414" y="1035"/>
                    <a:pt x="5484" y="1140"/>
                  </a:cubicBezTo>
                  <a:cubicBezTo>
                    <a:pt x="5514" y="1186"/>
                    <a:pt x="5515" y="1238"/>
                    <a:pt x="5544" y="1284"/>
                  </a:cubicBezTo>
                  <a:cubicBezTo>
                    <a:pt x="5604" y="1380"/>
                    <a:pt x="5664" y="1476"/>
                    <a:pt x="5724" y="1572"/>
                  </a:cubicBezTo>
                  <a:cubicBezTo>
                    <a:pt x="5733" y="1587"/>
                    <a:pt x="5737" y="1606"/>
                    <a:pt x="5748" y="1620"/>
                  </a:cubicBezTo>
                  <a:cubicBezTo>
                    <a:pt x="5762" y="1638"/>
                    <a:pt x="5781" y="1651"/>
                    <a:pt x="5796" y="1668"/>
                  </a:cubicBezTo>
                  <a:cubicBezTo>
                    <a:pt x="5876" y="1762"/>
                    <a:pt x="5716" y="1624"/>
                    <a:pt x="5892" y="1800"/>
                  </a:cubicBezTo>
                  <a:cubicBezTo>
                    <a:pt x="5967" y="1875"/>
                    <a:pt x="6047" y="1954"/>
                    <a:pt x="6108" y="2040"/>
                  </a:cubicBezTo>
                  <a:cubicBezTo>
                    <a:pt x="6196" y="2163"/>
                    <a:pt x="6042" y="1954"/>
                    <a:pt x="6168" y="2136"/>
                  </a:cubicBezTo>
                  <a:cubicBezTo>
                    <a:pt x="6191" y="2169"/>
                    <a:pt x="6240" y="2232"/>
                    <a:pt x="6240" y="2232"/>
                  </a:cubicBezTo>
                  <a:cubicBezTo>
                    <a:pt x="6271" y="2325"/>
                    <a:pt x="6327" y="2403"/>
                    <a:pt x="6396" y="2472"/>
                  </a:cubicBezTo>
                  <a:cubicBezTo>
                    <a:pt x="6404" y="2422"/>
                    <a:pt x="6413" y="2347"/>
                    <a:pt x="6444" y="2304"/>
                  </a:cubicBezTo>
                  <a:cubicBezTo>
                    <a:pt x="6558" y="2145"/>
                    <a:pt x="6430" y="2373"/>
                    <a:pt x="6528" y="2196"/>
                  </a:cubicBezTo>
                  <a:cubicBezTo>
                    <a:pt x="6584" y="2096"/>
                    <a:pt x="6651" y="2000"/>
                    <a:pt x="6720" y="1908"/>
                  </a:cubicBezTo>
                  <a:cubicBezTo>
                    <a:pt x="6738" y="1855"/>
                    <a:pt x="6773" y="1832"/>
                    <a:pt x="6804" y="1788"/>
                  </a:cubicBezTo>
                  <a:cubicBezTo>
                    <a:pt x="6832" y="1748"/>
                    <a:pt x="6850" y="1697"/>
                    <a:pt x="6876" y="1656"/>
                  </a:cubicBezTo>
                  <a:cubicBezTo>
                    <a:pt x="6914" y="1596"/>
                    <a:pt x="6954" y="1533"/>
                    <a:pt x="6996" y="1476"/>
                  </a:cubicBezTo>
                  <a:cubicBezTo>
                    <a:pt x="7019" y="1407"/>
                    <a:pt x="7072" y="1342"/>
                    <a:pt x="7116" y="1284"/>
                  </a:cubicBezTo>
                  <a:cubicBezTo>
                    <a:pt x="7132" y="1236"/>
                    <a:pt x="7128" y="1241"/>
                    <a:pt x="7164" y="1188"/>
                  </a:cubicBezTo>
                  <a:cubicBezTo>
                    <a:pt x="7187" y="1155"/>
                    <a:pt x="7236" y="1092"/>
                    <a:pt x="7236" y="1092"/>
                  </a:cubicBezTo>
                  <a:cubicBezTo>
                    <a:pt x="7266" y="1003"/>
                    <a:pt x="7334" y="925"/>
                    <a:pt x="7392" y="852"/>
                  </a:cubicBezTo>
                  <a:cubicBezTo>
                    <a:pt x="7426" y="718"/>
                    <a:pt x="7517" y="616"/>
                    <a:pt x="7572" y="492"/>
                  </a:cubicBezTo>
                  <a:cubicBezTo>
                    <a:pt x="7614" y="397"/>
                    <a:pt x="7615" y="287"/>
                    <a:pt x="7656" y="192"/>
                  </a:cubicBezTo>
                  <a:cubicBezTo>
                    <a:pt x="7678" y="140"/>
                    <a:pt x="7715" y="98"/>
                    <a:pt x="7740" y="48"/>
                  </a:cubicBezTo>
                  <a:cubicBezTo>
                    <a:pt x="7765" y="124"/>
                    <a:pt x="7824" y="179"/>
                    <a:pt x="7872" y="240"/>
                  </a:cubicBezTo>
                  <a:cubicBezTo>
                    <a:pt x="7932" y="317"/>
                    <a:pt x="7986" y="396"/>
                    <a:pt x="8052" y="468"/>
                  </a:cubicBezTo>
                  <a:cubicBezTo>
                    <a:pt x="8083" y="501"/>
                    <a:pt x="8128" y="524"/>
                    <a:pt x="8148" y="564"/>
                  </a:cubicBezTo>
                  <a:cubicBezTo>
                    <a:pt x="8240" y="749"/>
                    <a:pt x="8382" y="909"/>
                    <a:pt x="8496" y="1080"/>
                  </a:cubicBezTo>
                  <a:cubicBezTo>
                    <a:pt x="8509" y="1099"/>
                    <a:pt x="8522" y="1119"/>
                    <a:pt x="8532" y="1140"/>
                  </a:cubicBezTo>
                  <a:cubicBezTo>
                    <a:pt x="8538" y="1151"/>
                    <a:pt x="8538" y="1165"/>
                    <a:pt x="8544" y="1176"/>
                  </a:cubicBezTo>
                  <a:cubicBezTo>
                    <a:pt x="8577" y="1237"/>
                    <a:pt x="8619" y="1295"/>
                    <a:pt x="8652" y="1356"/>
                  </a:cubicBezTo>
                  <a:cubicBezTo>
                    <a:pt x="8679" y="1406"/>
                    <a:pt x="8696" y="1462"/>
                    <a:pt x="8724" y="1512"/>
                  </a:cubicBezTo>
                  <a:cubicBezTo>
                    <a:pt x="8786" y="1623"/>
                    <a:pt x="8880" y="1720"/>
                    <a:pt x="8964" y="1812"/>
                  </a:cubicBezTo>
                  <a:cubicBezTo>
                    <a:pt x="8995" y="1845"/>
                    <a:pt x="9040" y="1868"/>
                    <a:pt x="9060" y="1908"/>
                  </a:cubicBezTo>
                  <a:cubicBezTo>
                    <a:pt x="9091" y="1970"/>
                    <a:pt x="9140" y="2008"/>
                    <a:pt x="9180" y="2064"/>
                  </a:cubicBezTo>
                  <a:cubicBezTo>
                    <a:pt x="9234" y="2139"/>
                    <a:pt x="9283" y="2217"/>
                    <a:pt x="9336" y="2292"/>
                  </a:cubicBezTo>
                  <a:cubicBezTo>
                    <a:pt x="9377" y="2351"/>
                    <a:pt x="9416" y="2412"/>
                    <a:pt x="9456" y="2472"/>
                  </a:cubicBezTo>
                  <a:cubicBezTo>
                    <a:pt x="9461" y="2479"/>
                    <a:pt x="9448" y="2488"/>
                    <a:pt x="9444" y="2496"/>
                  </a:cubicBezTo>
                </a:path>
              </a:pathLst>
            </a:custGeom>
            <a:noFill/>
            <a:ln w="9525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5443" name="Freeform 83"/>
          <p:cNvSpPr>
            <a:spLocks/>
          </p:cNvSpPr>
          <p:nvPr/>
        </p:nvSpPr>
        <p:spPr bwMode="auto">
          <a:xfrm rot="10800000">
            <a:off x="4641850" y="2686050"/>
            <a:ext cx="1241425" cy="266700"/>
          </a:xfrm>
          <a:custGeom>
            <a:avLst/>
            <a:gdLst/>
            <a:ahLst/>
            <a:cxnLst>
              <a:cxn ang="0">
                <a:pos x="60" y="2040"/>
              </a:cxn>
              <a:cxn ang="0">
                <a:pos x="384" y="1644"/>
              </a:cxn>
              <a:cxn ang="0">
                <a:pos x="576" y="1380"/>
              </a:cxn>
              <a:cxn ang="0">
                <a:pos x="864" y="1008"/>
              </a:cxn>
              <a:cxn ang="0">
                <a:pos x="1188" y="612"/>
              </a:cxn>
              <a:cxn ang="0">
                <a:pos x="1416" y="336"/>
              </a:cxn>
              <a:cxn ang="0">
                <a:pos x="1584" y="108"/>
              </a:cxn>
              <a:cxn ang="0">
                <a:pos x="1620" y="48"/>
              </a:cxn>
              <a:cxn ang="0">
                <a:pos x="1728" y="156"/>
              </a:cxn>
              <a:cxn ang="0">
                <a:pos x="2052" y="576"/>
              </a:cxn>
              <a:cxn ang="0">
                <a:pos x="2244" y="828"/>
              </a:cxn>
              <a:cxn ang="0">
                <a:pos x="2544" y="1404"/>
              </a:cxn>
              <a:cxn ang="0">
                <a:pos x="2700" y="1668"/>
              </a:cxn>
              <a:cxn ang="0">
                <a:pos x="2772" y="1812"/>
              </a:cxn>
              <a:cxn ang="0">
                <a:pos x="2964" y="2076"/>
              </a:cxn>
              <a:cxn ang="0">
                <a:pos x="3132" y="2316"/>
              </a:cxn>
              <a:cxn ang="0">
                <a:pos x="3192" y="2400"/>
              </a:cxn>
              <a:cxn ang="0">
                <a:pos x="3528" y="1920"/>
              </a:cxn>
              <a:cxn ang="0">
                <a:pos x="3588" y="1836"/>
              </a:cxn>
              <a:cxn ang="0">
                <a:pos x="3732" y="1608"/>
              </a:cxn>
              <a:cxn ang="0">
                <a:pos x="3804" y="1488"/>
              </a:cxn>
              <a:cxn ang="0">
                <a:pos x="3900" y="1332"/>
              </a:cxn>
              <a:cxn ang="0">
                <a:pos x="4200" y="780"/>
              </a:cxn>
              <a:cxn ang="0">
                <a:pos x="4380" y="516"/>
              </a:cxn>
              <a:cxn ang="0">
                <a:pos x="4548" y="216"/>
              </a:cxn>
              <a:cxn ang="0">
                <a:pos x="4620" y="72"/>
              </a:cxn>
              <a:cxn ang="0">
                <a:pos x="4668" y="0"/>
              </a:cxn>
              <a:cxn ang="0">
                <a:pos x="4668" y="12"/>
              </a:cxn>
              <a:cxn ang="0">
                <a:pos x="5004" y="480"/>
              </a:cxn>
              <a:cxn ang="0">
                <a:pos x="5244" y="780"/>
              </a:cxn>
              <a:cxn ang="0">
                <a:pos x="5484" y="1140"/>
              </a:cxn>
              <a:cxn ang="0">
                <a:pos x="5724" y="1572"/>
              </a:cxn>
              <a:cxn ang="0">
                <a:pos x="5796" y="1668"/>
              </a:cxn>
              <a:cxn ang="0">
                <a:pos x="6108" y="2040"/>
              </a:cxn>
              <a:cxn ang="0">
                <a:pos x="6240" y="2232"/>
              </a:cxn>
              <a:cxn ang="0">
                <a:pos x="6444" y="2304"/>
              </a:cxn>
              <a:cxn ang="0">
                <a:pos x="6720" y="1908"/>
              </a:cxn>
              <a:cxn ang="0">
                <a:pos x="6876" y="1656"/>
              </a:cxn>
              <a:cxn ang="0">
                <a:pos x="7116" y="1284"/>
              </a:cxn>
              <a:cxn ang="0">
                <a:pos x="7236" y="1092"/>
              </a:cxn>
              <a:cxn ang="0">
                <a:pos x="7572" y="492"/>
              </a:cxn>
              <a:cxn ang="0">
                <a:pos x="7740" y="48"/>
              </a:cxn>
              <a:cxn ang="0">
                <a:pos x="8052" y="468"/>
              </a:cxn>
              <a:cxn ang="0">
                <a:pos x="8496" y="1080"/>
              </a:cxn>
              <a:cxn ang="0">
                <a:pos x="8544" y="1176"/>
              </a:cxn>
              <a:cxn ang="0">
                <a:pos x="8724" y="1512"/>
              </a:cxn>
              <a:cxn ang="0">
                <a:pos x="9060" y="1908"/>
              </a:cxn>
              <a:cxn ang="0">
                <a:pos x="9336" y="2292"/>
              </a:cxn>
              <a:cxn ang="0">
                <a:pos x="9444" y="2496"/>
              </a:cxn>
            </a:cxnLst>
            <a:rect l="0" t="0" r="r" b="b"/>
            <a:pathLst>
              <a:path w="9461" h="2496">
                <a:moveTo>
                  <a:pt x="0" y="2196"/>
                </a:moveTo>
                <a:cubicBezTo>
                  <a:pt x="20" y="2147"/>
                  <a:pt x="29" y="2083"/>
                  <a:pt x="60" y="2040"/>
                </a:cubicBezTo>
                <a:cubicBezTo>
                  <a:pt x="115" y="1963"/>
                  <a:pt x="192" y="1886"/>
                  <a:pt x="252" y="1812"/>
                </a:cubicBezTo>
                <a:cubicBezTo>
                  <a:pt x="299" y="1755"/>
                  <a:pt x="333" y="1695"/>
                  <a:pt x="384" y="1644"/>
                </a:cubicBezTo>
                <a:cubicBezTo>
                  <a:pt x="408" y="1572"/>
                  <a:pt x="462" y="1506"/>
                  <a:pt x="516" y="1452"/>
                </a:cubicBezTo>
                <a:cubicBezTo>
                  <a:pt x="539" y="1383"/>
                  <a:pt x="511" y="1445"/>
                  <a:pt x="576" y="1380"/>
                </a:cubicBezTo>
                <a:cubicBezTo>
                  <a:pt x="643" y="1313"/>
                  <a:pt x="676" y="1217"/>
                  <a:pt x="756" y="1164"/>
                </a:cubicBezTo>
                <a:cubicBezTo>
                  <a:pt x="775" y="1106"/>
                  <a:pt x="828" y="1059"/>
                  <a:pt x="864" y="1008"/>
                </a:cubicBezTo>
                <a:cubicBezTo>
                  <a:pt x="943" y="895"/>
                  <a:pt x="1025" y="786"/>
                  <a:pt x="1116" y="684"/>
                </a:cubicBezTo>
                <a:cubicBezTo>
                  <a:pt x="1139" y="659"/>
                  <a:pt x="1169" y="640"/>
                  <a:pt x="1188" y="612"/>
                </a:cubicBezTo>
                <a:cubicBezTo>
                  <a:pt x="1234" y="544"/>
                  <a:pt x="1277" y="481"/>
                  <a:pt x="1332" y="420"/>
                </a:cubicBezTo>
                <a:cubicBezTo>
                  <a:pt x="1359" y="391"/>
                  <a:pt x="1396" y="370"/>
                  <a:pt x="1416" y="336"/>
                </a:cubicBezTo>
                <a:cubicBezTo>
                  <a:pt x="1459" y="264"/>
                  <a:pt x="1433" y="289"/>
                  <a:pt x="1488" y="252"/>
                </a:cubicBezTo>
                <a:cubicBezTo>
                  <a:pt x="1520" y="204"/>
                  <a:pt x="1552" y="156"/>
                  <a:pt x="1584" y="108"/>
                </a:cubicBezTo>
                <a:cubicBezTo>
                  <a:pt x="1602" y="81"/>
                  <a:pt x="1632" y="46"/>
                  <a:pt x="1632" y="12"/>
                </a:cubicBezTo>
                <a:cubicBezTo>
                  <a:pt x="1628" y="24"/>
                  <a:pt x="1612" y="38"/>
                  <a:pt x="1620" y="48"/>
                </a:cubicBezTo>
                <a:cubicBezTo>
                  <a:pt x="1633" y="65"/>
                  <a:pt x="1662" y="59"/>
                  <a:pt x="1680" y="72"/>
                </a:cubicBezTo>
                <a:cubicBezTo>
                  <a:pt x="1695" y="82"/>
                  <a:pt x="1722" y="145"/>
                  <a:pt x="1728" y="156"/>
                </a:cubicBezTo>
                <a:cubicBezTo>
                  <a:pt x="1785" y="252"/>
                  <a:pt x="1855" y="341"/>
                  <a:pt x="1920" y="432"/>
                </a:cubicBezTo>
                <a:cubicBezTo>
                  <a:pt x="1957" y="484"/>
                  <a:pt x="1999" y="541"/>
                  <a:pt x="2052" y="576"/>
                </a:cubicBezTo>
                <a:cubicBezTo>
                  <a:pt x="2075" y="646"/>
                  <a:pt x="2046" y="582"/>
                  <a:pt x="2100" y="636"/>
                </a:cubicBezTo>
                <a:cubicBezTo>
                  <a:pt x="2145" y="681"/>
                  <a:pt x="2214" y="773"/>
                  <a:pt x="2244" y="828"/>
                </a:cubicBezTo>
                <a:cubicBezTo>
                  <a:pt x="2334" y="993"/>
                  <a:pt x="2409" y="1161"/>
                  <a:pt x="2508" y="1320"/>
                </a:cubicBezTo>
                <a:cubicBezTo>
                  <a:pt x="2570" y="1420"/>
                  <a:pt x="2503" y="1322"/>
                  <a:pt x="2544" y="1404"/>
                </a:cubicBezTo>
                <a:cubicBezTo>
                  <a:pt x="2563" y="1443"/>
                  <a:pt x="2641" y="1552"/>
                  <a:pt x="2652" y="1584"/>
                </a:cubicBezTo>
                <a:cubicBezTo>
                  <a:pt x="2670" y="1639"/>
                  <a:pt x="2656" y="1610"/>
                  <a:pt x="2700" y="1668"/>
                </a:cubicBezTo>
                <a:cubicBezTo>
                  <a:pt x="2724" y="1763"/>
                  <a:pt x="2693" y="1669"/>
                  <a:pt x="2760" y="1776"/>
                </a:cubicBezTo>
                <a:cubicBezTo>
                  <a:pt x="2767" y="1787"/>
                  <a:pt x="2765" y="1801"/>
                  <a:pt x="2772" y="1812"/>
                </a:cubicBezTo>
                <a:cubicBezTo>
                  <a:pt x="2781" y="1826"/>
                  <a:pt x="2798" y="1834"/>
                  <a:pt x="2808" y="1848"/>
                </a:cubicBezTo>
                <a:cubicBezTo>
                  <a:pt x="2858" y="1917"/>
                  <a:pt x="2919" y="2004"/>
                  <a:pt x="2964" y="2076"/>
                </a:cubicBezTo>
                <a:cubicBezTo>
                  <a:pt x="3034" y="2188"/>
                  <a:pt x="2946" y="2068"/>
                  <a:pt x="3012" y="2160"/>
                </a:cubicBezTo>
                <a:cubicBezTo>
                  <a:pt x="3050" y="2213"/>
                  <a:pt x="3100" y="2260"/>
                  <a:pt x="3132" y="2316"/>
                </a:cubicBezTo>
                <a:cubicBezTo>
                  <a:pt x="3141" y="2332"/>
                  <a:pt x="3146" y="2349"/>
                  <a:pt x="3156" y="2364"/>
                </a:cubicBezTo>
                <a:cubicBezTo>
                  <a:pt x="3166" y="2378"/>
                  <a:pt x="3192" y="2400"/>
                  <a:pt x="3192" y="2400"/>
                </a:cubicBezTo>
                <a:cubicBezTo>
                  <a:pt x="3216" y="2304"/>
                  <a:pt x="3264" y="2204"/>
                  <a:pt x="3348" y="2148"/>
                </a:cubicBezTo>
                <a:cubicBezTo>
                  <a:pt x="3391" y="2061"/>
                  <a:pt x="3472" y="1998"/>
                  <a:pt x="3528" y="1920"/>
                </a:cubicBezTo>
                <a:cubicBezTo>
                  <a:pt x="3538" y="1905"/>
                  <a:pt x="3542" y="1887"/>
                  <a:pt x="3552" y="1872"/>
                </a:cubicBezTo>
                <a:cubicBezTo>
                  <a:pt x="3562" y="1858"/>
                  <a:pt x="3578" y="1849"/>
                  <a:pt x="3588" y="1836"/>
                </a:cubicBezTo>
                <a:cubicBezTo>
                  <a:pt x="3618" y="1797"/>
                  <a:pt x="3643" y="1755"/>
                  <a:pt x="3672" y="1716"/>
                </a:cubicBezTo>
                <a:cubicBezTo>
                  <a:pt x="3685" y="1677"/>
                  <a:pt x="3719" y="1647"/>
                  <a:pt x="3732" y="1608"/>
                </a:cubicBezTo>
                <a:cubicBezTo>
                  <a:pt x="3736" y="1596"/>
                  <a:pt x="3738" y="1583"/>
                  <a:pt x="3744" y="1572"/>
                </a:cubicBezTo>
                <a:cubicBezTo>
                  <a:pt x="3766" y="1534"/>
                  <a:pt x="3785" y="1525"/>
                  <a:pt x="3804" y="1488"/>
                </a:cubicBezTo>
                <a:cubicBezTo>
                  <a:pt x="3810" y="1477"/>
                  <a:pt x="3810" y="1463"/>
                  <a:pt x="3816" y="1452"/>
                </a:cubicBezTo>
                <a:cubicBezTo>
                  <a:pt x="3838" y="1408"/>
                  <a:pt x="3877" y="1375"/>
                  <a:pt x="3900" y="1332"/>
                </a:cubicBezTo>
                <a:cubicBezTo>
                  <a:pt x="3976" y="1193"/>
                  <a:pt x="3916" y="1279"/>
                  <a:pt x="3984" y="1188"/>
                </a:cubicBezTo>
                <a:cubicBezTo>
                  <a:pt x="4033" y="1041"/>
                  <a:pt x="4118" y="911"/>
                  <a:pt x="4200" y="780"/>
                </a:cubicBezTo>
                <a:cubicBezTo>
                  <a:pt x="4236" y="722"/>
                  <a:pt x="4258" y="674"/>
                  <a:pt x="4308" y="624"/>
                </a:cubicBezTo>
                <a:cubicBezTo>
                  <a:pt x="4324" y="577"/>
                  <a:pt x="4358" y="559"/>
                  <a:pt x="4380" y="516"/>
                </a:cubicBezTo>
                <a:cubicBezTo>
                  <a:pt x="4403" y="470"/>
                  <a:pt x="4414" y="446"/>
                  <a:pt x="4452" y="408"/>
                </a:cubicBezTo>
                <a:cubicBezTo>
                  <a:pt x="4475" y="338"/>
                  <a:pt x="4518" y="282"/>
                  <a:pt x="4548" y="216"/>
                </a:cubicBezTo>
                <a:cubicBezTo>
                  <a:pt x="4558" y="193"/>
                  <a:pt x="4558" y="165"/>
                  <a:pt x="4572" y="144"/>
                </a:cubicBezTo>
                <a:cubicBezTo>
                  <a:pt x="4588" y="120"/>
                  <a:pt x="4611" y="99"/>
                  <a:pt x="4620" y="72"/>
                </a:cubicBezTo>
                <a:cubicBezTo>
                  <a:pt x="4624" y="60"/>
                  <a:pt x="4625" y="47"/>
                  <a:pt x="4632" y="36"/>
                </a:cubicBezTo>
                <a:cubicBezTo>
                  <a:pt x="4641" y="22"/>
                  <a:pt x="4668" y="0"/>
                  <a:pt x="4668" y="0"/>
                </a:cubicBezTo>
                <a:cubicBezTo>
                  <a:pt x="4660" y="16"/>
                  <a:pt x="4644" y="30"/>
                  <a:pt x="4644" y="48"/>
                </a:cubicBezTo>
                <a:cubicBezTo>
                  <a:pt x="4644" y="62"/>
                  <a:pt x="4655" y="6"/>
                  <a:pt x="4668" y="12"/>
                </a:cubicBezTo>
                <a:cubicBezTo>
                  <a:pt x="4707" y="31"/>
                  <a:pt x="4716" y="84"/>
                  <a:pt x="4740" y="120"/>
                </a:cubicBezTo>
                <a:cubicBezTo>
                  <a:pt x="4817" y="235"/>
                  <a:pt x="4892" y="405"/>
                  <a:pt x="5004" y="480"/>
                </a:cubicBezTo>
                <a:cubicBezTo>
                  <a:pt x="5066" y="574"/>
                  <a:pt x="5146" y="650"/>
                  <a:pt x="5208" y="744"/>
                </a:cubicBezTo>
                <a:cubicBezTo>
                  <a:pt x="5217" y="758"/>
                  <a:pt x="5234" y="766"/>
                  <a:pt x="5244" y="780"/>
                </a:cubicBezTo>
                <a:cubicBezTo>
                  <a:pt x="5254" y="795"/>
                  <a:pt x="5258" y="813"/>
                  <a:pt x="5268" y="828"/>
                </a:cubicBezTo>
                <a:cubicBezTo>
                  <a:pt x="5338" y="933"/>
                  <a:pt x="5414" y="1035"/>
                  <a:pt x="5484" y="1140"/>
                </a:cubicBezTo>
                <a:cubicBezTo>
                  <a:pt x="5514" y="1186"/>
                  <a:pt x="5515" y="1238"/>
                  <a:pt x="5544" y="1284"/>
                </a:cubicBezTo>
                <a:cubicBezTo>
                  <a:pt x="5604" y="1380"/>
                  <a:pt x="5664" y="1476"/>
                  <a:pt x="5724" y="1572"/>
                </a:cubicBezTo>
                <a:cubicBezTo>
                  <a:pt x="5733" y="1587"/>
                  <a:pt x="5737" y="1606"/>
                  <a:pt x="5748" y="1620"/>
                </a:cubicBezTo>
                <a:cubicBezTo>
                  <a:pt x="5762" y="1638"/>
                  <a:pt x="5781" y="1651"/>
                  <a:pt x="5796" y="1668"/>
                </a:cubicBezTo>
                <a:cubicBezTo>
                  <a:pt x="5876" y="1762"/>
                  <a:pt x="5716" y="1624"/>
                  <a:pt x="5892" y="1800"/>
                </a:cubicBezTo>
                <a:cubicBezTo>
                  <a:pt x="5967" y="1875"/>
                  <a:pt x="6047" y="1954"/>
                  <a:pt x="6108" y="2040"/>
                </a:cubicBezTo>
                <a:cubicBezTo>
                  <a:pt x="6196" y="2163"/>
                  <a:pt x="6042" y="1954"/>
                  <a:pt x="6168" y="2136"/>
                </a:cubicBezTo>
                <a:cubicBezTo>
                  <a:pt x="6191" y="2169"/>
                  <a:pt x="6240" y="2232"/>
                  <a:pt x="6240" y="2232"/>
                </a:cubicBezTo>
                <a:cubicBezTo>
                  <a:pt x="6271" y="2325"/>
                  <a:pt x="6327" y="2403"/>
                  <a:pt x="6396" y="2472"/>
                </a:cubicBezTo>
                <a:cubicBezTo>
                  <a:pt x="6404" y="2422"/>
                  <a:pt x="6413" y="2347"/>
                  <a:pt x="6444" y="2304"/>
                </a:cubicBezTo>
                <a:cubicBezTo>
                  <a:pt x="6558" y="2145"/>
                  <a:pt x="6430" y="2373"/>
                  <a:pt x="6528" y="2196"/>
                </a:cubicBezTo>
                <a:cubicBezTo>
                  <a:pt x="6584" y="2096"/>
                  <a:pt x="6651" y="2000"/>
                  <a:pt x="6720" y="1908"/>
                </a:cubicBezTo>
                <a:cubicBezTo>
                  <a:pt x="6738" y="1855"/>
                  <a:pt x="6773" y="1832"/>
                  <a:pt x="6804" y="1788"/>
                </a:cubicBezTo>
                <a:cubicBezTo>
                  <a:pt x="6832" y="1748"/>
                  <a:pt x="6850" y="1697"/>
                  <a:pt x="6876" y="1656"/>
                </a:cubicBezTo>
                <a:cubicBezTo>
                  <a:pt x="6914" y="1596"/>
                  <a:pt x="6954" y="1533"/>
                  <a:pt x="6996" y="1476"/>
                </a:cubicBezTo>
                <a:cubicBezTo>
                  <a:pt x="7019" y="1407"/>
                  <a:pt x="7072" y="1342"/>
                  <a:pt x="7116" y="1284"/>
                </a:cubicBezTo>
                <a:cubicBezTo>
                  <a:pt x="7132" y="1236"/>
                  <a:pt x="7128" y="1241"/>
                  <a:pt x="7164" y="1188"/>
                </a:cubicBezTo>
                <a:cubicBezTo>
                  <a:pt x="7187" y="1155"/>
                  <a:pt x="7236" y="1092"/>
                  <a:pt x="7236" y="1092"/>
                </a:cubicBezTo>
                <a:cubicBezTo>
                  <a:pt x="7266" y="1003"/>
                  <a:pt x="7334" y="925"/>
                  <a:pt x="7392" y="852"/>
                </a:cubicBezTo>
                <a:cubicBezTo>
                  <a:pt x="7426" y="718"/>
                  <a:pt x="7517" y="616"/>
                  <a:pt x="7572" y="492"/>
                </a:cubicBezTo>
                <a:cubicBezTo>
                  <a:pt x="7614" y="397"/>
                  <a:pt x="7615" y="287"/>
                  <a:pt x="7656" y="192"/>
                </a:cubicBezTo>
                <a:cubicBezTo>
                  <a:pt x="7678" y="140"/>
                  <a:pt x="7715" y="98"/>
                  <a:pt x="7740" y="48"/>
                </a:cubicBezTo>
                <a:cubicBezTo>
                  <a:pt x="7765" y="124"/>
                  <a:pt x="7824" y="179"/>
                  <a:pt x="7872" y="240"/>
                </a:cubicBezTo>
                <a:cubicBezTo>
                  <a:pt x="7932" y="317"/>
                  <a:pt x="7986" y="396"/>
                  <a:pt x="8052" y="468"/>
                </a:cubicBezTo>
                <a:cubicBezTo>
                  <a:pt x="8083" y="501"/>
                  <a:pt x="8128" y="524"/>
                  <a:pt x="8148" y="564"/>
                </a:cubicBezTo>
                <a:cubicBezTo>
                  <a:pt x="8240" y="749"/>
                  <a:pt x="8382" y="909"/>
                  <a:pt x="8496" y="1080"/>
                </a:cubicBezTo>
                <a:cubicBezTo>
                  <a:pt x="8509" y="1099"/>
                  <a:pt x="8522" y="1119"/>
                  <a:pt x="8532" y="1140"/>
                </a:cubicBezTo>
                <a:cubicBezTo>
                  <a:pt x="8538" y="1151"/>
                  <a:pt x="8538" y="1165"/>
                  <a:pt x="8544" y="1176"/>
                </a:cubicBezTo>
                <a:cubicBezTo>
                  <a:pt x="8577" y="1237"/>
                  <a:pt x="8619" y="1295"/>
                  <a:pt x="8652" y="1356"/>
                </a:cubicBezTo>
                <a:cubicBezTo>
                  <a:pt x="8679" y="1406"/>
                  <a:pt x="8696" y="1462"/>
                  <a:pt x="8724" y="1512"/>
                </a:cubicBezTo>
                <a:cubicBezTo>
                  <a:pt x="8786" y="1623"/>
                  <a:pt x="8880" y="1720"/>
                  <a:pt x="8964" y="1812"/>
                </a:cubicBezTo>
                <a:cubicBezTo>
                  <a:pt x="8995" y="1845"/>
                  <a:pt x="9040" y="1868"/>
                  <a:pt x="9060" y="1908"/>
                </a:cubicBezTo>
                <a:cubicBezTo>
                  <a:pt x="9091" y="1970"/>
                  <a:pt x="9140" y="2008"/>
                  <a:pt x="9180" y="2064"/>
                </a:cubicBezTo>
                <a:cubicBezTo>
                  <a:pt x="9234" y="2139"/>
                  <a:pt x="9283" y="2217"/>
                  <a:pt x="9336" y="2292"/>
                </a:cubicBezTo>
                <a:cubicBezTo>
                  <a:pt x="9377" y="2351"/>
                  <a:pt x="9416" y="2412"/>
                  <a:pt x="9456" y="2472"/>
                </a:cubicBezTo>
                <a:cubicBezTo>
                  <a:pt x="9461" y="2479"/>
                  <a:pt x="9448" y="2488"/>
                  <a:pt x="9444" y="2496"/>
                </a:cubicBezTo>
              </a:path>
            </a:pathLst>
          </a:custGeom>
          <a:noFill/>
          <a:ln w="9525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5444" name="Oval 84"/>
          <p:cNvSpPr>
            <a:spLocks noChangeArrowheads="1"/>
          </p:cNvSpPr>
          <p:nvPr/>
        </p:nvSpPr>
        <p:spPr bwMode="auto">
          <a:xfrm rot="10800000">
            <a:off x="4289258" y="2641600"/>
            <a:ext cx="423863" cy="401638"/>
          </a:xfrm>
          <a:prstGeom prst="ellipse">
            <a:avLst/>
          </a:prstGeom>
          <a:gradFill rotWithShape="0">
            <a:gsLst>
              <a:gs pos="0">
                <a:srgbClr val="FF00FF"/>
              </a:gs>
              <a:gs pos="100000">
                <a:srgbClr val="FF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5445" name="Line 85"/>
          <p:cNvSpPr>
            <a:spLocks noChangeShapeType="1"/>
          </p:cNvSpPr>
          <p:nvPr/>
        </p:nvSpPr>
        <p:spPr bwMode="auto">
          <a:xfrm rot="10800000">
            <a:off x="3851275" y="3217863"/>
            <a:ext cx="67945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5446" name="Line 86"/>
          <p:cNvSpPr>
            <a:spLocks noChangeShapeType="1"/>
          </p:cNvSpPr>
          <p:nvPr/>
        </p:nvSpPr>
        <p:spPr bwMode="auto">
          <a:xfrm rot="10800000">
            <a:off x="2339975" y="3217863"/>
            <a:ext cx="71755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5447" name="Oval 87"/>
          <p:cNvSpPr>
            <a:spLocks noChangeArrowheads="1"/>
          </p:cNvSpPr>
          <p:nvPr/>
        </p:nvSpPr>
        <p:spPr bwMode="auto">
          <a:xfrm rot="10800000">
            <a:off x="2024063" y="2593975"/>
            <a:ext cx="533400" cy="484188"/>
          </a:xfrm>
          <a:prstGeom prst="ellipse">
            <a:avLst/>
          </a:prstGeom>
          <a:solidFill>
            <a:schemeClr val="tx1">
              <a:lumMod val="50000"/>
              <a:alpha val="65000"/>
            </a:schemeClr>
          </a:solidFill>
          <a:ln w="19050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5448" name="Oval 88"/>
          <p:cNvSpPr>
            <a:spLocks noChangeArrowheads="1"/>
          </p:cNvSpPr>
          <p:nvPr/>
        </p:nvSpPr>
        <p:spPr bwMode="auto">
          <a:xfrm rot="10800000">
            <a:off x="5849938" y="2597150"/>
            <a:ext cx="531812" cy="484188"/>
          </a:xfrm>
          <a:prstGeom prst="ellipse">
            <a:avLst/>
          </a:prstGeom>
          <a:solidFill>
            <a:schemeClr val="tx1">
              <a:lumMod val="50000"/>
              <a:alpha val="65000"/>
            </a:schemeClr>
          </a:solidFill>
          <a:ln w="19050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5449" name="Oval 89"/>
          <p:cNvSpPr>
            <a:spLocks noChangeArrowheads="1"/>
          </p:cNvSpPr>
          <p:nvPr/>
        </p:nvSpPr>
        <p:spPr bwMode="auto">
          <a:xfrm rot="10800000">
            <a:off x="2795421" y="2641600"/>
            <a:ext cx="425450" cy="401638"/>
          </a:xfrm>
          <a:prstGeom prst="ellipse">
            <a:avLst/>
          </a:prstGeom>
          <a:gradFill rotWithShape="0">
            <a:gsLst>
              <a:gs pos="0">
                <a:srgbClr val="FF00FF"/>
              </a:gs>
              <a:gs pos="100000">
                <a:srgbClr val="FF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5450" name="Text Box 90"/>
          <p:cNvSpPr txBox="1">
            <a:spLocks noChangeArrowheads="1"/>
          </p:cNvSpPr>
          <p:nvPr/>
        </p:nvSpPr>
        <p:spPr bwMode="auto">
          <a:xfrm>
            <a:off x="2463800" y="6007100"/>
            <a:ext cx="3794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</a:rPr>
              <a:t>б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5451" name="Freeform 91"/>
          <p:cNvSpPr>
            <a:spLocks/>
          </p:cNvSpPr>
          <p:nvPr/>
        </p:nvSpPr>
        <p:spPr bwMode="auto">
          <a:xfrm rot="21600000">
            <a:off x="3906838" y="5461000"/>
            <a:ext cx="625475" cy="277813"/>
          </a:xfrm>
          <a:custGeom>
            <a:avLst/>
            <a:gdLst/>
            <a:ahLst/>
            <a:cxnLst>
              <a:cxn ang="0">
                <a:pos x="60" y="2040"/>
              </a:cxn>
              <a:cxn ang="0">
                <a:pos x="384" y="1644"/>
              </a:cxn>
              <a:cxn ang="0">
                <a:pos x="576" y="1380"/>
              </a:cxn>
              <a:cxn ang="0">
                <a:pos x="864" y="1008"/>
              </a:cxn>
              <a:cxn ang="0">
                <a:pos x="1188" y="612"/>
              </a:cxn>
              <a:cxn ang="0">
                <a:pos x="1416" y="336"/>
              </a:cxn>
              <a:cxn ang="0">
                <a:pos x="1584" y="108"/>
              </a:cxn>
              <a:cxn ang="0">
                <a:pos x="1620" y="48"/>
              </a:cxn>
              <a:cxn ang="0">
                <a:pos x="1728" y="156"/>
              </a:cxn>
              <a:cxn ang="0">
                <a:pos x="2052" y="576"/>
              </a:cxn>
              <a:cxn ang="0">
                <a:pos x="2244" y="828"/>
              </a:cxn>
              <a:cxn ang="0">
                <a:pos x="2544" y="1404"/>
              </a:cxn>
              <a:cxn ang="0">
                <a:pos x="2700" y="1668"/>
              </a:cxn>
              <a:cxn ang="0">
                <a:pos x="2772" y="1812"/>
              </a:cxn>
              <a:cxn ang="0">
                <a:pos x="2964" y="2076"/>
              </a:cxn>
              <a:cxn ang="0">
                <a:pos x="3132" y="2316"/>
              </a:cxn>
              <a:cxn ang="0">
                <a:pos x="3192" y="2400"/>
              </a:cxn>
              <a:cxn ang="0">
                <a:pos x="3528" y="1920"/>
              </a:cxn>
              <a:cxn ang="0">
                <a:pos x="3588" y="1836"/>
              </a:cxn>
              <a:cxn ang="0">
                <a:pos x="3732" y="1608"/>
              </a:cxn>
              <a:cxn ang="0">
                <a:pos x="3804" y="1488"/>
              </a:cxn>
              <a:cxn ang="0">
                <a:pos x="3900" y="1332"/>
              </a:cxn>
              <a:cxn ang="0">
                <a:pos x="4200" y="780"/>
              </a:cxn>
              <a:cxn ang="0">
                <a:pos x="4380" y="516"/>
              </a:cxn>
              <a:cxn ang="0">
                <a:pos x="4548" y="216"/>
              </a:cxn>
              <a:cxn ang="0">
                <a:pos x="4620" y="72"/>
              </a:cxn>
              <a:cxn ang="0">
                <a:pos x="4668" y="0"/>
              </a:cxn>
              <a:cxn ang="0">
                <a:pos x="4668" y="12"/>
              </a:cxn>
              <a:cxn ang="0">
                <a:pos x="5004" y="480"/>
              </a:cxn>
              <a:cxn ang="0">
                <a:pos x="5244" y="780"/>
              </a:cxn>
              <a:cxn ang="0">
                <a:pos x="5484" y="1140"/>
              </a:cxn>
              <a:cxn ang="0">
                <a:pos x="5724" y="1572"/>
              </a:cxn>
              <a:cxn ang="0">
                <a:pos x="5796" y="1668"/>
              </a:cxn>
              <a:cxn ang="0">
                <a:pos x="6108" y="2040"/>
              </a:cxn>
              <a:cxn ang="0">
                <a:pos x="6240" y="2232"/>
              </a:cxn>
              <a:cxn ang="0">
                <a:pos x="6444" y="2304"/>
              </a:cxn>
              <a:cxn ang="0">
                <a:pos x="6720" y="1908"/>
              </a:cxn>
              <a:cxn ang="0">
                <a:pos x="6876" y="1656"/>
              </a:cxn>
              <a:cxn ang="0">
                <a:pos x="7116" y="1284"/>
              </a:cxn>
              <a:cxn ang="0">
                <a:pos x="7236" y="1092"/>
              </a:cxn>
              <a:cxn ang="0">
                <a:pos x="7572" y="492"/>
              </a:cxn>
              <a:cxn ang="0">
                <a:pos x="7740" y="48"/>
              </a:cxn>
              <a:cxn ang="0">
                <a:pos x="8052" y="468"/>
              </a:cxn>
              <a:cxn ang="0">
                <a:pos x="8496" y="1080"/>
              </a:cxn>
              <a:cxn ang="0">
                <a:pos x="8544" y="1176"/>
              </a:cxn>
              <a:cxn ang="0">
                <a:pos x="8724" y="1512"/>
              </a:cxn>
              <a:cxn ang="0">
                <a:pos x="9060" y="1908"/>
              </a:cxn>
              <a:cxn ang="0">
                <a:pos x="9336" y="2292"/>
              </a:cxn>
              <a:cxn ang="0">
                <a:pos x="9444" y="2496"/>
              </a:cxn>
            </a:cxnLst>
            <a:rect l="0" t="0" r="r" b="b"/>
            <a:pathLst>
              <a:path w="9461" h="2496">
                <a:moveTo>
                  <a:pt x="0" y="2196"/>
                </a:moveTo>
                <a:cubicBezTo>
                  <a:pt x="20" y="2147"/>
                  <a:pt x="29" y="2083"/>
                  <a:pt x="60" y="2040"/>
                </a:cubicBezTo>
                <a:cubicBezTo>
                  <a:pt x="115" y="1963"/>
                  <a:pt x="192" y="1886"/>
                  <a:pt x="252" y="1812"/>
                </a:cubicBezTo>
                <a:cubicBezTo>
                  <a:pt x="299" y="1755"/>
                  <a:pt x="333" y="1695"/>
                  <a:pt x="384" y="1644"/>
                </a:cubicBezTo>
                <a:cubicBezTo>
                  <a:pt x="408" y="1572"/>
                  <a:pt x="462" y="1506"/>
                  <a:pt x="516" y="1452"/>
                </a:cubicBezTo>
                <a:cubicBezTo>
                  <a:pt x="539" y="1383"/>
                  <a:pt x="511" y="1445"/>
                  <a:pt x="576" y="1380"/>
                </a:cubicBezTo>
                <a:cubicBezTo>
                  <a:pt x="643" y="1313"/>
                  <a:pt x="676" y="1217"/>
                  <a:pt x="756" y="1164"/>
                </a:cubicBezTo>
                <a:cubicBezTo>
                  <a:pt x="775" y="1106"/>
                  <a:pt x="828" y="1059"/>
                  <a:pt x="864" y="1008"/>
                </a:cubicBezTo>
                <a:cubicBezTo>
                  <a:pt x="943" y="895"/>
                  <a:pt x="1025" y="786"/>
                  <a:pt x="1116" y="684"/>
                </a:cubicBezTo>
                <a:cubicBezTo>
                  <a:pt x="1139" y="659"/>
                  <a:pt x="1169" y="640"/>
                  <a:pt x="1188" y="612"/>
                </a:cubicBezTo>
                <a:cubicBezTo>
                  <a:pt x="1234" y="544"/>
                  <a:pt x="1277" y="481"/>
                  <a:pt x="1332" y="420"/>
                </a:cubicBezTo>
                <a:cubicBezTo>
                  <a:pt x="1359" y="391"/>
                  <a:pt x="1396" y="370"/>
                  <a:pt x="1416" y="336"/>
                </a:cubicBezTo>
                <a:cubicBezTo>
                  <a:pt x="1459" y="264"/>
                  <a:pt x="1433" y="289"/>
                  <a:pt x="1488" y="252"/>
                </a:cubicBezTo>
                <a:cubicBezTo>
                  <a:pt x="1520" y="204"/>
                  <a:pt x="1552" y="156"/>
                  <a:pt x="1584" y="108"/>
                </a:cubicBezTo>
                <a:cubicBezTo>
                  <a:pt x="1602" y="81"/>
                  <a:pt x="1632" y="46"/>
                  <a:pt x="1632" y="12"/>
                </a:cubicBezTo>
                <a:cubicBezTo>
                  <a:pt x="1628" y="24"/>
                  <a:pt x="1612" y="38"/>
                  <a:pt x="1620" y="48"/>
                </a:cubicBezTo>
                <a:cubicBezTo>
                  <a:pt x="1633" y="65"/>
                  <a:pt x="1662" y="59"/>
                  <a:pt x="1680" y="72"/>
                </a:cubicBezTo>
                <a:cubicBezTo>
                  <a:pt x="1695" y="82"/>
                  <a:pt x="1722" y="145"/>
                  <a:pt x="1728" y="156"/>
                </a:cubicBezTo>
                <a:cubicBezTo>
                  <a:pt x="1785" y="252"/>
                  <a:pt x="1855" y="341"/>
                  <a:pt x="1920" y="432"/>
                </a:cubicBezTo>
                <a:cubicBezTo>
                  <a:pt x="1957" y="484"/>
                  <a:pt x="1999" y="541"/>
                  <a:pt x="2052" y="576"/>
                </a:cubicBezTo>
                <a:cubicBezTo>
                  <a:pt x="2075" y="646"/>
                  <a:pt x="2046" y="582"/>
                  <a:pt x="2100" y="636"/>
                </a:cubicBezTo>
                <a:cubicBezTo>
                  <a:pt x="2145" y="681"/>
                  <a:pt x="2214" y="773"/>
                  <a:pt x="2244" y="828"/>
                </a:cubicBezTo>
                <a:cubicBezTo>
                  <a:pt x="2334" y="993"/>
                  <a:pt x="2409" y="1161"/>
                  <a:pt x="2508" y="1320"/>
                </a:cubicBezTo>
                <a:cubicBezTo>
                  <a:pt x="2570" y="1420"/>
                  <a:pt x="2503" y="1322"/>
                  <a:pt x="2544" y="1404"/>
                </a:cubicBezTo>
                <a:cubicBezTo>
                  <a:pt x="2563" y="1443"/>
                  <a:pt x="2641" y="1552"/>
                  <a:pt x="2652" y="1584"/>
                </a:cubicBezTo>
                <a:cubicBezTo>
                  <a:pt x="2670" y="1639"/>
                  <a:pt x="2656" y="1610"/>
                  <a:pt x="2700" y="1668"/>
                </a:cubicBezTo>
                <a:cubicBezTo>
                  <a:pt x="2724" y="1763"/>
                  <a:pt x="2693" y="1669"/>
                  <a:pt x="2760" y="1776"/>
                </a:cubicBezTo>
                <a:cubicBezTo>
                  <a:pt x="2767" y="1787"/>
                  <a:pt x="2765" y="1801"/>
                  <a:pt x="2772" y="1812"/>
                </a:cubicBezTo>
                <a:cubicBezTo>
                  <a:pt x="2781" y="1826"/>
                  <a:pt x="2798" y="1834"/>
                  <a:pt x="2808" y="1848"/>
                </a:cubicBezTo>
                <a:cubicBezTo>
                  <a:pt x="2858" y="1917"/>
                  <a:pt x="2919" y="2004"/>
                  <a:pt x="2964" y="2076"/>
                </a:cubicBezTo>
                <a:cubicBezTo>
                  <a:pt x="3034" y="2188"/>
                  <a:pt x="2946" y="2068"/>
                  <a:pt x="3012" y="2160"/>
                </a:cubicBezTo>
                <a:cubicBezTo>
                  <a:pt x="3050" y="2213"/>
                  <a:pt x="3100" y="2260"/>
                  <a:pt x="3132" y="2316"/>
                </a:cubicBezTo>
                <a:cubicBezTo>
                  <a:pt x="3141" y="2332"/>
                  <a:pt x="3146" y="2349"/>
                  <a:pt x="3156" y="2364"/>
                </a:cubicBezTo>
                <a:cubicBezTo>
                  <a:pt x="3166" y="2378"/>
                  <a:pt x="3192" y="2400"/>
                  <a:pt x="3192" y="2400"/>
                </a:cubicBezTo>
                <a:cubicBezTo>
                  <a:pt x="3216" y="2304"/>
                  <a:pt x="3264" y="2204"/>
                  <a:pt x="3348" y="2148"/>
                </a:cubicBezTo>
                <a:cubicBezTo>
                  <a:pt x="3391" y="2061"/>
                  <a:pt x="3472" y="1998"/>
                  <a:pt x="3528" y="1920"/>
                </a:cubicBezTo>
                <a:cubicBezTo>
                  <a:pt x="3538" y="1905"/>
                  <a:pt x="3542" y="1887"/>
                  <a:pt x="3552" y="1872"/>
                </a:cubicBezTo>
                <a:cubicBezTo>
                  <a:pt x="3562" y="1858"/>
                  <a:pt x="3578" y="1849"/>
                  <a:pt x="3588" y="1836"/>
                </a:cubicBezTo>
                <a:cubicBezTo>
                  <a:pt x="3618" y="1797"/>
                  <a:pt x="3643" y="1755"/>
                  <a:pt x="3672" y="1716"/>
                </a:cubicBezTo>
                <a:cubicBezTo>
                  <a:pt x="3685" y="1677"/>
                  <a:pt x="3719" y="1647"/>
                  <a:pt x="3732" y="1608"/>
                </a:cubicBezTo>
                <a:cubicBezTo>
                  <a:pt x="3736" y="1596"/>
                  <a:pt x="3738" y="1583"/>
                  <a:pt x="3744" y="1572"/>
                </a:cubicBezTo>
                <a:cubicBezTo>
                  <a:pt x="3766" y="1534"/>
                  <a:pt x="3785" y="1525"/>
                  <a:pt x="3804" y="1488"/>
                </a:cubicBezTo>
                <a:cubicBezTo>
                  <a:pt x="3810" y="1477"/>
                  <a:pt x="3810" y="1463"/>
                  <a:pt x="3816" y="1452"/>
                </a:cubicBezTo>
                <a:cubicBezTo>
                  <a:pt x="3838" y="1408"/>
                  <a:pt x="3877" y="1375"/>
                  <a:pt x="3900" y="1332"/>
                </a:cubicBezTo>
                <a:cubicBezTo>
                  <a:pt x="3976" y="1193"/>
                  <a:pt x="3916" y="1279"/>
                  <a:pt x="3984" y="1188"/>
                </a:cubicBezTo>
                <a:cubicBezTo>
                  <a:pt x="4033" y="1041"/>
                  <a:pt x="4118" y="911"/>
                  <a:pt x="4200" y="780"/>
                </a:cubicBezTo>
                <a:cubicBezTo>
                  <a:pt x="4236" y="722"/>
                  <a:pt x="4258" y="674"/>
                  <a:pt x="4308" y="624"/>
                </a:cubicBezTo>
                <a:cubicBezTo>
                  <a:pt x="4324" y="577"/>
                  <a:pt x="4358" y="559"/>
                  <a:pt x="4380" y="516"/>
                </a:cubicBezTo>
                <a:cubicBezTo>
                  <a:pt x="4403" y="470"/>
                  <a:pt x="4414" y="446"/>
                  <a:pt x="4452" y="408"/>
                </a:cubicBezTo>
                <a:cubicBezTo>
                  <a:pt x="4475" y="338"/>
                  <a:pt x="4518" y="282"/>
                  <a:pt x="4548" y="216"/>
                </a:cubicBezTo>
                <a:cubicBezTo>
                  <a:pt x="4558" y="193"/>
                  <a:pt x="4558" y="165"/>
                  <a:pt x="4572" y="144"/>
                </a:cubicBezTo>
                <a:cubicBezTo>
                  <a:pt x="4588" y="120"/>
                  <a:pt x="4611" y="99"/>
                  <a:pt x="4620" y="72"/>
                </a:cubicBezTo>
                <a:cubicBezTo>
                  <a:pt x="4624" y="60"/>
                  <a:pt x="4625" y="47"/>
                  <a:pt x="4632" y="36"/>
                </a:cubicBezTo>
                <a:cubicBezTo>
                  <a:pt x="4641" y="22"/>
                  <a:pt x="4668" y="0"/>
                  <a:pt x="4668" y="0"/>
                </a:cubicBezTo>
                <a:cubicBezTo>
                  <a:pt x="4660" y="16"/>
                  <a:pt x="4644" y="30"/>
                  <a:pt x="4644" y="48"/>
                </a:cubicBezTo>
                <a:cubicBezTo>
                  <a:pt x="4644" y="62"/>
                  <a:pt x="4655" y="6"/>
                  <a:pt x="4668" y="12"/>
                </a:cubicBezTo>
                <a:cubicBezTo>
                  <a:pt x="4707" y="31"/>
                  <a:pt x="4716" y="84"/>
                  <a:pt x="4740" y="120"/>
                </a:cubicBezTo>
                <a:cubicBezTo>
                  <a:pt x="4817" y="235"/>
                  <a:pt x="4892" y="405"/>
                  <a:pt x="5004" y="480"/>
                </a:cubicBezTo>
                <a:cubicBezTo>
                  <a:pt x="5066" y="574"/>
                  <a:pt x="5146" y="650"/>
                  <a:pt x="5208" y="744"/>
                </a:cubicBezTo>
                <a:cubicBezTo>
                  <a:pt x="5217" y="758"/>
                  <a:pt x="5234" y="766"/>
                  <a:pt x="5244" y="780"/>
                </a:cubicBezTo>
                <a:cubicBezTo>
                  <a:pt x="5254" y="795"/>
                  <a:pt x="5258" y="813"/>
                  <a:pt x="5268" y="828"/>
                </a:cubicBezTo>
                <a:cubicBezTo>
                  <a:pt x="5338" y="933"/>
                  <a:pt x="5414" y="1035"/>
                  <a:pt x="5484" y="1140"/>
                </a:cubicBezTo>
                <a:cubicBezTo>
                  <a:pt x="5514" y="1186"/>
                  <a:pt x="5515" y="1238"/>
                  <a:pt x="5544" y="1284"/>
                </a:cubicBezTo>
                <a:cubicBezTo>
                  <a:pt x="5604" y="1380"/>
                  <a:pt x="5664" y="1476"/>
                  <a:pt x="5724" y="1572"/>
                </a:cubicBezTo>
                <a:cubicBezTo>
                  <a:pt x="5733" y="1587"/>
                  <a:pt x="5737" y="1606"/>
                  <a:pt x="5748" y="1620"/>
                </a:cubicBezTo>
                <a:cubicBezTo>
                  <a:pt x="5762" y="1638"/>
                  <a:pt x="5781" y="1651"/>
                  <a:pt x="5796" y="1668"/>
                </a:cubicBezTo>
                <a:cubicBezTo>
                  <a:pt x="5876" y="1762"/>
                  <a:pt x="5716" y="1624"/>
                  <a:pt x="5892" y="1800"/>
                </a:cubicBezTo>
                <a:cubicBezTo>
                  <a:pt x="5967" y="1875"/>
                  <a:pt x="6047" y="1954"/>
                  <a:pt x="6108" y="2040"/>
                </a:cubicBezTo>
                <a:cubicBezTo>
                  <a:pt x="6196" y="2163"/>
                  <a:pt x="6042" y="1954"/>
                  <a:pt x="6168" y="2136"/>
                </a:cubicBezTo>
                <a:cubicBezTo>
                  <a:pt x="6191" y="2169"/>
                  <a:pt x="6240" y="2232"/>
                  <a:pt x="6240" y="2232"/>
                </a:cubicBezTo>
                <a:cubicBezTo>
                  <a:pt x="6271" y="2325"/>
                  <a:pt x="6327" y="2403"/>
                  <a:pt x="6396" y="2472"/>
                </a:cubicBezTo>
                <a:cubicBezTo>
                  <a:pt x="6404" y="2422"/>
                  <a:pt x="6413" y="2347"/>
                  <a:pt x="6444" y="2304"/>
                </a:cubicBezTo>
                <a:cubicBezTo>
                  <a:pt x="6558" y="2145"/>
                  <a:pt x="6430" y="2373"/>
                  <a:pt x="6528" y="2196"/>
                </a:cubicBezTo>
                <a:cubicBezTo>
                  <a:pt x="6584" y="2096"/>
                  <a:pt x="6651" y="2000"/>
                  <a:pt x="6720" y="1908"/>
                </a:cubicBezTo>
                <a:cubicBezTo>
                  <a:pt x="6738" y="1855"/>
                  <a:pt x="6773" y="1832"/>
                  <a:pt x="6804" y="1788"/>
                </a:cubicBezTo>
                <a:cubicBezTo>
                  <a:pt x="6832" y="1748"/>
                  <a:pt x="6850" y="1697"/>
                  <a:pt x="6876" y="1656"/>
                </a:cubicBezTo>
                <a:cubicBezTo>
                  <a:pt x="6914" y="1596"/>
                  <a:pt x="6954" y="1533"/>
                  <a:pt x="6996" y="1476"/>
                </a:cubicBezTo>
                <a:cubicBezTo>
                  <a:pt x="7019" y="1407"/>
                  <a:pt x="7072" y="1342"/>
                  <a:pt x="7116" y="1284"/>
                </a:cubicBezTo>
                <a:cubicBezTo>
                  <a:pt x="7132" y="1236"/>
                  <a:pt x="7128" y="1241"/>
                  <a:pt x="7164" y="1188"/>
                </a:cubicBezTo>
                <a:cubicBezTo>
                  <a:pt x="7187" y="1155"/>
                  <a:pt x="7236" y="1092"/>
                  <a:pt x="7236" y="1092"/>
                </a:cubicBezTo>
                <a:cubicBezTo>
                  <a:pt x="7266" y="1003"/>
                  <a:pt x="7334" y="925"/>
                  <a:pt x="7392" y="852"/>
                </a:cubicBezTo>
                <a:cubicBezTo>
                  <a:pt x="7426" y="718"/>
                  <a:pt x="7517" y="616"/>
                  <a:pt x="7572" y="492"/>
                </a:cubicBezTo>
                <a:cubicBezTo>
                  <a:pt x="7614" y="397"/>
                  <a:pt x="7615" y="287"/>
                  <a:pt x="7656" y="192"/>
                </a:cubicBezTo>
                <a:cubicBezTo>
                  <a:pt x="7678" y="140"/>
                  <a:pt x="7715" y="98"/>
                  <a:pt x="7740" y="48"/>
                </a:cubicBezTo>
                <a:cubicBezTo>
                  <a:pt x="7765" y="124"/>
                  <a:pt x="7824" y="179"/>
                  <a:pt x="7872" y="240"/>
                </a:cubicBezTo>
                <a:cubicBezTo>
                  <a:pt x="7932" y="317"/>
                  <a:pt x="7986" y="396"/>
                  <a:pt x="8052" y="468"/>
                </a:cubicBezTo>
                <a:cubicBezTo>
                  <a:pt x="8083" y="501"/>
                  <a:pt x="8128" y="524"/>
                  <a:pt x="8148" y="564"/>
                </a:cubicBezTo>
                <a:cubicBezTo>
                  <a:pt x="8240" y="749"/>
                  <a:pt x="8382" y="909"/>
                  <a:pt x="8496" y="1080"/>
                </a:cubicBezTo>
                <a:cubicBezTo>
                  <a:pt x="8509" y="1099"/>
                  <a:pt x="8522" y="1119"/>
                  <a:pt x="8532" y="1140"/>
                </a:cubicBezTo>
                <a:cubicBezTo>
                  <a:pt x="8538" y="1151"/>
                  <a:pt x="8538" y="1165"/>
                  <a:pt x="8544" y="1176"/>
                </a:cubicBezTo>
                <a:cubicBezTo>
                  <a:pt x="8577" y="1237"/>
                  <a:pt x="8619" y="1295"/>
                  <a:pt x="8652" y="1356"/>
                </a:cubicBezTo>
                <a:cubicBezTo>
                  <a:pt x="8679" y="1406"/>
                  <a:pt x="8696" y="1462"/>
                  <a:pt x="8724" y="1512"/>
                </a:cubicBezTo>
                <a:cubicBezTo>
                  <a:pt x="8786" y="1623"/>
                  <a:pt x="8880" y="1720"/>
                  <a:pt x="8964" y="1812"/>
                </a:cubicBezTo>
                <a:cubicBezTo>
                  <a:pt x="8995" y="1845"/>
                  <a:pt x="9040" y="1868"/>
                  <a:pt x="9060" y="1908"/>
                </a:cubicBezTo>
                <a:cubicBezTo>
                  <a:pt x="9091" y="1970"/>
                  <a:pt x="9140" y="2008"/>
                  <a:pt x="9180" y="2064"/>
                </a:cubicBezTo>
                <a:cubicBezTo>
                  <a:pt x="9234" y="2139"/>
                  <a:pt x="9283" y="2217"/>
                  <a:pt x="9336" y="2292"/>
                </a:cubicBezTo>
                <a:cubicBezTo>
                  <a:pt x="9377" y="2351"/>
                  <a:pt x="9416" y="2412"/>
                  <a:pt x="9456" y="2472"/>
                </a:cubicBezTo>
                <a:cubicBezTo>
                  <a:pt x="9461" y="2479"/>
                  <a:pt x="9448" y="2488"/>
                  <a:pt x="9444" y="2496"/>
                </a:cubicBezTo>
              </a:path>
            </a:pathLst>
          </a:custGeom>
          <a:noFill/>
          <a:ln w="9525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5452" name="Line 92"/>
          <p:cNvSpPr>
            <a:spLocks noChangeShapeType="1"/>
          </p:cNvSpPr>
          <p:nvPr/>
        </p:nvSpPr>
        <p:spPr bwMode="auto">
          <a:xfrm rot="10800000" flipH="1">
            <a:off x="3340100" y="6092825"/>
            <a:ext cx="67945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5453" name="Line 93"/>
          <p:cNvSpPr>
            <a:spLocks noChangeShapeType="1"/>
          </p:cNvSpPr>
          <p:nvPr/>
        </p:nvSpPr>
        <p:spPr bwMode="auto">
          <a:xfrm flipH="1">
            <a:off x="4338638" y="6092825"/>
            <a:ext cx="719137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5454" name="Freeform 94"/>
          <p:cNvSpPr>
            <a:spLocks/>
          </p:cNvSpPr>
          <p:nvPr/>
        </p:nvSpPr>
        <p:spPr bwMode="auto">
          <a:xfrm rot="21600000">
            <a:off x="2534151" y="5438775"/>
            <a:ext cx="1158875" cy="263525"/>
          </a:xfrm>
          <a:custGeom>
            <a:avLst/>
            <a:gdLst/>
            <a:ahLst/>
            <a:cxnLst>
              <a:cxn ang="0">
                <a:pos x="60" y="2040"/>
              </a:cxn>
              <a:cxn ang="0">
                <a:pos x="384" y="1644"/>
              </a:cxn>
              <a:cxn ang="0">
                <a:pos x="576" y="1380"/>
              </a:cxn>
              <a:cxn ang="0">
                <a:pos x="864" y="1008"/>
              </a:cxn>
              <a:cxn ang="0">
                <a:pos x="1188" y="612"/>
              </a:cxn>
              <a:cxn ang="0">
                <a:pos x="1416" y="336"/>
              </a:cxn>
              <a:cxn ang="0">
                <a:pos x="1584" y="108"/>
              </a:cxn>
              <a:cxn ang="0">
                <a:pos x="1620" y="48"/>
              </a:cxn>
              <a:cxn ang="0">
                <a:pos x="1728" y="156"/>
              </a:cxn>
              <a:cxn ang="0">
                <a:pos x="2052" y="576"/>
              </a:cxn>
              <a:cxn ang="0">
                <a:pos x="2244" y="828"/>
              </a:cxn>
              <a:cxn ang="0">
                <a:pos x="2544" y="1404"/>
              </a:cxn>
              <a:cxn ang="0">
                <a:pos x="2700" y="1668"/>
              </a:cxn>
              <a:cxn ang="0">
                <a:pos x="2772" y="1812"/>
              </a:cxn>
              <a:cxn ang="0">
                <a:pos x="2964" y="2076"/>
              </a:cxn>
              <a:cxn ang="0">
                <a:pos x="3132" y="2316"/>
              </a:cxn>
              <a:cxn ang="0">
                <a:pos x="3192" y="2400"/>
              </a:cxn>
              <a:cxn ang="0">
                <a:pos x="3528" y="1920"/>
              </a:cxn>
              <a:cxn ang="0">
                <a:pos x="3588" y="1836"/>
              </a:cxn>
              <a:cxn ang="0">
                <a:pos x="3732" y="1608"/>
              </a:cxn>
              <a:cxn ang="0">
                <a:pos x="3804" y="1488"/>
              </a:cxn>
              <a:cxn ang="0">
                <a:pos x="3900" y="1332"/>
              </a:cxn>
              <a:cxn ang="0">
                <a:pos x="4200" y="780"/>
              </a:cxn>
              <a:cxn ang="0">
                <a:pos x="4380" y="516"/>
              </a:cxn>
              <a:cxn ang="0">
                <a:pos x="4548" y="216"/>
              </a:cxn>
              <a:cxn ang="0">
                <a:pos x="4620" y="72"/>
              </a:cxn>
              <a:cxn ang="0">
                <a:pos x="4668" y="0"/>
              </a:cxn>
              <a:cxn ang="0">
                <a:pos x="4668" y="12"/>
              </a:cxn>
              <a:cxn ang="0">
                <a:pos x="5004" y="480"/>
              </a:cxn>
              <a:cxn ang="0">
                <a:pos x="5244" y="780"/>
              </a:cxn>
              <a:cxn ang="0">
                <a:pos x="5484" y="1140"/>
              </a:cxn>
              <a:cxn ang="0">
                <a:pos x="5724" y="1572"/>
              </a:cxn>
              <a:cxn ang="0">
                <a:pos x="5796" y="1668"/>
              </a:cxn>
              <a:cxn ang="0">
                <a:pos x="6108" y="2040"/>
              </a:cxn>
              <a:cxn ang="0">
                <a:pos x="6240" y="2232"/>
              </a:cxn>
              <a:cxn ang="0">
                <a:pos x="6444" y="2304"/>
              </a:cxn>
              <a:cxn ang="0">
                <a:pos x="6720" y="1908"/>
              </a:cxn>
              <a:cxn ang="0">
                <a:pos x="6876" y="1656"/>
              </a:cxn>
              <a:cxn ang="0">
                <a:pos x="7116" y="1284"/>
              </a:cxn>
              <a:cxn ang="0">
                <a:pos x="7236" y="1092"/>
              </a:cxn>
              <a:cxn ang="0">
                <a:pos x="7572" y="492"/>
              </a:cxn>
              <a:cxn ang="0">
                <a:pos x="7740" y="48"/>
              </a:cxn>
              <a:cxn ang="0">
                <a:pos x="8052" y="468"/>
              </a:cxn>
              <a:cxn ang="0">
                <a:pos x="8496" y="1080"/>
              </a:cxn>
              <a:cxn ang="0">
                <a:pos x="8544" y="1176"/>
              </a:cxn>
              <a:cxn ang="0">
                <a:pos x="8724" y="1512"/>
              </a:cxn>
              <a:cxn ang="0">
                <a:pos x="9060" y="1908"/>
              </a:cxn>
              <a:cxn ang="0">
                <a:pos x="9336" y="2292"/>
              </a:cxn>
              <a:cxn ang="0">
                <a:pos x="9444" y="2496"/>
              </a:cxn>
            </a:cxnLst>
            <a:rect l="0" t="0" r="r" b="b"/>
            <a:pathLst>
              <a:path w="9461" h="2496">
                <a:moveTo>
                  <a:pt x="0" y="2196"/>
                </a:moveTo>
                <a:cubicBezTo>
                  <a:pt x="20" y="2147"/>
                  <a:pt x="29" y="2083"/>
                  <a:pt x="60" y="2040"/>
                </a:cubicBezTo>
                <a:cubicBezTo>
                  <a:pt x="115" y="1963"/>
                  <a:pt x="192" y="1886"/>
                  <a:pt x="252" y="1812"/>
                </a:cubicBezTo>
                <a:cubicBezTo>
                  <a:pt x="299" y="1755"/>
                  <a:pt x="333" y="1695"/>
                  <a:pt x="384" y="1644"/>
                </a:cubicBezTo>
                <a:cubicBezTo>
                  <a:pt x="408" y="1572"/>
                  <a:pt x="462" y="1506"/>
                  <a:pt x="516" y="1452"/>
                </a:cubicBezTo>
                <a:cubicBezTo>
                  <a:pt x="539" y="1383"/>
                  <a:pt x="511" y="1445"/>
                  <a:pt x="576" y="1380"/>
                </a:cubicBezTo>
                <a:cubicBezTo>
                  <a:pt x="643" y="1313"/>
                  <a:pt x="676" y="1217"/>
                  <a:pt x="756" y="1164"/>
                </a:cubicBezTo>
                <a:cubicBezTo>
                  <a:pt x="775" y="1106"/>
                  <a:pt x="828" y="1059"/>
                  <a:pt x="864" y="1008"/>
                </a:cubicBezTo>
                <a:cubicBezTo>
                  <a:pt x="943" y="895"/>
                  <a:pt x="1025" y="786"/>
                  <a:pt x="1116" y="684"/>
                </a:cubicBezTo>
                <a:cubicBezTo>
                  <a:pt x="1139" y="659"/>
                  <a:pt x="1169" y="640"/>
                  <a:pt x="1188" y="612"/>
                </a:cubicBezTo>
                <a:cubicBezTo>
                  <a:pt x="1234" y="544"/>
                  <a:pt x="1277" y="481"/>
                  <a:pt x="1332" y="420"/>
                </a:cubicBezTo>
                <a:cubicBezTo>
                  <a:pt x="1359" y="391"/>
                  <a:pt x="1396" y="370"/>
                  <a:pt x="1416" y="336"/>
                </a:cubicBezTo>
                <a:cubicBezTo>
                  <a:pt x="1459" y="264"/>
                  <a:pt x="1433" y="289"/>
                  <a:pt x="1488" y="252"/>
                </a:cubicBezTo>
                <a:cubicBezTo>
                  <a:pt x="1520" y="204"/>
                  <a:pt x="1552" y="156"/>
                  <a:pt x="1584" y="108"/>
                </a:cubicBezTo>
                <a:cubicBezTo>
                  <a:pt x="1602" y="81"/>
                  <a:pt x="1632" y="46"/>
                  <a:pt x="1632" y="12"/>
                </a:cubicBezTo>
                <a:cubicBezTo>
                  <a:pt x="1628" y="24"/>
                  <a:pt x="1612" y="38"/>
                  <a:pt x="1620" y="48"/>
                </a:cubicBezTo>
                <a:cubicBezTo>
                  <a:pt x="1633" y="65"/>
                  <a:pt x="1662" y="59"/>
                  <a:pt x="1680" y="72"/>
                </a:cubicBezTo>
                <a:cubicBezTo>
                  <a:pt x="1695" y="82"/>
                  <a:pt x="1722" y="145"/>
                  <a:pt x="1728" y="156"/>
                </a:cubicBezTo>
                <a:cubicBezTo>
                  <a:pt x="1785" y="252"/>
                  <a:pt x="1855" y="341"/>
                  <a:pt x="1920" y="432"/>
                </a:cubicBezTo>
                <a:cubicBezTo>
                  <a:pt x="1957" y="484"/>
                  <a:pt x="1999" y="541"/>
                  <a:pt x="2052" y="576"/>
                </a:cubicBezTo>
                <a:cubicBezTo>
                  <a:pt x="2075" y="646"/>
                  <a:pt x="2046" y="582"/>
                  <a:pt x="2100" y="636"/>
                </a:cubicBezTo>
                <a:cubicBezTo>
                  <a:pt x="2145" y="681"/>
                  <a:pt x="2214" y="773"/>
                  <a:pt x="2244" y="828"/>
                </a:cubicBezTo>
                <a:cubicBezTo>
                  <a:pt x="2334" y="993"/>
                  <a:pt x="2409" y="1161"/>
                  <a:pt x="2508" y="1320"/>
                </a:cubicBezTo>
                <a:cubicBezTo>
                  <a:pt x="2570" y="1420"/>
                  <a:pt x="2503" y="1322"/>
                  <a:pt x="2544" y="1404"/>
                </a:cubicBezTo>
                <a:cubicBezTo>
                  <a:pt x="2563" y="1443"/>
                  <a:pt x="2641" y="1552"/>
                  <a:pt x="2652" y="1584"/>
                </a:cubicBezTo>
                <a:cubicBezTo>
                  <a:pt x="2670" y="1639"/>
                  <a:pt x="2656" y="1610"/>
                  <a:pt x="2700" y="1668"/>
                </a:cubicBezTo>
                <a:cubicBezTo>
                  <a:pt x="2724" y="1763"/>
                  <a:pt x="2693" y="1669"/>
                  <a:pt x="2760" y="1776"/>
                </a:cubicBezTo>
                <a:cubicBezTo>
                  <a:pt x="2767" y="1787"/>
                  <a:pt x="2765" y="1801"/>
                  <a:pt x="2772" y="1812"/>
                </a:cubicBezTo>
                <a:cubicBezTo>
                  <a:pt x="2781" y="1826"/>
                  <a:pt x="2798" y="1834"/>
                  <a:pt x="2808" y="1848"/>
                </a:cubicBezTo>
                <a:cubicBezTo>
                  <a:pt x="2858" y="1917"/>
                  <a:pt x="2919" y="2004"/>
                  <a:pt x="2964" y="2076"/>
                </a:cubicBezTo>
                <a:cubicBezTo>
                  <a:pt x="3034" y="2188"/>
                  <a:pt x="2946" y="2068"/>
                  <a:pt x="3012" y="2160"/>
                </a:cubicBezTo>
                <a:cubicBezTo>
                  <a:pt x="3050" y="2213"/>
                  <a:pt x="3100" y="2260"/>
                  <a:pt x="3132" y="2316"/>
                </a:cubicBezTo>
                <a:cubicBezTo>
                  <a:pt x="3141" y="2332"/>
                  <a:pt x="3146" y="2349"/>
                  <a:pt x="3156" y="2364"/>
                </a:cubicBezTo>
                <a:cubicBezTo>
                  <a:pt x="3166" y="2378"/>
                  <a:pt x="3192" y="2400"/>
                  <a:pt x="3192" y="2400"/>
                </a:cubicBezTo>
                <a:cubicBezTo>
                  <a:pt x="3216" y="2304"/>
                  <a:pt x="3264" y="2204"/>
                  <a:pt x="3348" y="2148"/>
                </a:cubicBezTo>
                <a:cubicBezTo>
                  <a:pt x="3391" y="2061"/>
                  <a:pt x="3472" y="1998"/>
                  <a:pt x="3528" y="1920"/>
                </a:cubicBezTo>
                <a:cubicBezTo>
                  <a:pt x="3538" y="1905"/>
                  <a:pt x="3542" y="1887"/>
                  <a:pt x="3552" y="1872"/>
                </a:cubicBezTo>
                <a:cubicBezTo>
                  <a:pt x="3562" y="1858"/>
                  <a:pt x="3578" y="1849"/>
                  <a:pt x="3588" y="1836"/>
                </a:cubicBezTo>
                <a:cubicBezTo>
                  <a:pt x="3618" y="1797"/>
                  <a:pt x="3643" y="1755"/>
                  <a:pt x="3672" y="1716"/>
                </a:cubicBezTo>
                <a:cubicBezTo>
                  <a:pt x="3685" y="1677"/>
                  <a:pt x="3719" y="1647"/>
                  <a:pt x="3732" y="1608"/>
                </a:cubicBezTo>
                <a:cubicBezTo>
                  <a:pt x="3736" y="1596"/>
                  <a:pt x="3738" y="1583"/>
                  <a:pt x="3744" y="1572"/>
                </a:cubicBezTo>
                <a:cubicBezTo>
                  <a:pt x="3766" y="1534"/>
                  <a:pt x="3785" y="1525"/>
                  <a:pt x="3804" y="1488"/>
                </a:cubicBezTo>
                <a:cubicBezTo>
                  <a:pt x="3810" y="1477"/>
                  <a:pt x="3810" y="1463"/>
                  <a:pt x="3816" y="1452"/>
                </a:cubicBezTo>
                <a:cubicBezTo>
                  <a:pt x="3838" y="1408"/>
                  <a:pt x="3877" y="1375"/>
                  <a:pt x="3900" y="1332"/>
                </a:cubicBezTo>
                <a:cubicBezTo>
                  <a:pt x="3976" y="1193"/>
                  <a:pt x="3916" y="1279"/>
                  <a:pt x="3984" y="1188"/>
                </a:cubicBezTo>
                <a:cubicBezTo>
                  <a:pt x="4033" y="1041"/>
                  <a:pt x="4118" y="911"/>
                  <a:pt x="4200" y="780"/>
                </a:cubicBezTo>
                <a:cubicBezTo>
                  <a:pt x="4236" y="722"/>
                  <a:pt x="4258" y="674"/>
                  <a:pt x="4308" y="624"/>
                </a:cubicBezTo>
                <a:cubicBezTo>
                  <a:pt x="4324" y="577"/>
                  <a:pt x="4358" y="559"/>
                  <a:pt x="4380" y="516"/>
                </a:cubicBezTo>
                <a:cubicBezTo>
                  <a:pt x="4403" y="470"/>
                  <a:pt x="4414" y="446"/>
                  <a:pt x="4452" y="408"/>
                </a:cubicBezTo>
                <a:cubicBezTo>
                  <a:pt x="4475" y="338"/>
                  <a:pt x="4518" y="282"/>
                  <a:pt x="4548" y="216"/>
                </a:cubicBezTo>
                <a:cubicBezTo>
                  <a:pt x="4558" y="193"/>
                  <a:pt x="4558" y="165"/>
                  <a:pt x="4572" y="144"/>
                </a:cubicBezTo>
                <a:cubicBezTo>
                  <a:pt x="4588" y="120"/>
                  <a:pt x="4611" y="99"/>
                  <a:pt x="4620" y="72"/>
                </a:cubicBezTo>
                <a:cubicBezTo>
                  <a:pt x="4624" y="60"/>
                  <a:pt x="4625" y="47"/>
                  <a:pt x="4632" y="36"/>
                </a:cubicBezTo>
                <a:cubicBezTo>
                  <a:pt x="4641" y="22"/>
                  <a:pt x="4668" y="0"/>
                  <a:pt x="4668" y="0"/>
                </a:cubicBezTo>
                <a:cubicBezTo>
                  <a:pt x="4660" y="16"/>
                  <a:pt x="4644" y="30"/>
                  <a:pt x="4644" y="48"/>
                </a:cubicBezTo>
                <a:cubicBezTo>
                  <a:pt x="4644" y="62"/>
                  <a:pt x="4655" y="6"/>
                  <a:pt x="4668" y="12"/>
                </a:cubicBezTo>
                <a:cubicBezTo>
                  <a:pt x="4707" y="31"/>
                  <a:pt x="4716" y="84"/>
                  <a:pt x="4740" y="120"/>
                </a:cubicBezTo>
                <a:cubicBezTo>
                  <a:pt x="4817" y="235"/>
                  <a:pt x="4892" y="405"/>
                  <a:pt x="5004" y="480"/>
                </a:cubicBezTo>
                <a:cubicBezTo>
                  <a:pt x="5066" y="574"/>
                  <a:pt x="5146" y="650"/>
                  <a:pt x="5208" y="744"/>
                </a:cubicBezTo>
                <a:cubicBezTo>
                  <a:pt x="5217" y="758"/>
                  <a:pt x="5234" y="766"/>
                  <a:pt x="5244" y="780"/>
                </a:cubicBezTo>
                <a:cubicBezTo>
                  <a:pt x="5254" y="795"/>
                  <a:pt x="5258" y="813"/>
                  <a:pt x="5268" y="828"/>
                </a:cubicBezTo>
                <a:cubicBezTo>
                  <a:pt x="5338" y="933"/>
                  <a:pt x="5414" y="1035"/>
                  <a:pt x="5484" y="1140"/>
                </a:cubicBezTo>
                <a:cubicBezTo>
                  <a:pt x="5514" y="1186"/>
                  <a:pt x="5515" y="1238"/>
                  <a:pt x="5544" y="1284"/>
                </a:cubicBezTo>
                <a:cubicBezTo>
                  <a:pt x="5604" y="1380"/>
                  <a:pt x="5664" y="1476"/>
                  <a:pt x="5724" y="1572"/>
                </a:cubicBezTo>
                <a:cubicBezTo>
                  <a:pt x="5733" y="1587"/>
                  <a:pt x="5737" y="1606"/>
                  <a:pt x="5748" y="1620"/>
                </a:cubicBezTo>
                <a:cubicBezTo>
                  <a:pt x="5762" y="1638"/>
                  <a:pt x="5781" y="1651"/>
                  <a:pt x="5796" y="1668"/>
                </a:cubicBezTo>
                <a:cubicBezTo>
                  <a:pt x="5876" y="1762"/>
                  <a:pt x="5716" y="1624"/>
                  <a:pt x="5892" y="1800"/>
                </a:cubicBezTo>
                <a:cubicBezTo>
                  <a:pt x="5967" y="1875"/>
                  <a:pt x="6047" y="1954"/>
                  <a:pt x="6108" y="2040"/>
                </a:cubicBezTo>
                <a:cubicBezTo>
                  <a:pt x="6196" y="2163"/>
                  <a:pt x="6042" y="1954"/>
                  <a:pt x="6168" y="2136"/>
                </a:cubicBezTo>
                <a:cubicBezTo>
                  <a:pt x="6191" y="2169"/>
                  <a:pt x="6240" y="2232"/>
                  <a:pt x="6240" y="2232"/>
                </a:cubicBezTo>
                <a:cubicBezTo>
                  <a:pt x="6271" y="2325"/>
                  <a:pt x="6327" y="2403"/>
                  <a:pt x="6396" y="2472"/>
                </a:cubicBezTo>
                <a:cubicBezTo>
                  <a:pt x="6404" y="2422"/>
                  <a:pt x="6413" y="2347"/>
                  <a:pt x="6444" y="2304"/>
                </a:cubicBezTo>
                <a:cubicBezTo>
                  <a:pt x="6558" y="2145"/>
                  <a:pt x="6430" y="2373"/>
                  <a:pt x="6528" y="2196"/>
                </a:cubicBezTo>
                <a:cubicBezTo>
                  <a:pt x="6584" y="2096"/>
                  <a:pt x="6651" y="2000"/>
                  <a:pt x="6720" y="1908"/>
                </a:cubicBezTo>
                <a:cubicBezTo>
                  <a:pt x="6738" y="1855"/>
                  <a:pt x="6773" y="1832"/>
                  <a:pt x="6804" y="1788"/>
                </a:cubicBezTo>
                <a:cubicBezTo>
                  <a:pt x="6832" y="1748"/>
                  <a:pt x="6850" y="1697"/>
                  <a:pt x="6876" y="1656"/>
                </a:cubicBezTo>
                <a:cubicBezTo>
                  <a:pt x="6914" y="1596"/>
                  <a:pt x="6954" y="1533"/>
                  <a:pt x="6996" y="1476"/>
                </a:cubicBezTo>
                <a:cubicBezTo>
                  <a:pt x="7019" y="1407"/>
                  <a:pt x="7072" y="1342"/>
                  <a:pt x="7116" y="1284"/>
                </a:cubicBezTo>
                <a:cubicBezTo>
                  <a:pt x="7132" y="1236"/>
                  <a:pt x="7128" y="1241"/>
                  <a:pt x="7164" y="1188"/>
                </a:cubicBezTo>
                <a:cubicBezTo>
                  <a:pt x="7187" y="1155"/>
                  <a:pt x="7236" y="1092"/>
                  <a:pt x="7236" y="1092"/>
                </a:cubicBezTo>
                <a:cubicBezTo>
                  <a:pt x="7266" y="1003"/>
                  <a:pt x="7334" y="925"/>
                  <a:pt x="7392" y="852"/>
                </a:cubicBezTo>
                <a:cubicBezTo>
                  <a:pt x="7426" y="718"/>
                  <a:pt x="7517" y="616"/>
                  <a:pt x="7572" y="492"/>
                </a:cubicBezTo>
                <a:cubicBezTo>
                  <a:pt x="7614" y="397"/>
                  <a:pt x="7615" y="287"/>
                  <a:pt x="7656" y="192"/>
                </a:cubicBezTo>
                <a:cubicBezTo>
                  <a:pt x="7678" y="140"/>
                  <a:pt x="7715" y="98"/>
                  <a:pt x="7740" y="48"/>
                </a:cubicBezTo>
                <a:cubicBezTo>
                  <a:pt x="7765" y="124"/>
                  <a:pt x="7824" y="179"/>
                  <a:pt x="7872" y="240"/>
                </a:cubicBezTo>
                <a:cubicBezTo>
                  <a:pt x="7932" y="317"/>
                  <a:pt x="7986" y="396"/>
                  <a:pt x="8052" y="468"/>
                </a:cubicBezTo>
                <a:cubicBezTo>
                  <a:pt x="8083" y="501"/>
                  <a:pt x="8128" y="524"/>
                  <a:pt x="8148" y="564"/>
                </a:cubicBezTo>
                <a:cubicBezTo>
                  <a:pt x="8240" y="749"/>
                  <a:pt x="8382" y="909"/>
                  <a:pt x="8496" y="1080"/>
                </a:cubicBezTo>
                <a:cubicBezTo>
                  <a:pt x="8509" y="1099"/>
                  <a:pt x="8522" y="1119"/>
                  <a:pt x="8532" y="1140"/>
                </a:cubicBezTo>
                <a:cubicBezTo>
                  <a:pt x="8538" y="1151"/>
                  <a:pt x="8538" y="1165"/>
                  <a:pt x="8544" y="1176"/>
                </a:cubicBezTo>
                <a:cubicBezTo>
                  <a:pt x="8577" y="1237"/>
                  <a:pt x="8619" y="1295"/>
                  <a:pt x="8652" y="1356"/>
                </a:cubicBezTo>
                <a:cubicBezTo>
                  <a:pt x="8679" y="1406"/>
                  <a:pt x="8696" y="1462"/>
                  <a:pt x="8724" y="1512"/>
                </a:cubicBezTo>
                <a:cubicBezTo>
                  <a:pt x="8786" y="1623"/>
                  <a:pt x="8880" y="1720"/>
                  <a:pt x="8964" y="1812"/>
                </a:cubicBezTo>
                <a:cubicBezTo>
                  <a:pt x="8995" y="1845"/>
                  <a:pt x="9040" y="1868"/>
                  <a:pt x="9060" y="1908"/>
                </a:cubicBezTo>
                <a:cubicBezTo>
                  <a:pt x="9091" y="1970"/>
                  <a:pt x="9140" y="2008"/>
                  <a:pt x="9180" y="2064"/>
                </a:cubicBezTo>
                <a:cubicBezTo>
                  <a:pt x="9234" y="2139"/>
                  <a:pt x="9283" y="2217"/>
                  <a:pt x="9336" y="2292"/>
                </a:cubicBezTo>
                <a:cubicBezTo>
                  <a:pt x="9377" y="2351"/>
                  <a:pt x="9416" y="2412"/>
                  <a:pt x="9456" y="2472"/>
                </a:cubicBezTo>
                <a:cubicBezTo>
                  <a:pt x="9461" y="2479"/>
                  <a:pt x="9448" y="2488"/>
                  <a:pt x="9444" y="2496"/>
                </a:cubicBezTo>
              </a:path>
            </a:pathLst>
          </a:custGeom>
          <a:noFill/>
          <a:ln w="9525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5455" name="Freeform 95"/>
          <p:cNvSpPr>
            <a:spLocks/>
          </p:cNvSpPr>
          <p:nvPr/>
        </p:nvSpPr>
        <p:spPr bwMode="auto">
          <a:xfrm rot="21600000">
            <a:off x="4746209" y="5472113"/>
            <a:ext cx="1157287" cy="263525"/>
          </a:xfrm>
          <a:custGeom>
            <a:avLst/>
            <a:gdLst/>
            <a:ahLst/>
            <a:cxnLst>
              <a:cxn ang="0">
                <a:pos x="60" y="2040"/>
              </a:cxn>
              <a:cxn ang="0">
                <a:pos x="384" y="1644"/>
              </a:cxn>
              <a:cxn ang="0">
                <a:pos x="576" y="1380"/>
              </a:cxn>
              <a:cxn ang="0">
                <a:pos x="864" y="1008"/>
              </a:cxn>
              <a:cxn ang="0">
                <a:pos x="1188" y="612"/>
              </a:cxn>
              <a:cxn ang="0">
                <a:pos x="1416" y="336"/>
              </a:cxn>
              <a:cxn ang="0">
                <a:pos x="1584" y="108"/>
              </a:cxn>
              <a:cxn ang="0">
                <a:pos x="1620" y="48"/>
              </a:cxn>
              <a:cxn ang="0">
                <a:pos x="1728" y="156"/>
              </a:cxn>
              <a:cxn ang="0">
                <a:pos x="2052" y="576"/>
              </a:cxn>
              <a:cxn ang="0">
                <a:pos x="2244" y="828"/>
              </a:cxn>
              <a:cxn ang="0">
                <a:pos x="2544" y="1404"/>
              </a:cxn>
              <a:cxn ang="0">
                <a:pos x="2700" y="1668"/>
              </a:cxn>
              <a:cxn ang="0">
                <a:pos x="2772" y="1812"/>
              </a:cxn>
              <a:cxn ang="0">
                <a:pos x="2964" y="2076"/>
              </a:cxn>
              <a:cxn ang="0">
                <a:pos x="3132" y="2316"/>
              </a:cxn>
              <a:cxn ang="0">
                <a:pos x="3192" y="2400"/>
              </a:cxn>
              <a:cxn ang="0">
                <a:pos x="3528" y="1920"/>
              </a:cxn>
              <a:cxn ang="0">
                <a:pos x="3588" y="1836"/>
              </a:cxn>
              <a:cxn ang="0">
                <a:pos x="3732" y="1608"/>
              </a:cxn>
              <a:cxn ang="0">
                <a:pos x="3804" y="1488"/>
              </a:cxn>
              <a:cxn ang="0">
                <a:pos x="3900" y="1332"/>
              </a:cxn>
              <a:cxn ang="0">
                <a:pos x="4200" y="780"/>
              </a:cxn>
              <a:cxn ang="0">
                <a:pos x="4380" y="516"/>
              </a:cxn>
              <a:cxn ang="0">
                <a:pos x="4548" y="216"/>
              </a:cxn>
              <a:cxn ang="0">
                <a:pos x="4620" y="72"/>
              </a:cxn>
              <a:cxn ang="0">
                <a:pos x="4668" y="0"/>
              </a:cxn>
              <a:cxn ang="0">
                <a:pos x="4668" y="12"/>
              </a:cxn>
              <a:cxn ang="0">
                <a:pos x="5004" y="480"/>
              </a:cxn>
              <a:cxn ang="0">
                <a:pos x="5244" y="780"/>
              </a:cxn>
              <a:cxn ang="0">
                <a:pos x="5484" y="1140"/>
              </a:cxn>
              <a:cxn ang="0">
                <a:pos x="5724" y="1572"/>
              </a:cxn>
              <a:cxn ang="0">
                <a:pos x="5796" y="1668"/>
              </a:cxn>
              <a:cxn ang="0">
                <a:pos x="6108" y="2040"/>
              </a:cxn>
              <a:cxn ang="0">
                <a:pos x="6240" y="2232"/>
              </a:cxn>
              <a:cxn ang="0">
                <a:pos x="6444" y="2304"/>
              </a:cxn>
              <a:cxn ang="0">
                <a:pos x="6720" y="1908"/>
              </a:cxn>
              <a:cxn ang="0">
                <a:pos x="6876" y="1656"/>
              </a:cxn>
              <a:cxn ang="0">
                <a:pos x="7116" y="1284"/>
              </a:cxn>
              <a:cxn ang="0">
                <a:pos x="7236" y="1092"/>
              </a:cxn>
              <a:cxn ang="0">
                <a:pos x="7572" y="492"/>
              </a:cxn>
              <a:cxn ang="0">
                <a:pos x="7740" y="48"/>
              </a:cxn>
              <a:cxn ang="0">
                <a:pos x="8052" y="468"/>
              </a:cxn>
              <a:cxn ang="0">
                <a:pos x="8496" y="1080"/>
              </a:cxn>
              <a:cxn ang="0">
                <a:pos x="8544" y="1176"/>
              </a:cxn>
              <a:cxn ang="0">
                <a:pos x="8724" y="1512"/>
              </a:cxn>
              <a:cxn ang="0">
                <a:pos x="9060" y="1908"/>
              </a:cxn>
              <a:cxn ang="0">
                <a:pos x="9336" y="2292"/>
              </a:cxn>
              <a:cxn ang="0">
                <a:pos x="9444" y="2496"/>
              </a:cxn>
            </a:cxnLst>
            <a:rect l="0" t="0" r="r" b="b"/>
            <a:pathLst>
              <a:path w="9461" h="2496">
                <a:moveTo>
                  <a:pt x="0" y="2196"/>
                </a:moveTo>
                <a:cubicBezTo>
                  <a:pt x="20" y="2147"/>
                  <a:pt x="29" y="2083"/>
                  <a:pt x="60" y="2040"/>
                </a:cubicBezTo>
                <a:cubicBezTo>
                  <a:pt x="115" y="1963"/>
                  <a:pt x="192" y="1886"/>
                  <a:pt x="252" y="1812"/>
                </a:cubicBezTo>
                <a:cubicBezTo>
                  <a:pt x="299" y="1755"/>
                  <a:pt x="333" y="1695"/>
                  <a:pt x="384" y="1644"/>
                </a:cubicBezTo>
                <a:cubicBezTo>
                  <a:pt x="408" y="1572"/>
                  <a:pt x="462" y="1506"/>
                  <a:pt x="516" y="1452"/>
                </a:cubicBezTo>
                <a:cubicBezTo>
                  <a:pt x="539" y="1383"/>
                  <a:pt x="511" y="1445"/>
                  <a:pt x="576" y="1380"/>
                </a:cubicBezTo>
                <a:cubicBezTo>
                  <a:pt x="643" y="1313"/>
                  <a:pt x="676" y="1217"/>
                  <a:pt x="756" y="1164"/>
                </a:cubicBezTo>
                <a:cubicBezTo>
                  <a:pt x="775" y="1106"/>
                  <a:pt x="828" y="1059"/>
                  <a:pt x="864" y="1008"/>
                </a:cubicBezTo>
                <a:cubicBezTo>
                  <a:pt x="943" y="895"/>
                  <a:pt x="1025" y="786"/>
                  <a:pt x="1116" y="684"/>
                </a:cubicBezTo>
                <a:cubicBezTo>
                  <a:pt x="1139" y="659"/>
                  <a:pt x="1169" y="640"/>
                  <a:pt x="1188" y="612"/>
                </a:cubicBezTo>
                <a:cubicBezTo>
                  <a:pt x="1234" y="544"/>
                  <a:pt x="1277" y="481"/>
                  <a:pt x="1332" y="420"/>
                </a:cubicBezTo>
                <a:cubicBezTo>
                  <a:pt x="1359" y="391"/>
                  <a:pt x="1396" y="370"/>
                  <a:pt x="1416" y="336"/>
                </a:cubicBezTo>
                <a:cubicBezTo>
                  <a:pt x="1459" y="264"/>
                  <a:pt x="1433" y="289"/>
                  <a:pt x="1488" y="252"/>
                </a:cubicBezTo>
                <a:cubicBezTo>
                  <a:pt x="1520" y="204"/>
                  <a:pt x="1552" y="156"/>
                  <a:pt x="1584" y="108"/>
                </a:cubicBezTo>
                <a:cubicBezTo>
                  <a:pt x="1602" y="81"/>
                  <a:pt x="1632" y="46"/>
                  <a:pt x="1632" y="12"/>
                </a:cubicBezTo>
                <a:cubicBezTo>
                  <a:pt x="1628" y="24"/>
                  <a:pt x="1612" y="38"/>
                  <a:pt x="1620" y="48"/>
                </a:cubicBezTo>
                <a:cubicBezTo>
                  <a:pt x="1633" y="65"/>
                  <a:pt x="1662" y="59"/>
                  <a:pt x="1680" y="72"/>
                </a:cubicBezTo>
                <a:cubicBezTo>
                  <a:pt x="1695" y="82"/>
                  <a:pt x="1722" y="145"/>
                  <a:pt x="1728" y="156"/>
                </a:cubicBezTo>
                <a:cubicBezTo>
                  <a:pt x="1785" y="252"/>
                  <a:pt x="1855" y="341"/>
                  <a:pt x="1920" y="432"/>
                </a:cubicBezTo>
                <a:cubicBezTo>
                  <a:pt x="1957" y="484"/>
                  <a:pt x="1999" y="541"/>
                  <a:pt x="2052" y="576"/>
                </a:cubicBezTo>
                <a:cubicBezTo>
                  <a:pt x="2075" y="646"/>
                  <a:pt x="2046" y="582"/>
                  <a:pt x="2100" y="636"/>
                </a:cubicBezTo>
                <a:cubicBezTo>
                  <a:pt x="2145" y="681"/>
                  <a:pt x="2214" y="773"/>
                  <a:pt x="2244" y="828"/>
                </a:cubicBezTo>
                <a:cubicBezTo>
                  <a:pt x="2334" y="993"/>
                  <a:pt x="2409" y="1161"/>
                  <a:pt x="2508" y="1320"/>
                </a:cubicBezTo>
                <a:cubicBezTo>
                  <a:pt x="2570" y="1420"/>
                  <a:pt x="2503" y="1322"/>
                  <a:pt x="2544" y="1404"/>
                </a:cubicBezTo>
                <a:cubicBezTo>
                  <a:pt x="2563" y="1443"/>
                  <a:pt x="2641" y="1552"/>
                  <a:pt x="2652" y="1584"/>
                </a:cubicBezTo>
                <a:cubicBezTo>
                  <a:pt x="2670" y="1639"/>
                  <a:pt x="2656" y="1610"/>
                  <a:pt x="2700" y="1668"/>
                </a:cubicBezTo>
                <a:cubicBezTo>
                  <a:pt x="2724" y="1763"/>
                  <a:pt x="2693" y="1669"/>
                  <a:pt x="2760" y="1776"/>
                </a:cubicBezTo>
                <a:cubicBezTo>
                  <a:pt x="2767" y="1787"/>
                  <a:pt x="2765" y="1801"/>
                  <a:pt x="2772" y="1812"/>
                </a:cubicBezTo>
                <a:cubicBezTo>
                  <a:pt x="2781" y="1826"/>
                  <a:pt x="2798" y="1834"/>
                  <a:pt x="2808" y="1848"/>
                </a:cubicBezTo>
                <a:cubicBezTo>
                  <a:pt x="2858" y="1917"/>
                  <a:pt x="2919" y="2004"/>
                  <a:pt x="2964" y="2076"/>
                </a:cubicBezTo>
                <a:cubicBezTo>
                  <a:pt x="3034" y="2188"/>
                  <a:pt x="2946" y="2068"/>
                  <a:pt x="3012" y="2160"/>
                </a:cubicBezTo>
                <a:cubicBezTo>
                  <a:pt x="3050" y="2213"/>
                  <a:pt x="3100" y="2260"/>
                  <a:pt x="3132" y="2316"/>
                </a:cubicBezTo>
                <a:cubicBezTo>
                  <a:pt x="3141" y="2332"/>
                  <a:pt x="3146" y="2349"/>
                  <a:pt x="3156" y="2364"/>
                </a:cubicBezTo>
                <a:cubicBezTo>
                  <a:pt x="3166" y="2378"/>
                  <a:pt x="3192" y="2400"/>
                  <a:pt x="3192" y="2400"/>
                </a:cubicBezTo>
                <a:cubicBezTo>
                  <a:pt x="3216" y="2304"/>
                  <a:pt x="3264" y="2204"/>
                  <a:pt x="3348" y="2148"/>
                </a:cubicBezTo>
                <a:cubicBezTo>
                  <a:pt x="3391" y="2061"/>
                  <a:pt x="3472" y="1998"/>
                  <a:pt x="3528" y="1920"/>
                </a:cubicBezTo>
                <a:cubicBezTo>
                  <a:pt x="3538" y="1905"/>
                  <a:pt x="3542" y="1887"/>
                  <a:pt x="3552" y="1872"/>
                </a:cubicBezTo>
                <a:cubicBezTo>
                  <a:pt x="3562" y="1858"/>
                  <a:pt x="3578" y="1849"/>
                  <a:pt x="3588" y="1836"/>
                </a:cubicBezTo>
                <a:cubicBezTo>
                  <a:pt x="3618" y="1797"/>
                  <a:pt x="3643" y="1755"/>
                  <a:pt x="3672" y="1716"/>
                </a:cubicBezTo>
                <a:cubicBezTo>
                  <a:pt x="3685" y="1677"/>
                  <a:pt x="3719" y="1647"/>
                  <a:pt x="3732" y="1608"/>
                </a:cubicBezTo>
                <a:cubicBezTo>
                  <a:pt x="3736" y="1596"/>
                  <a:pt x="3738" y="1583"/>
                  <a:pt x="3744" y="1572"/>
                </a:cubicBezTo>
                <a:cubicBezTo>
                  <a:pt x="3766" y="1534"/>
                  <a:pt x="3785" y="1525"/>
                  <a:pt x="3804" y="1488"/>
                </a:cubicBezTo>
                <a:cubicBezTo>
                  <a:pt x="3810" y="1477"/>
                  <a:pt x="3810" y="1463"/>
                  <a:pt x="3816" y="1452"/>
                </a:cubicBezTo>
                <a:cubicBezTo>
                  <a:pt x="3838" y="1408"/>
                  <a:pt x="3877" y="1375"/>
                  <a:pt x="3900" y="1332"/>
                </a:cubicBezTo>
                <a:cubicBezTo>
                  <a:pt x="3976" y="1193"/>
                  <a:pt x="3916" y="1279"/>
                  <a:pt x="3984" y="1188"/>
                </a:cubicBezTo>
                <a:cubicBezTo>
                  <a:pt x="4033" y="1041"/>
                  <a:pt x="4118" y="911"/>
                  <a:pt x="4200" y="780"/>
                </a:cubicBezTo>
                <a:cubicBezTo>
                  <a:pt x="4236" y="722"/>
                  <a:pt x="4258" y="674"/>
                  <a:pt x="4308" y="624"/>
                </a:cubicBezTo>
                <a:cubicBezTo>
                  <a:pt x="4324" y="577"/>
                  <a:pt x="4358" y="559"/>
                  <a:pt x="4380" y="516"/>
                </a:cubicBezTo>
                <a:cubicBezTo>
                  <a:pt x="4403" y="470"/>
                  <a:pt x="4414" y="446"/>
                  <a:pt x="4452" y="408"/>
                </a:cubicBezTo>
                <a:cubicBezTo>
                  <a:pt x="4475" y="338"/>
                  <a:pt x="4518" y="282"/>
                  <a:pt x="4548" y="216"/>
                </a:cubicBezTo>
                <a:cubicBezTo>
                  <a:pt x="4558" y="193"/>
                  <a:pt x="4558" y="165"/>
                  <a:pt x="4572" y="144"/>
                </a:cubicBezTo>
                <a:cubicBezTo>
                  <a:pt x="4588" y="120"/>
                  <a:pt x="4611" y="99"/>
                  <a:pt x="4620" y="72"/>
                </a:cubicBezTo>
                <a:cubicBezTo>
                  <a:pt x="4624" y="60"/>
                  <a:pt x="4625" y="47"/>
                  <a:pt x="4632" y="36"/>
                </a:cubicBezTo>
                <a:cubicBezTo>
                  <a:pt x="4641" y="22"/>
                  <a:pt x="4668" y="0"/>
                  <a:pt x="4668" y="0"/>
                </a:cubicBezTo>
                <a:cubicBezTo>
                  <a:pt x="4660" y="16"/>
                  <a:pt x="4644" y="30"/>
                  <a:pt x="4644" y="48"/>
                </a:cubicBezTo>
                <a:cubicBezTo>
                  <a:pt x="4644" y="62"/>
                  <a:pt x="4655" y="6"/>
                  <a:pt x="4668" y="12"/>
                </a:cubicBezTo>
                <a:cubicBezTo>
                  <a:pt x="4707" y="31"/>
                  <a:pt x="4716" y="84"/>
                  <a:pt x="4740" y="120"/>
                </a:cubicBezTo>
                <a:cubicBezTo>
                  <a:pt x="4817" y="235"/>
                  <a:pt x="4892" y="405"/>
                  <a:pt x="5004" y="480"/>
                </a:cubicBezTo>
                <a:cubicBezTo>
                  <a:pt x="5066" y="574"/>
                  <a:pt x="5146" y="650"/>
                  <a:pt x="5208" y="744"/>
                </a:cubicBezTo>
                <a:cubicBezTo>
                  <a:pt x="5217" y="758"/>
                  <a:pt x="5234" y="766"/>
                  <a:pt x="5244" y="780"/>
                </a:cubicBezTo>
                <a:cubicBezTo>
                  <a:pt x="5254" y="795"/>
                  <a:pt x="5258" y="813"/>
                  <a:pt x="5268" y="828"/>
                </a:cubicBezTo>
                <a:cubicBezTo>
                  <a:pt x="5338" y="933"/>
                  <a:pt x="5414" y="1035"/>
                  <a:pt x="5484" y="1140"/>
                </a:cubicBezTo>
                <a:cubicBezTo>
                  <a:pt x="5514" y="1186"/>
                  <a:pt x="5515" y="1238"/>
                  <a:pt x="5544" y="1284"/>
                </a:cubicBezTo>
                <a:cubicBezTo>
                  <a:pt x="5604" y="1380"/>
                  <a:pt x="5664" y="1476"/>
                  <a:pt x="5724" y="1572"/>
                </a:cubicBezTo>
                <a:cubicBezTo>
                  <a:pt x="5733" y="1587"/>
                  <a:pt x="5737" y="1606"/>
                  <a:pt x="5748" y="1620"/>
                </a:cubicBezTo>
                <a:cubicBezTo>
                  <a:pt x="5762" y="1638"/>
                  <a:pt x="5781" y="1651"/>
                  <a:pt x="5796" y="1668"/>
                </a:cubicBezTo>
                <a:cubicBezTo>
                  <a:pt x="5876" y="1762"/>
                  <a:pt x="5716" y="1624"/>
                  <a:pt x="5892" y="1800"/>
                </a:cubicBezTo>
                <a:cubicBezTo>
                  <a:pt x="5967" y="1875"/>
                  <a:pt x="6047" y="1954"/>
                  <a:pt x="6108" y="2040"/>
                </a:cubicBezTo>
                <a:cubicBezTo>
                  <a:pt x="6196" y="2163"/>
                  <a:pt x="6042" y="1954"/>
                  <a:pt x="6168" y="2136"/>
                </a:cubicBezTo>
                <a:cubicBezTo>
                  <a:pt x="6191" y="2169"/>
                  <a:pt x="6240" y="2232"/>
                  <a:pt x="6240" y="2232"/>
                </a:cubicBezTo>
                <a:cubicBezTo>
                  <a:pt x="6271" y="2325"/>
                  <a:pt x="6327" y="2403"/>
                  <a:pt x="6396" y="2472"/>
                </a:cubicBezTo>
                <a:cubicBezTo>
                  <a:pt x="6404" y="2422"/>
                  <a:pt x="6413" y="2347"/>
                  <a:pt x="6444" y="2304"/>
                </a:cubicBezTo>
                <a:cubicBezTo>
                  <a:pt x="6558" y="2145"/>
                  <a:pt x="6430" y="2373"/>
                  <a:pt x="6528" y="2196"/>
                </a:cubicBezTo>
                <a:cubicBezTo>
                  <a:pt x="6584" y="2096"/>
                  <a:pt x="6651" y="2000"/>
                  <a:pt x="6720" y="1908"/>
                </a:cubicBezTo>
                <a:cubicBezTo>
                  <a:pt x="6738" y="1855"/>
                  <a:pt x="6773" y="1832"/>
                  <a:pt x="6804" y="1788"/>
                </a:cubicBezTo>
                <a:cubicBezTo>
                  <a:pt x="6832" y="1748"/>
                  <a:pt x="6850" y="1697"/>
                  <a:pt x="6876" y="1656"/>
                </a:cubicBezTo>
                <a:cubicBezTo>
                  <a:pt x="6914" y="1596"/>
                  <a:pt x="6954" y="1533"/>
                  <a:pt x="6996" y="1476"/>
                </a:cubicBezTo>
                <a:cubicBezTo>
                  <a:pt x="7019" y="1407"/>
                  <a:pt x="7072" y="1342"/>
                  <a:pt x="7116" y="1284"/>
                </a:cubicBezTo>
                <a:cubicBezTo>
                  <a:pt x="7132" y="1236"/>
                  <a:pt x="7128" y="1241"/>
                  <a:pt x="7164" y="1188"/>
                </a:cubicBezTo>
                <a:cubicBezTo>
                  <a:pt x="7187" y="1155"/>
                  <a:pt x="7236" y="1092"/>
                  <a:pt x="7236" y="1092"/>
                </a:cubicBezTo>
                <a:cubicBezTo>
                  <a:pt x="7266" y="1003"/>
                  <a:pt x="7334" y="925"/>
                  <a:pt x="7392" y="852"/>
                </a:cubicBezTo>
                <a:cubicBezTo>
                  <a:pt x="7426" y="718"/>
                  <a:pt x="7517" y="616"/>
                  <a:pt x="7572" y="492"/>
                </a:cubicBezTo>
                <a:cubicBezTo>
                  <a:pt x="7614" y="397"/>
                  <a:pt x="7615" y="287"/>
                  <a:pt x="7656" y="192"/>
                </a:cubicBezTo>
                <a:cubicBezTo>
                  <a:pt x="7678" y="140"/>
                  <a:pt x="7715" y="98"/>
                  <a:pt x="7740" y="48"/>
                </a:cubicBezTo>
                <a:cubicBezTo>
                  <a:pt x="7765" y="124"/>
                  <a:pt x="7824" y="179"/>
                  <a:pt x="7872" y="240"/>
                </a:cubicBezTo>
                <a:cubicBezTo>
                  <a:pt x="7932" y="317"/>
                  <a:pt x="7986" y="396"/>
                  <a:pt x="8052" y="468"/>
                </a:cubicBezTo>
                <a:cubicBezTo>
                  <a:pt x="8083" y="501"/>
                  <a:pt x="8128" y="524"/>
                  <a:pt x="8148" y="564"/>
                </a:cubicBezTo>
                <a:cubicBezTo>
                  <a:pt x="8240" y="749"/>
                  <a:pt x="8382" y="909"/>
                  <a:pt x="8496" y="1080"/>
                </a:cubicBezTo>
                <a:cubicBezTo>
                  <a:pt x="8509" y="1099"/>
                  <a:pt x="8522" y="1119"/>
                  <a:pt x="8532" y="1140"/>
                </a:cubicBezTo>
                <a:cubicBezTo>
                  <a:pt x="8538" y="1151"/>
                  <a:pt x="8538" y="1165"/>
                  <a:pt x="8544" y="1176"/>
                </a:cubicBezTo>
                <a:cubicBezTo>
                  <a:pt x="8577" y="1237"/>
                  <a:pt x="8619" y="1295"/>
                  <a:pt x="8652" y="1356"/>
                </a:cubicBezTo>
                <a:cubicBezTo>
                  <a:pt x="8679" y="1406"/>
                  <a:pt x="8696" y="1462"/>
                  <a:pt x="8724" y="1512"/>
                </a:cubicBezTo>
                <a:cubicBezTo>
                  <a:pt x="8786" y="1623"/>
                  <a:pt x="8880" y="1720"/>
                  <a:pt x="8964" y="1812"/>
                </a:cubicBezTo>
                <a:cubicBezTo>
                  <a:pt x="8995" y="1845"/>
                  <a:pt x="9040" y="1868"/>
                  <a:pt x="9060" y="1908"/>
                </a:cubicBezTo>
                <a:cubicBezTo>
                  <a:pt x="9091" y="1970"/>
                  <a:pt x="9140" y="2008"/>
                  <a:pt x="9180" y="2064"/>
                </a:cubicBezTo>
                <a:cubicBezTo>
                  <a:pt x="9234" y="2139"/>
                  <a:pt x="9283" y="2217"/>
                  <a:pt x="9336" y="2292"/>
                </a:cubicBezTo>
                <a:cubicBezTo>
                  <a:pt x="9377" y="2351"/>
                  <a:pt x="9416" y="2412"/>
                  <a:pt x="9456" y="2472"/>
                </a:cubicBezTo>
                <a:cubicBezTo>
                  <a:pt x="9461" y="2479"/>
                  <a:pt x="9448" y="2488"/>
                  <a:pt x="9444" y="2496"/>
                </a:cubicBezTo>
              </a:path>
            </a:pathLst>
          </a:custGeom>
          <a:noFill/>
          <a:ln w="9525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5456" name="Oval 96"/>
          <p:cNvSpPr>
            <a:spLocks noChangeArrowheads="1"/>
          </p:cNvSpPr>
          <p:nvPr/>
        </p:nvSpPr>
        <p:spPr bwMode="auto">
          <a:xfrm rot="21600000">
            <a:off x="3500438" y="5402263"/>
            <a:ext cx="425450" cy="400050"/>
          </a:xfrm>
          <a:prstGeom prst="ellipse">
            <a:avLst/>
          </a:prstGeom>
          <a:gradFill rotWithShape="0">
            <a:gsLst>
              <a:gs pos="0">
                <a:srgbClr val="FF00FF"/>
              </a:gs>
              <a:gs pos="100000">
                <a:srgbClr val="FF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5457" name="Oval 97"/>
          <p:cNvSpPr>
            <a:spLocks noChangeArrowheads="1"/>
          </p:cNvSpPr>
          <p:nvPr/>
        </p:nvSpPr>
        <p:spPr bwMode="auto">
          <a:xfrm rot="21600000">
            <a:off x="4487863" y="5402263"/>
            <a:ext cx="425450" cy="400050"/>
          </a:xfrm>
          <a:prstGeom prst="ellipse">
            <a:avLst/>
          </a:prstGeom>
          <a:gradFill rotWithShape="0">
            <a:gsLst>
              <a:gs pos="0">
                <a:srgbClr val="FF00FF"/>
              </a:gs>
              <a:gs pos="100000">
                <a:srgbClr val="FF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5458" name="Oval 98"/>
          <p:cNvSpPr>
            <a:spLocks noChangeArrowheads="1"/>
          </p:cNvSpPr>
          <p:nvPr/>
        </p:nvSpPr>
        <p:spPr bwMode="auto">
          <a:xfrm rot="21600000">
            <a:off x="5846763" y="5365750"/>
            <a:ext cx="531812" cy="484188"/>
          </a:xfrm>
          <a:prstGeom prst="ellipse">
            <a:avLst/>
          </a:prstGeom>
          <a:solidFill>
            <a:schemeClr val="tx1">
              <a:lumMod val="50000"/>
              <a:alpha val="65000"/>
            </a:schemeClr>
          </a:solidFill>
          <a:ln w="19050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5459" name="Oval 99"/>
          <p:cNvSpPr>
            <a:spLocks noChangeArrowheads="1"/>
          </p:cNvSpPr>
          <p:nvPr/>
        </p:nvSpPr>
        <p:spPr bwMode="auto">
          <a:xfrm rot="21600000">
            <a:off x="2027238" y="5362575"/>
            <a:ext cx="531812" cy="484188"/>
          </a:xfrm>
          <a:prstGeom prst="ellipse">
            <a:avLst/>
          </a:prstGeom>
          <a:solidFill>
            <a:schemeClr val="tx1">
              <a:lumMod val="50000"/>
              <a:alpha val="65000"/>
            </a:schemeClr>
          </a:solidFill>
          <a:ln w="19050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5460" name="Freeform 100"/>
          <p:cNvSpPr>
            <a:spLocks/>
          </p:cNvSpPr>
          <p:nvPr/>
        </p:nvSpPr>
        <p:spPr bwMode="auto">
          <a:xfrm rot="10800000">
            <a:off x="2508250" y="4578350"/>
            <a:ext cx="630238" cy="268288"/>
          </a:xfrm>
          <a:custGeom>
            <a:avLst/>
            <a:gdLst/>
            <a:ahLst/>
            <a:cxnLst>
              <a:cxn ang="0">
                <a:pos x="60" y="2040"/>
              </a:cxn>
              <a:cxn ang="0">
                <a:pos x="384" y="1644"/>
              </a:cxn>
              <a:cxn ang="0">
                <a:pos x="576" y="1380"/>
              </a:cxn>
              <a:cxn ang="0">
                <a:pos x="864" y="1008"/>
              </a:cxn>
              <a:cxn ang="0">
                <a:pos x="1188" y="612"/>
              </a:cxn>
              <a:cxn ang="0">
                <a:pos x="1416" y="336"/>
              </a:cxn>
              <a:cxn ang="0">
                <a:pos x="1584" y="108"/>
              </a:cxn>
              <a:cxn ang="0">
                <a:pos x="1620" y="48"/>
              </a:cxn>
              <a:cxn ang="0">
                <a:pos x="1728" y="156"/>
              </a:cxn>
              <a:cxn ang="0">
                <a:pos x="2052" y="576"/>
              </a:cxn>
              <a:cxn ang="0">
                <a:pos x="2244" y="828"/>
              </a:cxn>
              <a:cxn ang="0">
                <a:pos x="2544" y="1404"/>
              </a:cxn>
              <a:cxn ang="0">
                <a:pos x="2700" y="1668"/>
              </a:cxn>
              <a:cxn ang="0">
                <a:pos x="2772" y="1812"/>
              </a:cxn>
              <a:cxn ang="0">
                <a:pos x="2964" y="2076"/>
              </a:cxn>
              <a:cxn ang="0">
                <a:pos x="3132" y="2316"/>
              </a:cxn>
              <a:cxn ang="0">
                <a:pos x="3192" y="2400"/>
              </a:cxn>
              <a:cxn ang="0">
                <a:pos x="3528" y="1920"/>
              </a:cxn>
              <a:cxn ang="0">
                <a:pos x="3588" y="1836"/>
              </a:cxn>
              <a:cxn ang="0">
                <a:pos x="3732" y="1608"/>
              </a:cxn>
              <a:cxn ang="0">
                <a:pos x="3804" y="1488"/>
              </a:cxn>
              <a:cxn ang="0">
                <a:pos x="3900" y="1332"/>
              </a:cxn>
              <a:cxn ang="0">
                <a:pos x="4200" y="780"/>
              </a:cxn>
              <a:cxn ang="0">
                <a:pos x="4380" y="516"/>
              </a:cxn>
              <a:cxn ang="0">
                <a:pos x="4548" y="216"/>
              </a:cxn>
              <a:cxn ang="0">
                <a:pos x="4620" y="72"/>
              </a:cxn>
              <a:cxn ang="0">
                <a:pos x="4668" y="0"/>
              </a:cxn>
              <a:cxn ang="0">
                <a:pos x="4668" y="12"/>
              </a:cxn>
              <a:cxn ang="0">
                <a:pos x="5004" y="480"/>
              </a:cxn>
              <a:cxn ang="0">
                <a:pos x="5244" y="780"/>
              </a:cxn>
              <a:cxn ang="0">
                <a:pos x="5484" y="1140"/>
              </a:cxn>
              <a:cxn ang="0">
                <a:pos x="5724" y="1572"/>
              </a:cxn>
              <a:cxn ang="0">
                <a:pos x="5796" y="1668"/>
              </a:cxn>
              <a:cxn ang="0">
                <a:pos x="6108" y="2040"/>
              </a:cxn>
              <a:cxn ang="0">
                <a:pos x="6240" y="2232"/>
              </a:cxn>
              <a:cxn ang="0">
                <a:pos x="6444" y="2304"/>
              </a:cxn>
              <a:cxn ang="0">
                <a:pos x="6720" y="1908"/>
              </a:cxn>
              <a:cxn ang="0">
                <a:pos x="6876" y="1656"/>
              </a:cxn>
              <a:cxn ang="0">
                <a:pos x="7116" y="1284"/>
              </a:cxn>
              <a:cxn ang="0">
                <a:pos x="7236" y="1092"/>
              </a:cxn>
              <a:cxn ang="0">
                <a:pos x="7572" y="492"/>
              </a:cxn>
              <a:cxn ang="0">
                <a:pos x="7740" y="48"/>
              </a:cxn>
              <a:cxn ang="0">
                <a:pos x="8052" y="468"/>
              </a:cxn>
              <a:cxn ang="0">
                <a:pos x="8496" y="1080"/>
              </a:cxn>
              <a:cxn ang="0">
                <a:pos x="8544" y="1176"/>
              </a:cxn>
              <a:cxn ang="0">
                <a:pos x="8724" y="1512"/>
              </a:cxn>
              <a:cxn ang="0">
                <a:pos x="9060" y="1908"/>
              </a:cxn>
              <a:cxn ang="0">
                <a:pos x="9336" y="2292"/>
              </a:cxn>
              <a:cxn ang="0">
                <a:pos x="9444" y="2496"/>
              </a:cxn>
            </a:cxnLst>
            <a:rect l="0" t="0" r="r" b="b"/>
            <a:pathLst>
              <a:path w="9461" h="2496">
                <a:moveTo>
                  <a:pt x="0" y="2196"/>
                </a:moveTo>
                <a:cubicBezTo>
                  <a:pt x="20" y="2147"/>
                  <a:pt x="29" y="2083"/>
                  <a:pt x="60" y="2040"/>
                </a:cubicBezTo>
                <a:cubicBezTo>
                  <a:pt x="115" y="1963"/>
                  <a:pt x="192" y="1886"/>
                  <a:pt x="252" y="1812"/>
                </a:cubicBezTo>
                <a:cubicBezTo>
                  <a:pt x="299" y="1755"/>
                  <a:pt x="333" y="1695"/>
                  <a:pt x="384" y="1644"/>
                </a:cubicBezTo>
                <a:cubicBezTo>
                  <a:pt x="408" y="1572"/>
                  <a:pt x="462" y="1506"/>
                  <a:pt x="516" y="1452"/>
                </a:cubicBezTo>
                <a:cubicBezTo>
                  <a:pt x="539" y="1383"/>
                  <a:pt x="511" y="1445"/>
                  <a:pt x="576" y="1380"/>
                </a:cubicBezTo>
                <a:cubicBezTo>
                  <a:pt x="643" y="1313"/>
                  <a:pt x="676" y="1217"/>
                  <a:pt x="756" y="1164"/>
                </a:cubicBezTo>
                <a:cubicBezTo>
                  <a:pt x="775" y="1106"/>
                  <a:pt x="828" y="1059"/>
                  <a:pt x="864" y="1008"/>
                </a:cubicBezTo>
                <a:cubicBezTo>
                  <a:pt x="943" y="895"/>
                  <a:pt x="1025" y="786"/>
                  <a:pt x="1116" y="684"/>
                </a:cubicBezTo>
                <a:cubicBezTo>
                  <a:pt x="1139" y="659"/>
                  <a:pt x="1169" y="640"/>
                  <a:pt x="1188" y="612"/>
                </a:cubicBezTo>
                <a:cubicBezTo>
                  <a:pt x="1234" y="544"/>
                  <a:pt x="1277" y="481"/>
                  <a:pt x="1332" y="420"/>
                </a:cubicBezTo>
                <a:cubicBezTo>
                  <a:pt x="1359" y="391"/>
                  <a:pt x="1396" y="370"/>
                  <a:pt x="1416" y="336"/>
                </a:cubicBezTo>
                <a:cubicBezTo>
                  <a:pt x="1459" y="264"/>
                  <a:pt x="1433" y="289"/>
                  <a:pt x="1488" y="252"/>
                </a:cubicBezTo>
                <a:cubicBezTo>
                  <a:pt x="1520" y="204"/>
                  <a:pt x="1552" y="156"/>
                  <a:pt x="1584" y="108"/>
                </a:cubicBezTo>
                <a:cubicBezTo>
                  <a:pt x="1602" y="81"/>
                  <a:pt x="1632" y="46"/>
                  <a:pt x="1632" y="12"/>
                </a:cubicBezTo>
                <a:cubicBezTo>
                  <a:pt x="1628" y="24"/>
                  <a:pt x="1612" y="38"/>
                  <a:pt x="1620" y="48"/>
                </a:cubicBezTo>
                <a:cubicBezTo>
                  <a:pt x="1633" y="65"/>
                  <a:pt x="1662" y="59"/>
                  <a:pt x="1680" y="72"/>
                </a:cubicBezTo>
                <a:cubicBezTo>
                  <a:pt x="1695" y="82"/>
                  <a:pt x="1722" y="145"/>
                  <a:pt x="1728" y="156"/>
                </a:cubicBezTo>
                <a:cubicBezTo>
                  <a:pt x="1785" y="252"/>
                  <a:pt x="1855" y="341"/>
                  <a:pt x="1920" y="432"/>
                </a:cubicBezTo>
                <a:cubicBezTo>
                  <a:pt x="1957" y="484"/>
                  <a:pt x="1999" y="541"/>
                  <a:pt x="2052" y="576"/>
                </a:cubicBezTo>
                <a:cubicBezTo>
                  <a:pt x="2075" y="646"/>
                  <a:pt x="2046" y="582"/>
                  <a:pt x="2100" y="636"/>
                </a:cubicBezTo>
                <a:cubicBezTo>
                  <a:pt x="2145" y="681"/>
                  <a:pt x="2214" y="773"/>
                  <a:pt x="2244" y="828"/>
                </a:cubicBezTo>
                <a:cubicBezTo>
                  <a:pt x="2334" y="993"/>
                  <a:pt x="2409" y="1161"/>
                  <a:pt x="2508" y="1320"/>
                </a:cubicBezTo>
                <a:cubicBezTo>
                  <a:pt x="2570" y="1420"/>
                  <a:pt x="2503" y="1322"/>
                  <a:pt x="2544" y="1404"/>
                </a:cubicBezTo>
                <a:cubicBezTo>
                  <a:pt x="2563" y="1443"/>
                  <a:pt x="2641" y="1552"/>
                  <a:pt x="2652" y="1584"/>
                </a:cubicBezTo>
                <a:cubicBezTo>
                  <a:pt x="2670" y="1639"/>
                  <a:pt x="2656" y="1610"/>
                  <a:pt x="2700" y="1668"/>
                </a:cubicBezTo>
                <a:cubicBezTo>
                  <a:pt x="2724" y="1763"/>
                  <a:pt x="2693" y="1669"/>
                  <a:pt x="2760" y="1776"/>
                </a:cubicBezTo>
                <a:cubicBezTo>
                  <a:pt x="2767" y="1787"/>
                  <a:pt x="2765" y="1801"/>
                  <a:pt x="2772" y="1812"/>
                </a:cubicBezTo>
                <a:cubicBezTo>
                  <a:pt x="2781" y="1826"/>
                  <a:pt x="2798" y="1834"/>
                  <a:pt x="2808" y="1848"/>
                </a:cubicBezTo>
                <a:cubicBezTo>
                  <a:pt x="2858" y="1917"/>
                  <a:pt x="2919" y="2004"/>
                  <a:pt x="2964" y="2076"/>
                </a:cubicBezTo>
                <a:cubicBezTo>
                  <a:pt x="3034" y="2188"/>
                  <a:pt x="2946" y="2068"/>
                  <a:pt x="3012" y="2160"/>
                </a:cubicBezTo>
                <a:cubicBezTo>
                  <a:pt x="3050" y="2213"/>
                  <a:pt x="3100" y="2260"/>
                  <a:pt x="3132" y="2316"/>
                </a:cubicBezTo>
                <a:cubicBezTo>
                  <a:pt x="3141" y="2332"/>
                  <a:pt x="3146" y="2349"/>
                  <a:pt x="3156" y="2364"/>
                </a:cubicBezTo>
                <a:cubicBezTo>
                  <a:pt x="3166" y="2378"/>
                  <a:pt x="3192" y="2400"/>
                  <a:pt x="3192" y="2400"/>
                </a:cubicBezTo>
                <a:cubicBezTo>
                  <a:pt x="3216" y="2304"/>
                  <a:pt x="3264" y="2204"/>
                  <a:pt x="3348" y="2148"/>
                </a:cubicBezTo>
                <a:cubicBezTo>
                  <a:pt x="3391" y="2061"/>
                  <a:pt x="3472" y="1998"/>
                  <a:pt x="3528" y="1920"/>
                </a:cubicBezTo>
                <a:cubicBezTo>
                  <a:pt x="3538" y="1905"/>
                  <a:pt x="3542" y="1887"/>
                  <a:pt x="3552" y="1872"/>
                </a:cubicBezTo>
                <a:cubicBezTo>
                  <a:pt x="3562" y="1858"/>
                  <a:pt x="3578" y="1849"/>
                  <a:pt x="3588" y="1836"/>
                </a:cubicBezTo>
                <a:cubicBezTo>
                  <a:pt x="3618" y="1797"/>
                  <a:pt x="3643" y="1755"/>
                  <a:pt x="3672" y="1716"/>
                </a:cubicBezTo>
                <a:cubicBezTo>
                  <a:pt x="3685" y="1677"/>
                  <a:pt x="3719" y="1647"/>
                  <a:pt x="3732" y="1608"/>
                </a:cubicBezTo>
                <a:cubicBezTo>
                  <a:pt x="3736" y="1596"/>
                  <a:pt x="3738" y="1583"/>
                  <a:pt x="3744" y="1572"/>
                </a:cubicBezTo>
                <a:cubicBezTo>
                  <a:pt x="3766" y="1534"/>
                  <a:pt x="3785" y="1525"/>
                  <a:pt x="3804" y="1488"/>
                </a:cubicBezTo>
                <a:cubicBezTo>
                  <a:pt x="3810" y="1477"/>
                  <a:pt x="3810" y="1463"/>
                  <a:pt x="3816" y="1452"/>
                </a:cubicBezTo>
                <a:cubicBezTo>
                  <a:pt x="3838" y="1408"/>
                  <a:pt x="3877" y="1375"/>
                  <a:pt x="3900" y="1332"/>
                </a:cubicBezTo>
                <a:cubicBezTo>
                  <a:pt x="3976" y="1193"/>
                  <a:pt x="3916" y="1279"/>
                  <a:pt x="3984" y="1188"/>
                </a:cubicBezTo>
                <a:cubicBezTo>
                  <a:pt x="4033" y="1041"/>
                  <a:pt x="4118" y="911"/>
                  <a:pt x="4200" y="780"/>
                </a:cubicBezTo>
                <a:cubicBezTo>
                  <a:pt x="4236" y="722"/>
                  <a:pt x="4258" y="674"/>
                  <a:pt x="4308" y="624"/>
                </a:cubicBezTo>
                <a:cubicBezTo>
                  <a:pt x="4324" y="577"/>
                  <a:pt x="4358" y="559"/>
                  <a:pt x="4380" y="516"/>
                </a:cubicBezTo>
                <a:cubicBezTo>
                  <a:pt x="4403" y="470"/>
                  <a:pt x="4414" y="446"/>
                  <a:pt x="4452" y="408"/>
                </a:cubicBezTo>
                <a:cubicBezTo>
                  <a:pt x="4475" y="338"/>
                  <a:pt x="4518" y="282"/>
                  <a:pt x="4548" y="216"/>
                </a:cubicBezTo>
                <a:cubicBezTo>
                  <a:pt x="4558" y="193"/>
                  <a:pt x="4558" y="165"/>
                  <a:pt x="4572" y="144"/>
                </a:cubicBezTo>
                <a:cubicBezTo>
                  <a:pt x="4588" y="120"/>
                  <a:pt x="4611" y="99"/>
                  <a:pt x="4620" y="72"/>
                </a:cubicBezTo>
                <a:cubicBezTo>
                  <a:pt x="4624" y="60"/>
                  <a:pt x="4625" y="47"/>
                  <a:pt x="4632" y="36"/>
                </a:cubicBezTo>
                <a:cubicBezTo>
                  <a:pt x="4641" y="22"/>
                  <a:pt x="4668" y="0"/>
                  <a:pt x="4668" y="0"/>
                </a:cubicBezTo>
                <a:cubicBezTo>
                  <a:pt x="4660" y="16"/>
                  <a:pt x="4644" y="30"/>
                  <a:pt x="4644" y="48"/>
                </a:cubicBezTo>
                <a:cubicBezTo>
                  <a:pt x="4644" y="62"/>
                  <a:pt x="4655" y="6"/>
                  <a:pt x="4668" y="12"/>
                </a:cubicBezTo>
                <a:cubicBezTo>
                  <a:pt x="4707" y="31"/>
                  <a:pt x="4716" y="84"/>
                  <a:pt x="4740" y="120"/>
                </a:cubicBezTo>
                <a:cubicBezTo>
                  <a:pt x="4817" y="235"/>
                  <a:pt x="4892" y="405"/>
                  <a:pt x="5004" y="480"/>
                </a:cubicBezTo>
                <a:cubicBezTo>
                  <a:pt x="5066" y="574"/>
                  <a:pt x="5146" y="650"/>
                  <a:pt x="5208" y="744"/>
                </a:cubicBezTo>
                <a:cubicBezTo>
                  <a:pt x="5217" y="758"/>
                  <a:pt x="5234" y="766"/>
                  <a:pt x="5244" y="780"/>
                </a:cubicBezTo>
                <a:cubicBezTo>
                  <a:pt x="5254" y="795"/>
                  <a:pt x="5258" y="813"/>
                  <a:pt x="5268" y="828"/>
                </a:cubicBezTo>
                <a:cubicBezTo>
                  <a:pt x="5338" y="933"/>
                  <a:pt x="5414" y="1035"/>
                  <a:pt x="5484" y="1140"/>
                </a:cubicBezTo>
                <a:cubicBezTo>
                  <a:pt x="5514" y="1186"/>
                  <a:pt x="5515" y="1238"/>
                  <a:pt x="5544" y="1284"/>
                </a:cubicBezTo>
                <a:cubicBezTo>
                  <a:pt x="5604" y="1380"/>
                  <a:pt x="5664" y="1476"/>
                  <a:pt x="5724" y="1572"/>
                </a:cubicBezTo>
                <a:cubicBezTo>
                  <a:pt x="5733" y="1587"/>
                  <a:pt x="5737" y="1606"/>
                  <a:pt x="5748" y="1620"/>
                </a:cubicBezTo>
                <a:cubicBezTo>
                  <a:pt x="5762" y="1638"/>
                  <a:pt x="5781" y="1651"/>
                  <a:pt x="5796" y="1668"/>
                </a:cubicBezTo>
                <a:cubicBezTo>
                  <a:pt x="5876" y="1762"/>
                  <a:pt x="5716" y="1624"/>
                  <a:pt x="5892" y="1800"/>
                </a:cubicBezTo>
                <a:cubicBezTo>
                  <a:pt x="5967" y="1875"/>
                  <a:pt x="6047" y="1954"/>
                  <a:pt x="6108" y="2040"/>
                </a:cubicBezTo>
                <a:cubicBezTo>
                  <a:pt x="6196" y="2163"/>
                  <a:pt x="6042" y="1954"/>
                  <a:pt x="6168" y="2136"/>
                </a:cubicBezTo>
                <a:cubicBezTo>
                  <a:pt x="6191" y="2169"/>
                  <a:pt x="6240" y="2232"/>
                  <a:pt x="6240" y="2232"/>
                </a:cubicBezTo>
                <a:cubicBezTo>
                  <a:pt x="6271" y="2325"/>
                  <a:pt x="6327" y="2403"/>
                  <a:pt x="6396" y="2472"/>
                </a:cubicBezTo>
                <a:cubicBezTo>
                  <a:pt x="6404" y="2422"/>
                  <a:pt x="6413" y="2347"/>
                  <a:pt x="6444" y="2304"/>
                </a:cubicBezTo>
                <a:cubicBezTo>
                  <a:pt x="6558" y="2145"/>
                  <a:pt x="6430" y="2373"/>
                  <a:pt x="6528" y="2196"/>
                </a:cubicBezTo>
                <a:cubicBezTo>
                  <a:pt x="6584" y="2096"/>
                  <a:pt x="6651" y="2000"/>
                  <a:pt x="6720" y="1908"/>
                </a:cubicBezTo>
                <a:cubicBezTo>
                  <a:pt x="6738" y="1855"/>
                  <a:pt x="6773" y="1832"/>
                  <a:pt x="6804" y="1788"/>
                </a:cubicBezTo>
                <a:cubicBezTo>
                  <a:pt x="6832" y="1748"/>
                  <a:pt x="6850" y="1697"/>
                  <a:pt x="6876" y="1656"/>
                </a:cubicBezTo>
                <a:cubicBezTo>
                  <a:pt x="6914" y="1596"/>
                  <a:pt x="6954" y="1533"/>
                  <a:pt x="6996" y="1476"/>
                </a:cubicBezTo>
                <a:cubicBezTo>
                  <a:pt x="7019" y="1407"/>
                  <a:pt x="7072" y="1342"/>
                  <a:pt x="7116" y="1284"/>
                </a:cubicBezTo>
                <a:cubicBezTo>
                  <a:pt x="7132" y="1236"/>
                  <a:pt x="7128" y="1241"/>
                  <a:pt x="7164" y="1188"/>
                </a:cubicBezTo>
                <a:cubicBezTo>
                  <a:pt x="7187" y="1155"/>
                  <a:pt x="7236" y="1092"/>
                  <a:pt x="7236" y="1092"/>
                </a:cubicBezTo>
                <a:cubicBezTo>
                  <a:pt x="7266" y="1003"/>
                  <a:pt x="7334" y="925"/>
                  <a:pt x="7392" y="852"/>
                </a:cubicBezTo>
                <a:cubicBezTo>
                  <a:pt x="7426" y="718"/>
                  <a:pt x="7517" y="616"/>
                  <a:pt x="7572" y="492"/>
                </a:cubicBezTo>
                <a:cubicBezTo>
                  <a:pt x="7614" y="397"/>
                  <a:pt x="7615" y="287"/>
                  <a:pt x="7656" y="192"/>
                </a:cubicBezTo>
                <a:cubicBezTo>
                  <a:pt x="7678" y="140"/>
                  <a:pt x="7715" y="98"/>
                  <a:pt x="7740" y="48"/>
                </a:cubicBezTo>
                <a:cubicBezTo>
                  <a:pt x="7765" y="124"/>
                  <a:pt x="7824" y="179"/>
                  <a:pt x="7872" y="240"/>
                </a:cubicBezTo>
                <a:cubicBezTo>
                  <a:pt x="7932" y="317"/>
                  <a:pt x="7986" y="396"/>
                  <a:pt x="8052" y="468"/>
                </a:cubicBezTo>
                <a:cubicBezTo>
                  <a:pt x="8083" y="501"/>
                  <a:pt x="8128" y="524"/>
                  <a:pt x="8148" y="564"/>
                </a:cubicBezTo>
                <a:cubicBezTo>
                  <a:pt x="8240" y="749"/>
                  <a:pt x="8382" y="909"/>
                  <a:pt x="8496" y="1080"/>
                </a:cubicBezTo>
                <a:cubicBezTo>
                  <a:pt x="8509" y="1099"/>
                  <a:pt x="8522" y="1119"/>
                  <a:pt x="8532" y="1140"/>
                </a:cubicBezTo>
                <a:cubicBezTo>
                  <a:pt x="8538" y="1151"/>
                  <a:pt x="8538" y="1165"/>
                  <a:pt x="8544" y="1176"/>
                </a:cubicBezTo>
                <a:cubicBezTo>
                  <a:pt x="8577" y="1237"/>
                  <a:pt x="8619" y="1295"/>
                  <a:pt x="8652" y="1356"/>
                </a:cubicBezTo>
                <a:cubicBezTo>
                  <a:pt x="8679" y="1406"/>
                  <a:pt x="8696" y="1462"/>
                  <a:pt x="8724" y="1512"/>
                </a:cubicBezTo>
                <a:cubicBezTo>
                  <a:pt x="8786" y="1623"/>
                  <a:pt x="8880" y="1720"/>
                  <a:pt x="8964" y="1812"/>
                </a:cubicBezTo>
                <a:cubicBezTo>
                  <a:pt x="8995" y="1845"/>
                  <a:pt x="9040" y="1868"/>
                  <a:pt x="9060" y="1908"/>
                </a:cubicBezTo>
                <a:cubicBezTo>
                  <a:pt x="9091" y="1970"/>
                  <a:pt x="9140" y="2008"/>
                  <a:pt x="9180" y="2064"/>
                </a:cubicBezTo>
                <a:cubicBezTo>
                  <a:pt x="9234" y="2139"/>
                  <a:pt x="9283" y="2217"/>
                  <a:pt x="9336" y="2292"/>
                </a:cubicBezTo>
                <a:cubicBezTo>
                  <a:pt x="9377" y="2351"/>
                  <a:pt x="9416" y="2412"/>
                  <a:pt x="9456" y="2472"/>
                </a:cubicBezTo>
                <a:cubicBezTo>
                  <a:pt x="9461" y="2479"/>
                  <a:pt x="9448" y="2488"/>
                  <a:pt x="9444" y="2496"/>
                </a:cubicBezTo>
              </a:path>
            </a:pathLst>
          </a:custGeom>
          <a:noFill/>
          <a:ln w="9525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5461" name="Freeform 101"/>
          <p:cNvSpPr>
            <a:spLocks/>
          </p:cNvSpPr>
          <p:nvPr/>
        </p:nvSpPr>
        <p:spPr bwMode="auto">
          <a:xfrm rot="10800000">
            <a:off x="3455988" y="4565650"/>
            <a:ext cx="1374775" cy="265113"/>
          </a:xfrm>
          <a:custGeom>
            <a:avLst/>
            <a:gdLst/>
            <a:ahLst/>
            <a:cxnLst>
              <a:cxn ang="0">
                <a:pos x="60" y="2040"/>
              </a:cxn>
              <a:cxn ang="0">
                <a:pos x="384" y="1644"/>
              </a:cxn>
              <a:cxn ang="0">
                <a:pos x="576" y="1380"/>
              </a:cxn>
              <a:cxn ang="0">
                <a:pos x="864" y="1008"/>
              </a:cxn>
              <a:cxn ang="0">
                <a:pos x="1188" y="612"/>
              </a:cxn>
              <a:cxn ang="0">
                <a:pos x="1416" y="336"/>
              </a:cxn>
              <a:cxn ang="0">
                <a:pos x="1584" y="108"/>
              </a:cxn>
              <a:cxn ang="0">
                <a:pos x="1620" y="48"/>
              </a:cxn>
              <a:cxn ang="0">
                <a:pos x="1728" y="156"/>
              </a:cxn>
              <a:cxn ang="0">
                <a:pos x="2052" y="576"/>
              </a:cxn>
              <a:cxn ang="0">
                <a:pos x="2244" y="828"/>
              </a:cxn>
              <a:cxn ang="0">
                <a:pos x="2544" y="1404"/>
              </a:cxn>
              <a:cxn ang="0">
                <a:pos x="2700" y="1668"/>
              </a:cxn>
              <a:cxn ang="0">
                <a:pos x="2772" y="1812"/>
              </a:cxn>
              <a:cxn ang="0">
                <a:pos x="2964" y="2076"/>
              </a:cxn>
              <a:cxn ang="0">
                <a:pos x="3132" y="2316"/>
              </a:cxn>
              <a:cxn ang="0">
                <a:pos x="3192" y="2400"/>
              </a:cxn>
              <a:cxn ang="0">
                <a:pos x="3528" y="1920"/>
              </a:cxn>
              <a:cxn ang="0">
                <a:pos x="3588" y="1836"/>
              </a:cxn>
              <a:cxn ang="0">
                <a:pos x="3732" y="1608"/>
              </a:cxn>
              <a:cxn ang="0">
                <a:pos x="3804" y="1488"/>
              </a:cxn>
              <a:cxn ang="0">
                <a:pos x="3900" y="1332"/>
              </a:cxn>
              <a:cxn ang="0">
                <a:pos x="4200" y="780"/>
              </a:cxn>
              <a:cxn ang="0">
                <a:pos x="4380" y="516"/>
              </a:cxn>
              <a:cxn ang="0">
                <a:pos x="4548" y="216"/>
              </a:cxn>
              <a:cxn ang="0">
                <a:pos x="4620" y="72"/>
              </a:cxn>
              <a:cxn ang="0">
                <a:pos x="4668" y="0"/>
              </a:cxn>
              <a:cxn ang="0">
                <a:pos x="4668" y="12"/>
              </a:cxn>
              <a:cxn ang="0">
                <a:pos x="5004" y="480"/>
              </a:cxn>
              <a:cxn ang="0">
                <a:pos x="5244" y="780"/>
              </a:cxn>
              <a:cxn ang="0">
                <a:pos x="5484" y="1140"/>
              </a:cxn>
              <a:cxn ang="0">
                <a:pos x="5724" y="1572"/>
              </a:cxn>
              <a:cxn ang="0">
                <a:pos x="5796" y="1668"/>
              </a:cxn>
              <a:cxn ang="0">
                <a:pos x="6108" y="2040"/>
              </a:cxn>
              <a:cxn ang="0">
                <a:pos x="6240" y="2232"/>
              </a:cxn>
              <a:cxn ang="0">
                <a:pos x="6444" y="2304"/>
              </a:cxn>
              <a:cxn ang="0">
                <a:pos x="6720" y="1908"/>
              </a:cxn>
              <a:cxn ang="0">
                <a:pos x="6876" y="1656"/>
              </a:cxn>
              <a:cxn ang="0">
                <a:pos x="7116" y="1284"/>
              </a:cxn>
              <a:cxn ang="0">
                <a:pos x="7236" y="1092"/>
              </a:cxn>
              <a:cxn ang="0">
                <a:pos x="7572" y="492"/>
              </a:cxn>
              <a:cxn ang="0">
                <a:pos x="7740" y="48"/>
              </a:cxn>
              <a:cxn ang="0">
                <a:pos x="8052" y="468"/>
              </a:cxn>
              <a:cxn ang="0">
                <a:pos x="8496" y="1080"/>
              </a:cxn>
              <a:cxn ang="0">
                <a:pos x="8544" y="1176"/>
              </a:cxn>
              <a:cxn ang="0">
                <a:pos x="8724" y="1512"/>
              </a:cxn>
              <a:cxn ang="0">
                <a:pos x="9060" y="1908"/>
              </a:cxn>
              <a:cxn ang="0">
                <a:pos x="9336" y="2292"/>
              </a:cxn>
              <a:cxn ang="0">
                <a:pos x="9444" y="2496"/>
              </a:cxn>
            </a:cxnLst>
            <a:rect l="0" t="0" r="r" b="b"/>
            <a:pathLst>
              <a:path w="9461" h="2496">
                <a:moveTo>
                  <a:pt x="0" y="2196"/>
                </a:moveTo>
                <a:cubicBezTo>
                  <a:pt x="20" y="2147"/>
                  <a:pt x="29" y="2083"/>
                  <a:pt x="60" y="2040"/>
                </a:cubicBezTo>
                <a:cubicBezTo>
                  <a:pt x="115" y="1963"/>
                  <a:pt x="192" y="1886"/>
                  <a:pt x="252" y="1812"/>
                </a:cubicBezTo>
                <a:cubicBezTo>
                  <a:pt x="299" y="1755"/>
                  <a:pt x="333" y="1695"/>
                  <a:pt x="384" y="1644"/>
                </a:cubicBezTo>
                <a:cubicBezTo>
                  <a:pt x="408" y="1572"/>
                  <a:pt x="462" y="1506"/>
                  <a:pt x="516" y="1452"/>
                </a:cubicBezTo>
                <a:cubicBezTo>
                  <a:pt x="539" y="1383"/>
                  <a:pt x="511" y="1445"/>
                  <a:pt x="576" y="1380"/>
                </a:cubicBezTo>
                <a:cubicBezTo>
                  <a:pt x="643" y="1313"/>
                  <a:pt x="676" y="1217"/>
                  <a:pt x="756" y="1164"/>
                </a:cubicBezTo>
                <a:cubicBezTo>
                  <a:pt x="775" y="1106"/>
                  <a:pt x="828" y="1059"/>
                  <a:pt x="864" y="1008"/>
                </a:cubicBezTo>
                <a:cubicBezTo>
                  <a:pt x="943" y="895"/>
                  <a:pt x="1025" y="786"/>
                  <a:pt x="1116" y="684"/>
                </a:cubicBezTo>
                <a:cubicBezTo>
                  <a:pt x="1139" y="659"/>
                  <a:pt x="1169" y="640"/>
                  <a:pt x="1188" y="612"/>
                </a:cubicBezTo>
                <a:cubicBezTo>
                  <a:pt x="1234" y="544"/>
                  <a:pt x="1277" y="481"/>
                  <a:pt x="1332" y="420"/>
                </a:cubicBezTo>
                <a:cubicBezTo>
                  <a:pt x="1359" y="391"/>
                  <a:pt x="1396" y="370"/>
                  <a:pt x="1416" y="336"/>
                </a:cubicBezTo>
                <a:cubicBezTo>
                  <a:pt x="1459" y="264"/>
                  <a:pt x="1433" y="289"/>
                  <a:pt x="1488" y="252"/>
                </a:cubicBezTo>
                <a:cubicBezTo>
                  <a:pt x="1520" y="204"/>
                  <a:pt x="1552" y="156"/>
                  <a:pt x="1584" y="108"/>
                </a:cubicBezTo>
                <a:cubicBezTo>
                  <a:pt x="1602" y="81"/>
                  <a:pt x="1632" y="46"/>
                  <a:pt x="1632" y="12"/>
                </a:cubicBezTo>
                <a:cubicBezTo>
                  <a:pt x="1628" y="24"/>
                  <a:pt x="1612" y="38"/>
                  <a:pt x="1620" y="48"/>
                </a:cubicBezTo>
                <a:cubicBezTo>
                  <a:pt x="1633" y="65"/>
                  <a:pt x="1662" y="59"/>
                  <a:pt x="1680" y="72"/>
                </a:cubicBezTo>
                <a:cubicBezTo>
                  <a:pt x="1695" y="82"/>
                  <a:pt x="1722" y="145"/>
                  <a:pt x="1728" y="156"/>
                </a:cubicBezTo>
                <a:cubicBezTo>
                  <a:pt x="1785" y="252"/>
                  <a:pt x="1855" y="341"/>
                  <a:pt x="1920" y="432"/>
                </a:cubicBezTo>
                <a:cubicBezTo>
                  <a:pt x="1957" y="484"/>
                  <a:pt x="1999" y="541"/>
                  <a:pt x="2052" y="576"/>
                </a:cubicBezTo>
                <a:cubicBezTo>
                  <a:pt x="2075" y="646"/>
                  <a:pt x="2046" y="582"/>
                  <a:pt x="2100" y="636"/>
                </a:cubicBezTo>
                <a:cubicBezTo>
                  <a:pt x="2145" y="681"/>
                  <a:pt x="2214" y="773"/>
                  <a:pt x="2244" y="828"/>
                </a:cubicBezTo>
                <a:cubicBezTo>
                  <a:pt x="2334" y="993"/>
                  <a:pt x="2409" y="1161"/>
                  <a:pt x="2508" y="1320"/>
                </a:cubicBezTo>
                <a:cubicBezTo>
                  <a:pt x="2570" y="1420"/>
                  <a:pt x="2503" y="1322"/>
                  <a:pt x="2544" y="1404"/>
                </a:cubicBezTo>
                <a:cubicBezTo>
                  <a:pt x="2563" y="1443"/>
                  <a:pt x="2641" y="1552"/>
                  <a:pt x="2652" y="1584"/>
                </a:cubicBezTo>
                <a:cubicBezTo>
                  <a:pt x="2670" y="1639"/>
                  <a:pt x="2656" y="1610"/>
                  <a:pt x="2700" y="1668"/>
                </a:cubicBezTo>
                <a:cubicBezTo>
                  <a:pt x="2724" y="1763"/>
                  <a:pt x="2693" y="1669"/>
                  <a:pt x="2760" y="1776"/>
                </a:cubicBezTo>
                <a:cubicBezTo>
                  <a:pt x="2767" y="1787"/>
                  <a:pt x="2765" y="1801"/>
                  <a:pt x="2772" y="1812"/>
                </a:cubicBezTo>
                <a:cubicBezTo>
                  <a:pt x="2781" y="1826"/>
                  <a:pt x="2798" y="1834"/>
                  <a:pt x="2808" y="1848"/>
                </a:cubicBezTo>
                <a:cubicBezTo>
                  <a:pt x="2858" y="1917"/>
                  <a:pt x="2919" y="2004"/>
                  <a:pt x="2964" y="2076"/>
                </a:cubicBezTo>
                <a:cubicBezTo>
                  <a:pt x="3034" y="2188"/>
                  <a:pt x="2946" y="2068"/>
                  <a:pt x="3012" y="2160"/>
                </a:cubicBezTo>
                <a:cubicBezTo>
                  <a:pt x="3050" y="2213"/>
                  <a:pt x="3100" y="2260"/>
                  <a:pt x="3132" y="2316"/>
                </a:cubicBezTo>
                <a:cubicBezTo>
                  <a:pt x="3141" y="2332"/>
                  <a:pt x="3146" y="2349"/>
                  <a:pt x="3156" y="2364"/>
                </a:cubicBezTo>
                <a:cubicBezTo>
                  <a:pt x="3166" y="2378"/>
                  <a:pt x="3192" y="2400"/>
                  <a:pt x="3192" y="2400"/>
                </a:cubicBezTo>
                <a:cubicBezTo>
                  <a:pt x="3216" y="2304"/>
                  <a:pt x="3264" y="2204"/>
                  <a:pt x="3348" y="2148"/>
                </a:cubicBezTo>
                <a:cubicBezTo>
                  <a:pt x="3391" y="2061"/>
                  <a:pt x="3472" y="1998"/>
                  <a:pt x="3528" y="1920"/>
                </a:cubicBezTo>
                <a:cubicBezTo>
                  <a:pt x="3538" y="1905"/>
                  <a:pt x="3542" y="1887"/>
                  <a:pt x="3552" y="1872"/>
                </a:cubicBezTo>
                <a:cubicBezTo>
                  <a:pt x="3562" y="1858"/>
                  <a:pt x="3578" y="1849"/>
                  <a:pt x="3588" y="1836"/>
                </a:cubicBezTo>
                <a:cubicBezTo>
                  <a:pt x="3618" y="1797"/>
                  <a:pt x="3643" y="1755"/>
                  <a:pt x="3672" y="1716"/>
                </a:cubicBezTo>
                <a:cubicBezTo>
                  <a:pt x="3685" y="1677"/>
                  <a:pt x="3719" y="1647"/>
                  <a:pt x="3732" y="1608"/>
                </a:cubicBezTo>
                <a:cubicBezTo>
                  <a:pt x="3736" y="1596"/>
                  <a:pt x="3738" y="1583"/>
                  <a:pt x="3744" y="1572"/>
                </a:cubicBezTo>
                <a:cubicBezTo>
                  <a:pt x="3766" y="1534"/>
                  <a:pt x="3785" y="1525"/>
                  <a:pt x="3804" y="1488"/>
                </a:cubicBezTo>
                <a:cubicBezTo>
                  <a:pt x="3810" y="1477"/>
                  <a:pt x="3810" y="1463"/>
                  <a:pt x="3816" y="1452"/>
                </a:cubicBezTo>
                <a:cubicBezTo>
                  <a:pt x="3838" y="1408"/>
                  <a:pt x="3877" y="1375"/>
                  <a:pt x="3900" y="1332"/>
                </a:cubicBezTo>
                <a:cubicBezTo>
                  <a:pt x="3976" y="1193"/>
                  <a:pt x="3916" y="1279"/>
                  <a:pt x="3984" y="1188"/>
                </a:cubicBezTo>
                <a:cubicBezTo>
                  <a:pt x="4033" y="1041"/>
                  <a:pt x="4118" y="911"/>
                  <a:pt x="4200" y="780"/>
                </a:cubicBezTo>
                <a:cubicBezTo>
                  <a:pt x="4236" y="722"/>
                  <a:pt x="4258" y="674"/>
                  <a:pt x="4308" y="624"/>
                </a:cubicBezTo>
                <a:cubicBezTo>
                  <a:pt x="4324" y="577"/>
                  <a:pt x="4358" y="559"/>
                  <a:pt x="4380" y="516"/>
                </a:cubicBezTo>
                <a:cubicBezTo>
                  <a:pt x="4403" y="470"/>
                  <a:pt x="4414" y="446"/>
                  <a:pt x="4452" y="408"/>
                </a:cubicBezTo>
                <a:cubicBezTo>
                  <a:pt x="4475" y="338"/>
                  <a:pt x="4518" y="282"/>
                  <a:pt x="4548" y="216"/>
                </a:cubicBezTo>
                <a:cubicBezTo>
                  <a:pt x="4558" y="193"/>
                  <a:pt x="4558" y="165"/>
                  <a:pt x="4572" y="144"/>
                </a:cubicBezTo>
                <a:cubicBezTo>
                  <a:pt x="4588" y="120"/>
                  <a:pt x="4611" y="99"/>
                  <a:pt x="4620" y="72"/>
                </a:cubicBezTo>
                <a:cubicBezTo>
                  <a:pt x="4624" y="60"/>
                  <a:pt x="4625" y="47"/>
                  <a:pt x="4632" y="36"/>
                </a:cubicBezTo>
                <a:cubicBezTo>
                  <a:pt x="4641" y="22"/>
                  <a:pt x="4668" y="0"/>
                  <a:pt x="4668" y="0"/>
                </a:cubicBezTo>
                <a:cubicBezTo>
                  <a:pt x="4660" y="16"/>
                  <a:pt x="4644" y="30"/>
                  <a:pt x="4644" y="48"/>
                </a:cubicBezTo>
                <a:cubicBezTo>
                  <a:pt x="4644" y="62"/>
                  <a:pt x="4655" y="6"/>
                  <a:pt x="4668" y="12"/>
                </a:cubicBezTo>
                <a:cubicBezTo>
                  <a:pt x="4707" y="31"/>
                  <a:pt x="4716" y="84"/>
                  <a:pt x="4740" y="120"/>
                </a:cubicBezTo>
                <a:cubicBezTo>
                  <a:pt x="4817" y="235"/>
                  <a:pt x="4892" y="405"/>
                  <a:pt x="5004" y="480"/>
                </a:cubicBezTo>
                <a:cubicBezTo>
                  <a:pt x="5066" y="574"/>
                  <a:pt x="5146" y="650"/>
                  <a:pt x="5208" y="744"/>
                </a:cubicBezTo>
                <a:cubicBezTo>
                  <a:pt x="5217" y="758"/>
                  <a:pt x="5234" y="766"/>
                  <a:pt x="5244" y="780"/>
                </a:cubicBezTo>
                <a:cubicBezTo>
                  <a:pt x="5254" y="795"/>
                  <a:pt x="5258" y="813"/>
                  <a:pt x="5268" y="828"/>
                </a:cubicBezTo>
                <a:cubicBezTo>
                  <a:pt x="5338" y="933"/>
                  <a:pt x="5414" y="1035"/>
                  <a:pt x="5484" y="1140"/>
                </a:cubicBezTo>
                <a:cubicBezTo>
                  <a:pt x="5514" y="1186"/>
                  <a:pt x="5515" y="1238"/>
                  <a:pt x="5544" y="1284"/>
                </a:cubicBezTo>
                <a:cubicBezTo>
                  <a:pt x="5604" y="1380"/>
                  <a:pt x="5664" y="1476"/>
                  <a:pt x="5724" y="1572"/>
                </a:cubicBezTo>
                <a:cubicBezTo>
                  <a:pt x="5733" y="1587"/>
                  <a:pt x="5737" y="1606"/>
                  <a:pt x="5748" y="1620"/>
                </a:cubicBezTo>
                <a:cubicBezTo>
                  <a:pt x="5762" y="1638"/>
                  <a:pt x="5781" y="1651"/>
                  <a:pt x="5796" y="1668"/>
                </a:cubicBezTo>
                <a:cubicBezTo>
                  <a:pt x="5876" y="1762"/>
                  <a:pt x="5716" y="1624"/>
                  <a:pt x="5892" y="1800"/>
                </a:cubicBezTo>
                <a:cubicBezTo>
                  <a:pt x="5967" y="1875"/>
                  <a:pt x="6047" y="1954"/>
                  <a:pt x="6108" y="2040"/>
                </a:cubicBezTo>
                <a:cubicBezTo>
                  <a:pt x="6196" y="2163"/>
                  <a:pt x="6042" y="1954"/>
                  <a:pt x="6168" y="2136"/>
                </a:cubicBezTo>
                <a:cubicBezTo>
                  <a:pt x="6191" y="2169"/>
                  <a:pt x="6240" y="2232"/>
                  <a:pt x="6240" y="2232"/>
                </a:cubicBezTo>
                <a:cubicBezTo>
                  <a:pt x="6271" y="2325"/>
                  <a:pt x="6327" y="2403"/>
                  <a:pt x="6396" y="2472"/>
                </a:cubicBezTo>
                <a:cubicBezTo>
                  <a:pt x="6404" y="2422"/>
                  <a:pt x="6413" y="2347"/>
                  <a:pt x="6444" y="2304"/>
                </a:cubicBezTo>
                <a:cubicBezTo>
                  <a:pt x="6558" y="2145"/>
                  <a:pt x="6430" y="2373"/>
                  <a:pt x="6528" y="2196"/>
                </a:cubicBezTo>
                <a:cubicBezTo>
                  <a:pt x="6584" y="2096"/>
                  <a:pt x="6651" y="2000"/>
                  <a:pt x="6720" y="1908"/>
                </a:cubicBezTo>
                <a:cubicBezTo>
                  <a:pt x="6738" y="1855"/>
                  <a:pt x="6773" y="1832"/>
                  <a:pt x="6804" y="1788"/>
                </a:cubicBezTo>
                <a:cubicBezTo>
                  <a:pt x="6832" y="1748"/>
                  <a:pt x="6850" y="1697"/>
                  <a:pt x="6876" y="1656"/>
                </a:cubicBezTo>
                <a:cubicBezTo>
                  <a:pt x="6914" y="1596"/>
                  <a:pt x="6954" y="1533"/>
                  <a:pt x="6996" y="1476"/>
                </a:cubicBezTo>
                <a:cubicBezTo>
                  <a:pt x="7019" y="1407"/>
                  <a:pt x="7072" y="1342"/>
                  <a:pt x="7116" y="1284"/>
                </a:cubicBezTo>
                <a:cubicBezTo>
                  <a:pt x="7132" y="1236"/>
                  <a:pt x="7128" y="1241"/>
                  <a:pt x="7164" y="1188"/>
                </a:cubicBezTo>
                <a:cubicBezTo>
                  <a:pt x="7187" y="1155"/>
                  <a:pt x="7236" y="1092"/>
                  <a:pt x="7236" y="1092"/>
                </a:cubicBezTo>
                <a:cubicBezTo>
                  <a:pt x="7266" y="1003"/>
                  <a:pt x="7334" y="925"/>
                  <a:pt x="7392" y="852"/>
                </a:cubicBezTo>
                <a:cubicBezTo>
                  <a:pt x="7426" y="718"/>
                  <a:pt x="7517" y="616"/>
                  <a:pt x="7572" y="492"/>
                </a:cubicBezTo>
                <a:cubicBezTo>
                  <a:pt x="7614" y="397"/>
                  <a:pt x="7615" y="287"/>
                  <a:pt x="7656" y="192"/>
                </a:cubicBezTo>
                <a:cubicBezTo>
                  <a:pt x="7678" y="140"/>
                  <a:pt x="7715" y="98"/>
                  <a:pt x="7740" y="48"/>
                </a:cubicBezTo>
                <a:cubicBezTo>
                  <a:pt x="7765" y="124"/>
                  <a:pt x="7824" y="179"/>
                  <a:pt x="7872" y="240"/>
                </a:cubicBezTo>
                <a:cubicBezTo>
                  <a:pt x="7932" y="317"/>
                  <a:pt x="7986" y="396"/>
                  <a:pt x="8052" y="468"/>
                </a:cubicBezTo>
                <a:cubicBezTo>
                  <a:pt x="8083" y="501"/>
                  <a:pt x="8128" y="524"/>
                  <a:pt x="8148" y="564"/>
                </a:cubicBezTo>
                <a:cubicBezTo>
                  <a:pt x="8240" y="749"/>
                  <a:pt x="8382" y="909"/>
                  <a:pt x="8496" y="1080"/>
                </a:cubicBezTo>
                <a:cubicBezTo>
                  <a:pt x="8509" y="1099"/>
                  <a:pt x="8522" y="1119"/>
                  <a:pt x="8532" y="1140"/>
                </a:cubicBezTo>
                <a:cubicBezTo>
                  <a:pt x="8538" y="1151"/>
                  <a:pt x="8538" y="1165"/>
                  <a:pt x="8544" y="1176"/>
                </a:cubicBezTo>
                <a:cubicBezTo>
                  <a:pt x="8577" y="1237"/>
                  <a:pt x="8619" y="1295"/>
                  <a:pt x="8652" y="1356"/>
                </a:cubicBezTo>
                <a:cubicBezTo>
                  <a:pt x="8679" y="1406"/>
                  <a:pt x="8696" y="1462"/>
                  <a:pt x="8724" y="1512"/>
                </a:cubicBezTo>
                <a:cubicBezTo>
                  <a:pt x="8786" y="1623"/>
                  <a:pt x="8880" y="1720"/>
                  <a:pt x="8964" y="1812"/>
                </a:cubicBezTo>
                <a:cubicBezTo>
                  <a:pt x="8995" y="1845"/>
                  <a:pt x="9040" y="1868"/>
                  <a:pt x="9060" y="1908"/>
                </a:cubicBezTo>
                <a:cubicBezTo>
                  <a:pt x="9091" y="1970"/>
                  <a:pt x="9140" y="2008"/>
                  <a:pt x="9180" y="2064"/>
                </a:cubicBezTo>
                <a:cubicBezTo>
                  <a:pt x="9234" y="2139"/>
                  <a:pt x="9283" y="2217"/>
                  <a:pt x="9336" y="2292"/>
                </a:cubicBezTo>
                <a:cubicBezTo>
                  <a:pt x="9377" y="2351"/>
                  <a:pt x="9416" y="2412"/>
                  <a:pt x="9456" y="2472"/>
                </a:cubicBezTo>
                <a:cubicBezTo>
                  <a:pt x="9461" y="2479"/>
                  <a:pt x="9448" y="2488"/>
                  <a:pt x="9444" y="2496"/>
                </a:cubicBezTo>
              </a:path>
            </a:pathLst>
          </a:custGeom>
          <a:noFill/>
          <a:ln w="9525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5462" name="Oval 102"/>
          <p:cNvSpPr>
            <a:spLocks noChangeArrowheads="1"/>
          </p:cNvSpPr>
          <p:nvPr/>
        </p:nvSpPr>
        <p:spPr bwMode="auto">
          <a:xfrm rot="10800000">
            <a:off x="4813300" y="4502150"/>
            <a:ext cx="423863" cy="401638"/>
          </a:xfrm>
          <a:prstGeom prst="ellipse">
            <a:avLst/>
          </a:prstGeom>
          <a:gradFill rotWithShape="0">
            <a:gsLst>
              <a:gs pos="0">
                <a:srgbClr val="FF00FF"/>
              </a:gs>
              <a:gs pos="100000">
                <a:srgbClr val="FF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5463" name="Line 103"/>
          <p:cNvSpPr>
            <a:spLocks noChangeShapeType="1"/>
          </p:cNvSpPr>
          <p:nvPr/>
        </p:nvSpPr>
        <p:spPr bwMode="auto">
          <a:xfrm rot="21600000">
            <a:off x="4694238" y="4213225"/>
            <a:ext cx="67945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5464" name="Line 104"/>
          <p:cNvSpPr>
            <a:spLocks noChangeShapeType="1"/>
          </p:cNvSpPr>
          <p:nvPr/>
        </p:nvSpPr>
        <p:spPr bwMode="auto">
          <a:xfrm rot="10800000">
            <a:off x="2944813" y="4213225"/>
            <a:ext cx="719137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5465" name="Oval 105"/>
          <p:cNvSpPr>
            <a:spLocks noChangeArrowheads="1"/>
          </p:cNvSpPr>
          <p:nvPr/>
        </p:nvSpPr>
        <p:spPr bwMode="auto">
          <a:xfrm rot="10800000">
            <a:off x="2028825" y="4456113"/>
            <a:ext cx="531813" cy="484187"/>
          </a:xfrm>
          <a:prstGeom prst="ellipse">
            <a:avLst/>
          </a:prstGeom>
          <a:solidFill>
            <a:schemeClr val="tx1">
              <a:lumMod val="50000"/>
              <a:alpha val="65000"/>
            </a:schemeClr>
          </a:solidFill>
          <a:ln w="19050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5466" name="Oval 106"/>
          <p:cNvSpPr>
            <a:spLocks noChangeArrowheads="1"/>
          </p:cNvSpPr>
          <p:nvPr/>
        </p:nvSpPr>
        <p:spPr bwMode="auto">
          <a:xfrm rot="10800000">
            <a:off x="5846763" y="4459288"/>
            <a:ext cx="531812" cy="484187"/>
          </a:xfrm>
          <a:prstGeom prst="ellipse">
            <a:avLst/>
          </a:prstGeom>
          <a:solidFill>
            <a:schemeClr val="tx1">
              <a:lumMod val="50000"/>
              <a:alpha val="65000"/>
            </a:schemeClr>
          </a:solidFill>
          <a:ln w="19050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5467" name="Oval 107"/>
          <p:cNvSpPr>
            <a:spLocks noChangeArrowheads="1"/>
          </p:cNvSpPr>
          <p:nvPr/>
        </p:nvSpPr>
        <p:spPr bwMode="auto">
          <a:xfrm rot="10800000">
            <a:off x="3114675" y="4502150"/>
            <a:ext cx="425450" cy="401638"/>
          </a:xfrm>
          <a:prstGeom prst="ellipse">
            <a:avLst/>
          </a:prstGeom>
          <a:gradFill rotWithShape="0">
            <a:gsLst>
              <a:gs pos="0">
                <a:srgbClr val="FF00FF"/>
              </a:gs>
              <a:gs pos="100000">
                <a:srgbClr val="FF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5468" name="Freeform 108"/>
          <p:cNvSpPr>
            <a:spLocks/>
          </p:cNvSpPr>
          <p:nvPr/>
        </p:nvSpPr>
        <p:spPr bwMode="auto">
          <a:xfrm rot="10800000">
            <a:off x="5224463" y="4603750"/>
            <a:ext cx="630237" cy="268288"/>
          </a:xfrm>
          <a:custGeom>
            <a:avLst/>
            <a:gdLst/>
            <a:ahLst/>
            <a:cxnLst>
              <a:cxn ang="0">
                <a:pos x="60" y="2040"/>
              </a:cxn>
              <a:cxn ang="0">
                <a:pos x="384" y="1644"/>
              </a:cxn>
              <a:cxn ang="0">
                <a:pos x="576" y="1380"/>
              </a:cxn>
              <a:cxn ang="0">
                <a:pos x="864" y="1008"/>
              </a:cxn>
              <a:cxn ang="0">
                <a:pos x="1188" y="612"/>
              </a:cxn>
              <a:cxn ang="0">
                <a:pos x="1416" y="336"/>
              </a:cxn>
              <a:cxn ang="0">
                <a:pos x="1584" y="108"/>
              </a:cxn>
              <a:cxn ang="0">
                <a:pos x="1620" y="48"/>
              </a:cxn>
              <a:cxn ang="0">
                <a:pos x="1728" y="156"/>
              </a:cxn>
              <a:cxn ang="0">
                <a:pos x="2052" y="576"/>
              </a:cxn>
              <a:cxn ang="0">
                <a:pos x="2244" y="828"/>
              </a:cxn>
              <a:cxn ang="0">
                <a:pos x="2544" y="1404"/>
              </a:cxn>
              <a:cxn ang="0">
                <a:pos x="2700" y="1668"/>
              </a:cxn>
              <a:cxn ang="0">
                <a:pos x="2772" y="1812"/>
              </a:cxn>
              <a:cxn ang="0">
                <a:pos x="2964" y="2076"/>
              </a:cxn>
              <a:cxn ang="0">
                <a:pos x="3132" y="2316"/>
              </a:cxn>
              <a:cxn ang="0">
                <a:pos x="3192" y="2400"/>
              </a:cxn>
              <a:cxn ang="0">
                <a:pos x="3528" y="1920"/>
              </a:cxn>
              <a:cxn ang="0">
                <a:pos x="3588" y="1836"/>
              </a:cxn>
              <a:cxn ang="0">
                <a:pos x="3732" y="1608"/>
              </a:cxn>
              <a:cxn ang="0">
                <a:pos x="3804" y="1488"/>
              </a:cxn>
              <a:cxn ang="0">
                <a:pos x="3900" y="1332"/>
              </a:cxn>
              <a:cxn ang="0">
                <a:pos x="4200" y="780"/>
              </a:cxn>
              <a:cxn ang="0">
                <a:pos x="4380" y="516"/>
              </a:cxn>
              <a:cxn ang="0">
                <a:pos x="4548" y="216"/>
              </a:cxn>
              <a:cxn ang="0">
                <a:pos x="4620" y="72"/>
              </a:cxn>
              <a:cxn ang="0">
                <a:pos x="4668" y="0"/>
              </a:cxn>
              <a:cxn ang="0">
                <a:pos x="4668" y="12"/>
              </a:cxn>
              <a:cxn ang="0">
                <a:pos x="5004" y="480"/>
              </a:cxn>
              <a:cxn ang="0">
                <a:pos x="5244" y="780"/>
              </a:cxn>
              <a:cxn ang="0">
                <a:pos x="5484" y="1140"/>
              </a:cxn>
              <a:cxn ang="0">
                <a:pos x="5724" y="1572"/>
              </a:cxn>
              <a:cxn ang="0">
                <a:pos x="5796" y="1668"/>
              </a:cxn>
              <a:cxn ang="0">
                <a:pos x="6108" y="2040"/>
              </a:cxn>
              <a:cxn ang="0">
                <a:pos x="6240" y="2232"/>
              </a:cxn>
              <a:cxn ang="0">
                <a:pos x="6444" y="2304"/>
              </a:cxn>
              <a:cxn ang="0">
                <a:pos x="6720" y="1908"/>
              </a:cxn>
              <a:cxn ang="0">
                <a:pos x="6876" y="1656"/>
              </a:cxn>
              <a:cxn ang="0">
                <a:pos x="7116" y="1284"/>
              </a:cxn>
              <a:cxn ang="0">
                <a:pos x="7236" y="1092"/>
              </a:cxn>
              <a:cxn ang="0">
                <a:pos x="7572" y="492"/>
              </a:cxn>
              <a:cxn ang="0">
                <a:pos x="7740" y="48"/>
              </a:cxn>
              <a:cxn ang="0">
                <a:pos x="8052" y="468"/>
              </a:cxn>
              <a:cxn ang="0">
                <a:pos x="8496" y="1080"/>
              </a:cxn>
              <a:cxn ang="0">
                <a:pos x="8544" y="1176"/>
              </a:cxn>
              <a:cxn ang="0">
                <a:pos x="8724" y="1512"/>
              </a:cxn>
              <a:cxn ang="0">
                <a:pos x="9060" y="1908"/>
              </a:cxn>
              <a:cxn ang="0">
                <a:pos x="9336" y="2292"/>
              </a:cxn>
              <a:cxn ang="0">
                <a:pos x="9444" y="2496"/>
              </a:cxn>
            </a:cxnLst>
            <a:rect l="0" t="0" r="r" b="b"/>
            <a:pathLst>
              <a:path w="9461" h="2496">
                <a:moveTo>
                  <a:pt x="0" y="2196"/>
                </a:moveTo>
                <a:cubicBezTo>
                  <a:pt x="20" y="2147"/>
                  <a:pt x="29" y="2083"/>
                  <a:pt x="60" y="2040"/>
                </a:cubicBezTo>
                <a:cubicBezTo>
                  <a:pt x="115" y="1963"/>
                  <a:pt x="192" y="1886"/>
                  <a:pt x="252" y="1812"/>
                </a:cubicBezTo>
                <a:cubicBezTo>
                  <a:pt x="299" y="1755"/>
                  <a:pt x="333" y="1695"/>
                  <a:pt x="384" y="1644"/>
                </a:cubicBezTo>
                <a:cubicBezTo>
                  <a:pt x="408" y="1572"/>
                  <a:pt x="462" y="1506"/>
                  <a:pt x="516" y="1452"/>
                </a:cubicBezTo>
                <a:cubicBezTo>
                  <a:pt x="539" y="1383"/>
                  <a:pt x="511" y="1445"/>
                  <a:pt x="576" y="1380"/>
                </a:cubicBezTo>
                <a:cubicBezTo>
                  <a:pt x="643" y="1313"/>
                  <a:pt x="676" y="1217"/>
                  <a:pt x="756" y="1164"/>
                </a:cubicBezTo>
                <a:cubicBezTo>
                  <a:pt x="775" y="1106"/>
                  <a:pt x="828" y="1059"/>
                  <a:pt x="864" y="1008"/>
                </a:cubicBezTo>
                <a:cubicBezTo>
                  <a:pt x="943" y="895"/>
                  <a:pt x="1025" y="786"/>
                  <a:pt x="1116" y="684"/>
                </a:cubicBezTo>
                <a:cubicBezTo>
                  <a:pt x="1139" y="659"/>
                  <a:pt x="1169" y="640"/>
                  <a:pt x="1188" y="612"/>
                </a:cubicBezTo>
                <a:cubicBezTo>
                  <a:pt x="1234" y="544"/>
                  <a:pt x="1277" y="481"/>
                  <a:pt x="1332" y="420"/>
                </a:cubicBezTo>
                <a:cubicBezTo>
                  <a:pt x="1359" y="391"/>
                  <a:pt x="1396" y="370"/>
                  <a:pt x="1416" y="336"/>
                </a:cubicBezTo>
                <a:cubicBezTo>
                  <a:pt x="1459" y="264"/>
                  <a:pt x="1433" y="289"/>
                  <a:pt x="1488" y="252"/>
                </a:cubicBezTo>
                <a:cubicBezTo>
                  <a:pt x="1520" y="204"/>
                  <a:pt x="1552" y="156"/>
                  <a:pt x="1584" y="108"/>
                </a:cubicBezTo>
                <a:cubicBezTo>
                  <a:pt x="1602" y="81"/>
                  <a:pt x="1632" y="46"/>
                  <a:pt x="1632" y="12"/>
                </a:cubicBezTo>
                <a:cubicBezTo>
                  <a:pt x="1628" y="24"/>
                  <a:pt x="1612" y="38"/>
                  <a:pt x="1620" y="48"/>
                </a:cubicBezTo>
                <a:cubicBezTo>
                  <a:pt x="1633" y="65"/>
                  <a:pt x="1662" y="59"/>
                  <a:pt x="1680" y="72"/>
                </a:cubicBezTo>
                <a:cubicBezTo>
                  <a:pt x="1695" y="82"/>
                  <a:pt x="1722" y="145"/>
                  <a:pt x="1728" y="156"/>
                </a:cubicBezTo>
                <a:cubicBezTo>
                  <a:pt x="1785" y="252"/>
                  <a:pt x="1855" y="341"/>
                  <a:pt x="1920" y="432"/>
                </a:cubicBezTo>
                <a:cubicBezTo>
                  <a:pt x="1957" y="484"/>
                  <a:pt x="1999" y="541"/>
                  <a:pt x="2052" y="576"/>
                </a:cubicBezTo>
                <a:cubicBezTo>
                  <a:pt x="2075" y="646"/>
                  <a:pt x="2046" y="582"/>
                  <a:pt x="2100" y="636"/>
                </a:cubicBezTo>
                <a:cubicBezTo>
                  <a:pt x="2145" y="681"/>
                  <a:pt x="2214" y="773"/>
                  <a:pt x="2244" y="828"/>
                </a:cubicBezTo>
                <a:cubicBezTo>
                  <a:pt x="2334" y="993"/>
                  <a:pt x="2409" y="1161"/>
                  <a:pt x="2508" y="1320"/>
                </a:cubicBezTo>
                <a:cubicBezTo>
                  <a:pt x="2570" y="1420"/>
                  <a:pt x="2503" y="1322"/>
                  <a:pt x="2544" y="1404"/>
                </a:cubicBezTo>
                <a:cubicBezTo>
                  <a:pt x="2563" y="1443"/>
                  <a:pt x="2641" y="1552"/>
                  <a:pt x="2652" y="1584"/>
                </a:cubicBezTo>
                <a:cubicBezTo>
                  <a:pt x="2670" y="1639"/>
                  <a:pt x="2656" y="1610"/>
                  <a:pt x="2700" y="1668"/>
                </a:cubicBezTo>
                <a:cubicBezTo>
                  <a:pt x="2724" y="1763"/>
                  <a:pt x="2693" y="1669"/>
                  <a:pt x="2760" y="1776"/>
                </a:cubicBezTo>
                <a:cubicBezTo>
                  <a:pt x="2767" y="1787"/>
                  <a:pt x="2765" y="1801"/>
                  <a:pt x="2772" y="1812"/>
                </a:cubicBezTo>
                <a:cubicBezTo>
                  <a:pt x="2781" y="1826"/>
                  <a:pt x="2798" y="1834"/>
                  <a:pt x="2808" y="1848"/>
                </a:cubicBezTo>
                <a:cubicBezTo>
                  <a:pt x="2858" y="1917"/>
                  <a:pt x="2919" y="2004"/>
                  <a:pt x="2964" y="2076"/>
                </a:cubicBezTo>
                <a:cubicBezTo>
                  <a:pt x="3034" y="2188"/>
                  <a:pt x="2946" y="2068"/>
                  <a:pt x="3012" y="2160"/>
                </a:cubicBezTo>
                <a:cubicBezTo>
                  <a:pt x="3050" y="2213"/>
                  <a:pt x="3100" y="2260"/>
                  <a:pt x="3132" y="2316"/>
                </a:cubicBezTo>
                <a:cubicBezTo>
                  <a:pt x="3141" y="2332"/>
                  <a:pt x="3146" y="2349"/>
                  <a:pt x="3156" y="2364"/>
                </a:cubicBezTo>
                <a:cubicBezTo>
                  <a:pt x="3166" y="2378"/>
                  <a:pt x="3192" y="2400"/>
                  <a:pt x="3192" y="2400"/>
                </a:cubicBezTo>
                <a:cubicBezTo>
                  <a:pt x="3216" y="2304"/>
                  <a:pt x="3264" y="2204"/>
                  <a:pt x="3348" y="2148"/>
                </a:cubicBezTo>
                <a:cubicBezTo>
                  <a:pt x="3391" y="2061"/>
                  <a:pt x="3472" y="1998"/>
                  <a:pt x="3528" y="1920"/>
                </a:cubicBezTo>
                <a:cubicBezTo>
                  <a:pt x="3538" y="1905"/>
                  <a:pt x="3542" y="1887"/>
                  <a:pt x="3552" y="1872"/>
                </a:cubicBezTo>
                <a:cubicBezTo>
                  <a:pt x="3562" y="1858"/>
                  <a:pt x="3578" y="1849"/>
                  <a:pt x="3588" y="1836"/>
                </a:cubicBezTo>
                <a:cubicBezTo>
                  <a:pt x="3618" y="1797"/>
                  <a:pt x="3643" y="1755"/>
                  <a:pt x="3672" y="1716"/>
                </a:cubicBezTo>
                <a:cubicBezTo>
                  <a:pt x="3685" y="1677"/>
                  <a:pt x="3719" y="1647"/>
                  <a:pt x="3732" y="1608"/>
                </a:cubicBezTo>
                <a:cubicBezTo>
                  <a:pt x="3736" y="1596"/>
                  <a:pt x="3738" y="1583"/>
                  <a:pt x="3744" y="1572"/>
                </a:cubicBezTo>
                <a:cubicBezTo>
                  <a:pt x="3766" y="1534"/>
                  <a:pt x="3785" y="1525"/>
                  <a:pt x="3804" y="1488"/>
                </a:cubicBezTo>
                <a:cubicBezTo>
                  <a:pt x="3810" y="1477"/>
                  <a:pt x="3810" y="1463"/>
                  <a:pt x="3816" y="1452"/>
                </a:cubicBezTo>
                <a:cubicBezTo>
                  <a:pt x="3838" y="1408"/>
                  <a:pt x="3877" y="1375"/>
                  <a:pt x="3900" y="1332"/>
                </a:cubicBezTo>
                <a:cubicBezTo>
                  <a:pt x="3976" y="1193"/>
                  <a:pt x="3916" y="1279"/>
                  <a:pt x="3984" y="1188"/>
                </a:cubicBezTo>
                <a:cubicBezTo>
                  <a:pt x="4033" y="1041"/>
                  <a:pt x="4118" y="911"/>
                  <a:pt x="4200" y="780"/>
                </a:cubicBezTo>
                <a:cubicBezTo>
                  <a:pt x="4236" y="722"/>
                  <a:pt x="4258" y="674"/>
                  <a:pt x="4308" y="624"/>
                </a:cubicBezTo>
                <a:cubicBezTo>
                  <a:pt x="4324" y="577"/>
                  <a:pt x="4358" y="559"/>
                  <a:pt x="4380" y="516"/>
                </a:cubicBezTo>
                <a:cubicBezTo>
                  <a:pt x="4403" y="470"/>
                  <a:pt x="4414" y="446"/>
                  <a:pt x="4452" y="408"/>
                </a:cubicBezTo>
                <a:cubicBezTo>
                  <a:pt x="4475" y="338"/>
                  <a:pt x="4518" y="282"/>
                  <a:pt x="4548" y="216"/>
                </a:cubicBezTo>
                <a:cubicBezTo>
                  <a:pt x="4558" y="193"/>
                  <a:pt x="4558" y="165"/>
                  <a:pt x="4572" y="144"/>
                </a:cubicBezTo>
                <a:cubicBezTo>
                  <a:pt x="4588" y="120"/>
                  <a:pt x="4611" y="99"/>
                  <a:pt x="4620" y="72"/>
                </a:cubicBezTo>
                <a:cubicBezTo>
                  <a:pt x="4624" y="60"/>
                  <a:pt x="4625" y="47"/>
                  <a:pt x="4632" y="36"/>
                </a:cubicBezTo>
                <a:cubicBezTo>
                  <a:pt x="4641" y="22"/>
                  <a:pt x="4668" y="0"/>
                  <a:pt x="4668" y="0"/>
                </a:cubicBezTo>
                <a:cubicBezTo>
                  <a:pt x="4660" y="16"/>
                  <a:pt x="4644" y="30"/>
                  <a:pt x="4644" y="48"/>
                </a:cubicBezTo>
                <a:cubicBezTo>
                  <a:pt x="4644" y="62"/>
                  <a:pt x="4655" y="6"/>
                  <a:pt x="4668" y="12"/>
                </a:cubicBezTo>
                <a:cubicBezTo>
                  <a:pt x="4707" y="31"/>
                  <a:pt x="4716" y="84"/>
                  <a:pt x="4740" y="120"/>
                </a:cubicBezTo>
                <a:cubicBezTo>
                  <a:pt x="4817" y="235"/>
                  <a:pt x="4892" y="405"/>
                  <a:pt x="5004" y="480"/>
                </a:cubicBezTo>
                <a:cubicBezTo>
                  <a:pt x="5066" y="574"/>
                  <a:pt x="5146" y="650"/>
                  <a:pt x="5208" y="744"/>
                </a:cubicBezTo>
                <a:cubicBezTo>
                  <a:pt x="5217" y="758"/>
                  <a:pt x="5234" y="766"/>
                  <a:pt x="5244" y="780"/>
                </a:cubicBezTo>
                <a:cubicBezTo>
                  <a:pt x="5254" y="795"/>
                  <a:pt x="5258" y="813"/>
                  <a:pt x="5268" y="828"/>
                </a:cubicBezTo>
                <a:cubicBezTo>
                  <a:pt x="5338" y="933"/>
                  <a:pt x="5414" y="1035"/>
                  <a:pt x="5484" y="1140"/>
                </a:cubicBezTo>
                <a:cubicBezTo>
                  <a:pt x="5514" y="1186"/>
                  <a:pt x="5515" y="1238"/>
                  <a:pt x="5544" y="1284"/>
                </a:cubicBezTo>
                <a:cubicBezTo>
                  <a:pt x="5604" y="1380"/>
                  <a:pt x="5664" y="1476"/>
                  <a:pt x="5724" y="1572"/>
                </a:cubicBezTo>
                <a:cubicBezTo>
                  <a:pt x="5733" y="1587"/>
                  <a:pt x="5737" y="1606"/>
                  <a:pt x="5748" y="1620"/>
                </a:cubicBezTo>
                <a:cubicBezTo>
                  <a:pt x="5762" y="1638"/>
                  <a:pt x="5781" y="1651"/>
                  <a:pt x="5796" y="1668"/>
                </a:cubicBezTo>
                <a:cubicBezTo>
                  <a:pt x="5876" y="1762"/>
                  <a:pt x="5716" y="1624"/>
                  <a:pt x="5892" y="1800"/>
                </a:cubicBezTo>
                <a:cubicBezTo>
                  <a:pt x="5967" y="1875"/>
                  <a:pt x="6047" y="1954"/>
                  <a:pt x="6108" y="2040"/>
                </a:cubicBezTo>
                <a:cubicBezTo>
                  <a:pt x="6196" y="2163"/>
                  <a:pt x="6042" y="1954"/>
                  <a:pt x="6168" y="2136"/>
                </a:cubicBezTo>
                <a:cubicBezTo>
                  <a:pt x="6191" y="2169"/>
                  <a:pt x="6240" y="2232"/>
                  <a:pt x="6240" y="2232"/>
                </a:cubicBezTo>
                <a:cubicBezTo>
                  <a:pt x="6271" y="2325"/>
                  <a:pt x="6327" y="2403"/>
                  <a:pt x="6396" y="2472"/>
                </a:cubicBezTo>
                <a:cubicBezTo>
                  <a:pt x="6404" y="2422"/>
                  <a:pt x="6413" y="2347"/>
                  <a:pt x="6444" y="2304"/>
                </a:cubicBezTo>
                <a:cubicBezTo>
                  <a:pt x="6558" y="2145"/>
                  <a:pt x="6430" y="2373"/>
                  <a:pt x="6528" y="2196"/>
                </a:cubicBezTo>
                <a:cubicBezTo>
                  <a:pt x="6584" y="2096"/>
                  <a:pt x="6651" y="2000"/>
                  <a:pt x="6720" y="1908"/>
                </a:cubicBezTo>
                <a:cubicBezTo>
                  <a:pt x="6738" y="1855"/>
                  <a:pt x="6773" y="1832"/>
                  <a:pt x="6804" y="1788"/>
                </a:cubicBezTo>
                <a:cubicBezTo>
                  <a:pt x="6832" y="1748"/>
                  <a:pt x="6850" y="1697"/>
                  <a:pt x="6876" y="1656"/>
                </a:cubicBezTo>
                <a:cubicBezTo>
                  <a:pt x="6914" y="1596"/>
                  <a:pt x="6954" y="1533"/>
                  <a:pt x="6996" y="1476"/>
                </a:cubicBezTo>
                <a:cubicBezTo>
                  <a:pt x="7019" y="1407"/>
                  <a:pt x="7072" y="1342"/>
                  <a:pt x="7116" y="1284"/>
                </a:cubicBezTo>
                <a:cubicBezTo>
                  <a:pt x="7132" y="1236"/>
                  <a:pt x="7128" y="1241"/>
                  <a:pt x="7164" y="1188"/>
                </a:cubicBezTo>
                <a:cubicBezTo>
                  <a:pt x="7187" y="1155"/>
                  <a:pt x="7236" y="1092"/>
                  <a:pt x="7236" y="1092"/>
                </a:cubicBezTo>
                <a:cubicBezTo>
                  <a:pt x="7266" y="1003"/>
                  <a:pt x="7334" y="925"/>
                  <a:pt x="7392" y="852"/>
                </a:cubicBezTo>
                <a:cubicBezTo>
                  <a:pt x="7426" y="718"/>
                  <a:pt x="7517" y="616"/>
                  <a:pt x="7572" y="492"/>
                </a:cubicBezTo>
                <a:cubicBezTo>
                  <a:pt x="7614" y="397"/>
                  <a:pt x="7615" y="287"/>
                  <a:pt x="7656" y="192"/>
                </a:cubicBezTo>
                <a:cubicBezTo>
                  <a:pt x="7678" y="140"/>
                  <a:pt x="7715" y="98"/>
                  <a:pt x="7740" y="48"/>
                </a:cubicBezTo>
                <a:cubicBezTo>
                  <a:pt x="7765" y="124"/>
                  <a:pt x="7824" y="179"/>
                  <a:pt x="7872" y="240"/>
                </a:cubicBezTo>
                <a:cubicBezTo>
                  <a:pt x="7932" y="317"/>
                  <a:pt x="7986" y="396"/>
                  <a:pt x="8052" y="468"/>
                </a:cubicBezTo>
                <a:cubicBezTo>
                  <a:pt x="8083" y="501"/>
                  <a:pt x="8128" y="524"/>
                  <a:pt x="8148" y="564"/>
                </a:cubicBezTo>
                <a:cubicBezTo>
                  <a:pt x="8240" y="749"/>
                  <a:pt x="8382" y="909"/>
                  <a:pt x="8496" y="1080"/>
                </a:cubicBezTo>
                <a:cubicBezTo>
                  <a:pt x="8509" y="1099"/>
                  <a:pt x="8522" y="1119"/>
                  <a:pt x="8532" y="1140"/>
                </a:cubicBezTo>
                <a:cubicBezTo>
                  <a:pt x="8538" y="1151"/>
                  <a:pt x="8538" y="1165"/>
                  <a:pt x="8544" y="1176"/>
                </a:cubicBezTo>
                <a:cubicBezTo>
                  <a:pt x="8577" y="1237"/>
                  <a:pt x="8619" y="1295"/>
                  <a:pt x="8652" y="1356"/>
                </a:cubicBezTo>
                <a:cubicBezTo>
                  <a:pt x="8679" y="1406"/>
                  <a:pt x="8696" y="1462"/>
                  <a:pt x="8724" y="1512"/>
                </a:cubicBezTo>
                <a:cubicBezTo>
                  <a:pt x="8786" y="1623"/>
                  <a:pt x="8880" y="1720"/>
                  <a:pt x="8964" y="1812"/>
                </a:cubicBezTo>
                <a:cubicBezTo>
                  <a:pt x="8995" y="1845"/>
                  <a:pt x="9040" y="1868"/>
                  <a:pt x="9060" y="1908"/>
                </a:cubicBezTo>
                <a:cubicBezTo>
                  <a:pt x="9091" y="1970"/>
                  <a:pt x="9140" y="2008"/>
                  <a:pt x="9180" y="2064"/>
                </a:cubicBezTo>
                <a:cubicBezTo>
                  <a:pt x="9234" y="2139"/>
                  <a:pt x="9283" y="2217"/>
                  <a:pt x="9336" y="2292"/>
                </a:cubicBezTo>
                <a:cubicBezTo>
                  <a:pt x="9377" y="2351"/>
                  <a:pt x="9416" y="2412"/>
                  <a:pt x="9456" y="2472"/>
                </a:cubicBezTo>
                <a:cubicBezTo>
                  <a:pt x="9461" y="2479"/>
                  <a:pt x="9448" y="2488"/>
                  <a:pt x="9444" y="2496"/>
                </a:cubicBezTo>
              </a:path>
            </a:pathLst>
          </a:custGeom>
          <a:noFill/>
          <a:ln w="9525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5469" name="Rectangle 109" descr="Горизонтальный кирпич"/>
          <p:cNvSpPr>
            <a:spLocks noChangeArrowheads="1"/>
          </p:cNvSpPr>
          <p:nvPr/>
        </p:nvSpPr>
        <p:spPr bwMode="auto">
          <a:xfrm rot="10800000">
            <a:off x="6383338" y="1412875"/>
            <a:ext cx="276225" cy="1968500"/>
          </a:xfrm>
          <a:prstGeom prst="rect">
            <a:avLst/>
          </a:prstGeom>
          <a:pattFill prst="horzBrick">
            <a:fgClr>
              <a:srgbClr val="000000"/>
            </a:fgClr>
            <a:bgClr>
              <a:srgbClr val="FFFFFF"/>
            </a:bgClr>
          </a:pattFill>
          <a:ln w="1587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5470" name="Rectangle 110" descr="Горизонтальный кирпич"/>
          <p:cNvSpPr>
            <a:spLocks noChangeArrowheads="1"/>
          </p:cNvSpPr>
          <p:nvPr/>
        </p:nvSpPr>
        <p:spPr bwMode="auto">
          <a:xfrm rot="10800000">
            <a:off x="1766888" y="4178300"/>
            <a:ext cx="276225" cy="1966913"/>
          </a:xfrm>
          <a:prstGeom prst="rect">
            <a:avLst/>
          </a:prstGeom>
          <a:pattFill prst="horzBrick">
            <a:fgClr>
              <a:srgbClr val="000000"/>
            </a:fgClr>
            <a:bgClr>
              <a:srgbClr val="FFFFFF"/>
            </a:bgClr>
          </a:pattFill>
          <a:ln w="1587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5471" name="Rectangle 111" descr="Горизонтальный кирпич"/>
          <p:cNvSpPr>
            <a:spLocks noChangeArrowheads="1"/>
          </p:cNvSpPr>
          <p:nvPr/>
        </p:nvSpPr>
        <p:spPr bwMode="auto">
          <a:xfrm rot="10800000">
            <a:off x="6383338" y="4178300"/>
            <a:ext cx="276225" cy="1966913"/>
          </a:xfrm>
          <a:prstGeom prst="rect">
            <a:avLst/>
          </a:prstGeom>
          <a:pattFill prst="horzBrick">
            <a:fgClr>
              <a:srgbClr val="000000"/>
            </a:fgClr>
            <a:bgClr>
              <a:srgbClr val="FFFFFF"/>
            </a:bgClr>
          </a:pattFill>
          <a:ln w="1587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5472" name="Text Box 112"/>
          <p:cNvSpPr txBox="1">
            <a:spLocks noChangeArrowheads="1"/>
          </p:cNvSpPr>
          <p:nvPr/>
        </p:nvSpPr>
        <p:spPr bwMode="auto">
          <a:xfrm>
            <a:off x="5743575" y="6100763"/>
            <a:ext cx="26447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dirty="0">
                <a:solidFill>
                  <a:srgbClr val="800000"/>
                </a:solidFill>
                <a:latin typeface="Bookman Old Style" pitchFamily="18" charset="0"/>
              </a:rPr>
              <a:t>Противофазно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15473" name="Text Box 113"/>
          <p:cNvSpPr txBox="1">
            <a:spLocks noChangeArrowheads="1"/>
          </p:cNvSpPr>
          <p:nvPr/>
        </p:nvSpPr>
        <p:spPr bwMode="auto">
          <a:xfrm>
            <a:off x="5743575" y="3357563"/>
            <a:ext cx="214153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Синфазно</a:t>
            </a:r>
          </a:p>
        </p:txBody>
      </p:sp>
      <p:graphicFrame>
        <p:nvGraphicFramePr>
          <p:cNvPr id="151553" name="Object 1"/>
          <p:cNvGraphicFramePr>
            <a:graphicFrameLocks noChangeAspect="1"/>
          </p:cNvGraphicFramePr>
          <p:nvPr/>
        </p:nvGraphicFramePr>
        <p:xfrm>
          <a:off x="7143768" y="2071678"/>
          <a:ext cx="1143008" cy="799914"/>
        </p:xfrm>
        <a:graphic>
          <a:graphicData uri="http://schemas.openxmlformats.org/presentationml/2006/ole">
            <p:oleObj spid="_x0000_s151553" name="Формула" r:id="rId4" imgW="711000" imgH="495000" progId="Equation.3">
              <p:embed/>
            </p:oleObj>
          </a:graphicData>
        </a:graphic>
      </p:graphicFrame>
      <p:graphicFrame>
        <p:nvGraphicFramePr>
          <p:cNvPr id="151554" name="Object 2"/>
          <p:cNvGraphicFramePr>
            <a:graphicFrameLocks noChangeAspect="1"/>
          </p:cNvGraphicFramePr>
          <p:nvPr/>
        </p:nvGraphicFramePr>
        <p:xfrm>
          <a:off x="7000892" y="4929198"/>
          <a:ext cx="1568450" cy="714375"/>
        </p:xfrm>
        <a:graphic>
          <a:graphicData uri="http://schemas.openxmlformats.org/presentationml/2006/ole">
            <p:oleObj spid="_x0000_s151554" name="Формула" r:id="rId5" imgW="1066800" imgH="482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вязанные-маятники_заставка.asf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34" y="285728"/>
            <a:ext cx="1737798" cy="2560329"/>
          </a:xfrm>
        </p:spPr>
      </p:pic>
      <p:sp>
        <p:nvSpPr>
          <p:cNvPr id="4" name="Rectangle 6"/>
          <p:cNvSpPr>
            <a:spLocks/>
          </p:cNvSpPr>
          <p:nvPr/>
        </p:nvSpPr>
        <p:spPr bwMode="auto">
          <a:xfrm>
            <a:off x="2714612" y="71438"/>
            <a:ext cx="3000396" cy="57148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3800" b="1" i="1" dirty="0">
                <a:latin typeface="Bookman Old Style" pitchFamily="18" charset="0"/>
              </a:rPr>
              <a:t>Антракт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/>
          </p:cNvSpPr>
          <p:nvPr/>
        </p:nvSpPr>
        <p:spPr bwMode="auto">
          <a:xfrm>
            <a:off x="2500424" y="142852"/>
            <a:ext cx="6035686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Симметричная система со слабой связью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&lt;&lt;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214283" y="71414"/>
            <a:ext cx="2571768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ru-RU" sz="2800" dirty="0" smtClean="0">
                <a:solidFill>
                  <a:srgbClr val="0000FF"/>
                </a:solidFill>
                <a:latin typeface="+mn-lt"/>
              </a:rPr>
              <a:t>Замечания: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500034" y="5888059"/>
            <a:ext cx="4929222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2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Моды энергетически независимы !!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3"/>
          <p:cNvSpPr txBox="1">
            <a:spLocks/>
          </p:cNvSpPr>
          <p:nvPr/>
        </p:nvSpPr>
        <p:spPr bwMode="auto">
          <a:xfrm>
            <a:off x="4000496" y="6245249"/>
            <a:ext cx="3714776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3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Несимметричные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системы </a:t>
            </a:r>
          </a:p>
        </p:txBody>
      </p:sp>
      <p:sp>
        <p:nvSpPr>
          <p:cNvPr id="17" name="Rectangle 8"/>
          <p:cNvSpPr>
            <a:spLocks/>
          </p:cNvSpPr>
          <p:nvPr/>
        </p:nvSpPr>
        <p:spPr bwMode="auto">
          <a:xfrm>
            <a:off x="7643834" y="5888059"/>
            <a:ext cx="1000132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??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19" name="Rectangle 2"/>
          <p:cNvSpPr txBox="1">
            <a:spLocks/>
          </p:cNvSpPr>
          <p:nvPr/>
        </p:nvSpPr>
        <p:spPr bwMode="auto">
          <a:xfrm>
            <a:off x="6970644" y="785794"/>
            <a:ext cx="2214578" cy="612775"/>
          </a:xfrm>
          <a:prstGeom prst="rect">
            <a:avLst/>
          </a:prstGeom>
          <a:noFill/>
          <a:ln w="9525" cap="rnd">
            <a:noFill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82500"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i="1" spc="-100" dirty="0" smtClean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“</a:t>
            </a:r>
            <a:r>
              <a:rPr kumimoji="0" lang="ru-RU" sz="3800" b="1" i="1" u="none" strike="noStrike" kern="1200" cap="none" spc="-1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Биения</a:t>
            </a:r>
            <a:r>
              <a:rPr kumimoji="0" lang="en-US" sz="3800" b="1" i="1" u="none" strike="noStrike" kern="1200" cap="none" spc="-1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”</a:t>
            </a:r>
            <a:endParaRPr kumimoji="0" lang="ru-RU" sz="3800" b="1" i="1" u="none" strike="noStrike" kern="1200" cap="none" spc="-10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11" name="Биения связанных маятников_Short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642918"/>
            <a:ext cx="6667546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1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/>
          </p:nvPr>
        </p:nvSpPr>
        <p:spPr bwMode="auto">
          <a:xfrm>
            <a:off x="6072198" y="1000108"/>
            <a:ext cx="1971660" cy="612775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800" b="1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Биения</a:t>
            </a:r>
          </a:p>
        </p:txBody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>
          <a:xfrm>
            <a:off x="2500424" y="351632"/>
            <a:ext cx="6035686" cy="541337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1) Симметричная система со слабой связью </a:t>
            </a:r>
            <a:r>
              <a:rPr lang="en-US" sz="2000" i="1" dirty="0" smtClean="0"/>
              <a:t>k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&lt;&lt; </a:t>
            </a:r>
            <a:r>
              <a:rPr lang="en-US" sz="2000" i="1" dirty="0" smtClean="0"/>
              <a:t>k</a:t>
            </a:r>
            <a:r>
              <a:rPr lang="ru-RU" sz="2000" dirty="0" smtClean="0"/>
              <a:t> </a:t>
            </a:r>
          </a:p>
        </p:txBody>
      </p:sp>
      <p:grpSp>
        <p:nvGrpSpPr>
          <p:cNvPr id="85030" name="Group 38"/>
          <p:cNvGrpSpPr>
            <a:grpSpLocks noChangeAspect="1"/>
          </p:cNvGrpSpPr>
          <p:nvPr/>
        </p:nvGrpSpPr>
        <p:grpSpPr bwMode="auto">
          <a:xfrm>
            <a:off x="395288" y="955675"/>
            <a:ext cx="8569325" cy="6434138"/>
            <a:chOff x="3922" y="2769"/>
            <a:chExt cx="4407" cy="3309"/>
          </a:xfrm>
        </p:grpSpPr>
        <p:sp>
          <p:nvSpPr>
            <p:cNvPr id="85031" name="AutoShape 39"/>
            <p:cNvSpPr>
              <a:spLocks noChangeAspect="1" noChangeArrowheads="1"/>
            </p:cNvSpPr>
            <p:nvPr/>
          </p:nvSpPr>
          <p:spPr bwMode="auto">
            <a:xfrm>
              <a:off x="3922" y="2769"/>
              <a:ext cx="4407" cy="3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graphicFrame>
          <p:nvGraphicFramePr>
            <p:cNvPr id="85032" name="Object 40"/>
            <p:cNvGraphicFramePr>
              <a:graphicFrameLocks noChangeAspect="1"/>
            </p:cNvGraphicFramePr>
            <p:nvPr/>
          </p:nvGraphicFramePr>
          <p:xfrm>
            <a:off x="4018" y="2769"/>
            <a:ext cx="4311" cy="3309"/>
          </p:xfrm>
          <a:graphic>
            <a:graphicData uri="http://schemas.openxmlformats.org/presentationml/2006/ole">
              <p:oleObj spid="_x0000_s85032" name="Graph" r:id="rId4" imgW="4092840" imgH="2866320" progId="">
                <p:embed/>
              </p:oleObj>
            </a:graphicData>
          </a:graphic>
        </p:graphicFrame>
      </p:grpSp>
      <p:sp>
        <p:nvSpPr>
          <p:cNvPr id="7" name="Rectangle 3"/>
          <p:cNvSpPr txBox="1">
            <a:spLocks/>
          </p:cNvSpPr>
          <p:nvPr/>
        </p:nvSpPr>
        <p:spPr bwMode="auto">
          <a:xfrm>
            <a:off x="214283" y="285728"/>
            <a:ext cx="2571768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ru-RU" sz="2800" dirty="0" smtClean="0">
                <a:solidFill>
                  <a:srgbClr val="0000FF"/>
                </a:solidFill>
                <a:latin typeface="+mn-lt"/>
              </a:rPr>
              <a:t>Замечания: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 bwMode="auto">
          <a:xfrm>
            <a:off x="428596" y="214290"/>
            <a:ext cx="8229600" cy="539750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2.2. Связанные </a:t>
            </a:r>
            <a:r>
              <a:rPr sz="2800" b="1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колебательные </a:t>
            </a:r>
            <a:r>
              <a:rPr sz="2800" b="1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контуры</a:t>
            </a:r>
            <a:endParaRPr lang="ru-RU" sz="3000" b="1" i="1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>
          <a:xfrm>
            <a:off x="928662" y="857232"/>
            <a:ext cx="5429288" cy="719138"/>
          </a:xfrm>
        </p:spPr>
        <p:txBody>
          <a:bodyPr/>
          <a:lstStyle/>
          <a:p>
            <a:r>
              <a:rPr lang="ru-RU" sz="2800" dirty="0" smtClean="0">
                <a:solidFill>
                  <a:srgbClr val="0000FF"/>
                </a:solidFill>
              </a:rPr>
              <a:t>«Ёмкостная 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smtClean="0">
                <a:solidFill>
                  <a:srgbClr val="0000FF"/>
                </a:solidFill>
              </a:rPr>
              <a:t>связь» 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smtClean="0">
                <a:solidFill>
                  <a:srgbClr val="0000FF"/>
                </a:solidFill>
              </a:rPr>
              <a:t>контуров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</a:p>
        </p:txBody>
      </p:sp>
      <p:grpSp>
        <p:nvGrpSpPr>
          <p:cNvPr id="158722" name="Group 2"/>
          <p:cNvGrpSpPr>
            <a:grpSpLocks noChangeAspect="1"/>
          </p:cNvGrpSpPr>
          <p:nvPr/>
        </p:nvGrpSpPr>
        <p:grpSpPr bwMode="auto">
          <a:xfrm>
            <a:off x="1071538" y="1857364"/>
            <a:ext cx="6137275" cy="3448050"/>
            <a:chOff x="1209" y="2361"/>
            <a:chExt cx="9664" cy="5430"/>
          </a:xfrm>
        </p:grpSpPr>
        <p:sp>
          <p:nvSpPr>
            <p:cNvPr id="158723" name="AutoShape 3"/>
            <p:cNvSpPr>
              <a:spLocks noChangeAspect="1" noChangeArrowheads="1"/>
            </p:cNvSpPr>
            <p:nvPr/>
          </p:nvSpPr>
          <p:spPr bwMode="auto">
            <a:xfrm>
              <a:off x="1209" y="2361"/>
              <a:ext cx="9664" cy="5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58724" name="Group 4"/>
            <p:cNvGrpSpPr>
              <a:grpSpLocks/>
            </p:cNvGrpSpPr>
            <p:nvPr/>
          </p:nvGrpSpPr>
          <p:grpSpPr bwMode="auto">
            <a:xfrm>
              <a:off x="1209" y="2831"/>
              <a:ext cx="4353" cy="3691"/>
              <a:chOff x="1389" y="2831"/>
              <a:chExt cx="4353" cy="3691"/>
            </a:xfrm>
          </p:grpSpPr>
          <p:grpSp>
            <p:nvGrpSpPr>
              <p:cNvPr id="158725" name="Group 5"/>
              <p:cNvGrpSpPr>
                <a:grpSpLocks/>
              </p:cNvGrpSpPr>
              <p:nvPr/>
            </p:nvGrpSpPr>
            <p:grpSpPr bwMode="auto">
              <a:xfrm>
                <a:off x="1389" y="2831"/>
                <a:ext cx="2013" cy="3691"/>
                <a:chOff x="3321" y="1491"/>
                <a:chExt cx="2013" cy="3691"/>
              </a:xfrm>
            </p:grpSpPr>
            <p:sp>
              <p:nvSpPr>
                <p:cNvPr id="158726" name="Line 6"/>
                <p:cNvSpPr>
                  <a:spLocks noChangeShapeType="1"/>
                </p:cNvSpPr>
                <p:nvPr/>
              </p:nvSpPr>
              <p:spPr bwMode="auto">
                <a:xfrm>
                  <a:off x="3577" y="1732"/>
                  <a:ext cx="1" cy="181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58727" name="Line 7"/>
                <p:cNvSpPr>
                  <a:spLocks noChangeShapeType="1"/>
                </p:cNvSpPr>
                <p:nvPr/>
              </p:nvSpPr>
              <p:spPr bwMode="auto">
                <a:xfrm>
                  <a:off x="3577" y="3716"/>
                  <a:ext cx="1" cy="146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58728" name="Line 8"/>
                <p:cNvSpPr>
                  <a:spLocks noChangeShapeType="1"/>
                </p:cNvSpPr>
                <p:nvPr/>
              </p:nvSpPr>
              <p:spPr bwMode="auto">
                <a:xfrm rot="5400000">
                  <a:off x="3610" y="3451"/>
                  <a:ext cx="3447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grpSp>
              <p:nvGrpSpPr>
                <p:cNvPr id="158729" name="Group 9"/>
                <p:cNvGrpSpPr>
                  <a:grpSpLocks/>
                </p:cNvGrpSpPr>
                <p:nvPr/>
              </p:nvGrpSpPr>
              <p:grpSpPr bwMode="auto">
                <a:xfrm rot="-5400000">
                  <a:off x="4308" y="1076"/>
                  <a:ext cx="237" cy="1068"/>
                  <a:chOff x="4686" y="3126"/>
                  <a:chExt cx="144" cy="612"/>
                </a:xfrm>
              </p:grpSpPr>
              <p:sp>
                <p:nvSpPr>
                  <p:cNvPr id="158730" name="Arc 10"/>
                  <p:cNvSpPr>
                    <a:spLocks/>
                  </p:cNvSpPr>
                  <p:nvPr/>
                </p:nvSpPr>
                <p:spPr bwMode="auto">
                  <a:xfrm rot="10800000">
                    <a:off x="4686" y="3126"/>
                    <a:ext cx="144" cy="204"/>
                  </a:xfrm>
                  <a:custGeom>
                    <a:avLst/>
                    <a:gdLst>
                      <a:gd name="G0" fmla="+- 21600 0 0"/>
                      <a:gd name="G1" fmla="+- 21598 0 0"/>
                      <a:gd name="G2" fmla="+- 21600 0 0"/>
                      <a:gd name="T0" fmla="*/ 21636 w 21636"/>
                      <a:gd name="T1" fmla="*/ 43198 h 43198"/>
                      <a:gd name="T2" fmla="*/ 21285 w 21636"/>
                      <a:gd name="T3" fmla="*/ 0 h 43198"/>
                      <a:gd name="T4" fmla="*/ 21600 w 21636"/>
                      <a:gd name="T5" fmla="*/ 21598 h 431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36" h="43198" fill="none" extrusionOk="0">
                        <a:moveTo>
                          <a:pt x="21635" y="43197"/>
                        </a:moveTo>
                        <a:cubicBezTo>
                          <a:pt x="21623" y="43197"/>
                          <a:pt x="21611" y="43197"/>
                          <a:pt x="21600" y="43198"/>
                        </a:cubicBezTo>
                        <a:cubicBezTo>
                          <a:pt x="9670" y="43198"/>
                          <a:pt x="0" y="33527"/>
                          <a:pt x="0" y="21598"/>
                        </a:cubicBezTo>
                        <a:cubicBezTo>
                          <a:pt x="-1" y="9791"/>
                          <a:pt x="9479" y="172"/>
                          <a:pt x="21285" y="0"/>
                        </a:cubicBezTo>
                      </a:path>
                      <a:path w="21636" h="43198" stroke="0" extrusionOk="0">
                        <a:moveTo>
                          <a:pt x="21635" y="43197"/>
                        </a:moveTo>
                        <a:cubicBezTo>
                          <a:pt x="21623" y="43197"/>
                          <a:pt x="21611" y="43197"/>
                          <a:pt x="21600" y="43198"/>
                        </a:cubicBezTo>
                        <a:cubicBezTo>
                          <a:pt x="9670" y="43198"/>
                          <a:pt x="0" y="33527"/>
                          <a:pt x="0" y="21598"/>
                        </a:cubicBezTo>
                        <a:cubicBezTo>
                          <a:pt x="-1" y="9791"/>
                          <a:pt x="9479" y="172"/>
                          <a:pt x="21285" y="0"/>
                        </a:cubicBezTo>
                        <a:lnTo>
                          <a:pt x="21600" y="21598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158731" name="Arc 11"/>
                  <p:cNvSpPr>
                    <a:spLocks/>
                  </p:cNvSpPr>
                  <p:nvPr/>
                </p:nvSpPr>
                <p:spPr bwMode="auto">
                  <a:xfrm rot="10800000">
                    <a:off x="4686" y="3330"/>
                    <a:ext cx="144" cy="204"/>
                  </a:xfrm>
                  <a:custGeom>
                    <a:avLst/>
                    <a:gdLst>
                      <a:gd name="G0" fmla="+- 21600 0 0"/>
                      <a:gd name="G1" fmla="+- 21598 0 0"/>
                      <a:gd name="G2" fmla="+- 21600 0 0"/>
                      <a:gd name="T0" fmla="*/ 21636 w 21636"/>
                      <a:gd name="T1" fmla="*/ 43198 h 43198"/>
                      <a:gd name="T2" fmla="*/ 21285 w 21636"/>
                      <a:gd name="T3" fmla="*/ 0 h 43198"/>
                      <a:gd name="T4" fmla="*/ 21600 w 21636"/>
                      <a:gd name="T5" fmla="*/ 21598 h 431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36" h="43198" fill="none" extrusionOk="0">
                        <a:moveTo>
                          <a:pt x="21635" y="43197"/>
                        </a:moveTo>
                        <a:cubicBezTo>
                          <a:pt x="21623" y="43197"/>
                          <a:pt x="21611" y="43197"/>
                          <a:pt x="21600" y="43198"/>
                        </a:cubicBezTo>
                        <a:cubicBezTo>
                          <a:pt x="9670" y="43198"/>
                          <a:pt x="0" y="33527"/>
                          <a:pt x="0" y="21598"/>
                        </a:cubicBezTo>
                        <a:cubicBezTo>
                          <a:pt x="-1" y="9791"/>
                          <a:pt x="9479" y="172"/>
                          <a:pt x="21285" y="0"/>
                        </a:cubicBezTo>
                      </a:path>
                      <a:path w="21636" h="43198" stroke="0" extrusionOk="0">
                        <a:moveTo>
                          <a:pt x="21635" y="43197"/>
                        </a:moveTo>
                        <a:cubicBezTo>
                          <a:pt x="21623" y="43197"/>
                          <a:pt x="21611" y="43197"/>
                          <a:pt x="21600" y="43198"/>
                        </a:cubicBezTo>
                        <a:cubicBezTo>
                          <a:pt x="9670" y="43198"/>
                          <a:pt x="0" y="33527"/>
                          <a:pt x="0" y="21598"/>
                        </a:cubicBezTo>
                        <a:cubicBezTo>
                          <a:pt x="-1" y="9791"/>
                          <a:pt x="9479" y="172"/>
                          <a:pt x="21285" y="0"/>
                        </a:cubicBezTo>
                        <a:lnTo>
                          <a:pt x="21600" y="21598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158732" name="Arc 12"/>
                  <p:cNvSpPr>
                    <a:spLocks/>
                  </p:cNvSpPr>
                  <p:nvPr/>
                </p:nvSpPr>
                <p:spPr bwMode="auto">
                  <a:xfrm rot="10800000">
                    <a:off x="4686" y="3534"/>
                    <a:ext cx="144" cy="204"/>
                  </a:xfrm>
                  <a:custGeom>
                    <a:avLst/>
                    <a:gdLst>
                      <a:gd name="G0" fmla="+- 21600 0 0"/>
                      <a:gd name="G1" fmla="+- 21598 0 0"/>
                      <a:gd name="G2" fmla="+- 21600 0 0"/>
                      <a:gd name="T0" fmla="*/ 21636 w 21636"/>
                      <a:gd name="T1" fmla="*/ 43198 h 43198"/>
                      <a:gd name="T2" fmla="*/ 21285 w 21636"/>
                      <a:gd name="T3" fmla="*/ 0 h 43198"/>
                      <a:gd name="T4" fmla="*/ 21600 w 21636"/>
                      <a:gd name="T5" fmla="*/ 21598 h 431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36" h="43198" fill="none" extrusionOk="0">
                        <a:moveTo>
                          <a:pt x="21635" y="43197"/>
                        </a:moveTo>
                        <a:cubicBezTo>
                          <a:pt x="21623" y="43197"/>
                          <a:pt x="21611" y="43197"/>
                          <a:pt x="21600" y="43198"/>
                        </a:cubicBezTo>
                        <a:cubicBezTo>
                          <a:pt x="9670" y="43198"/>
                          <a:pt x="0" y="33527"/>
                          <a:pt x="0" y="21598"/>
                        </a:cubicBezTo>
                        <a:cubicBezTo>
                          <a:pt x="-1" y="9791"/>
                          <a:pt x="9479" y="172"/>
                          <a:pt x="21285" y="0"/>
                        </a:cubicBezTo>
                      </a:path>
                      <a:path w="21636" h="43198" stroke="0" extrusionOk="0">
                        <a:moveTo>
                          <a:pt x="21635" y="43197"/>
                        </a:moveTo>
                        <a:cubicBezTo>
                          <a:pt x="21623" y="43197"/>
                          <a:pt x="21611" y="43197"/>
                          <a:pt x="21600" y="43198"/>
                        </a:cubicBezTo>
                        <a:cubicBezTo>
                          <a:pt x="9670" y="43198"/>
                          <a:pt x="0" y="33527"/>
                          <a:pt x="0" y="21598"/>
                        </a:cubicBezTo>
                        <a:cubicBezTo>
                          <a:pt x="-1" y="9791"/>
                          <a:pt x="9479" y="172"/>
                          <a:pt x="21285" y="0"/>
                        </a:cubicBezTo>
                        <a:lnTo>
                          <a:pt x="21600" y="21598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</p:grpSp>
            <p:sp>
              <p:nvSpPr>
                <p:cNvPr id="158733" name="Line 13"/>
                <p:cNvSpPr>
                  <a:spLocks noChangeShapeType="1"/>
                </p:cNvSpPr>
                <p:nvPr/>
              </p:nvSpPr>
              <p:spPr bwMode="auto">
                <a:xfrm>
                  <a:off x="3327" y="3548"/>
                  <a:ext cx="499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58734" name="Line 14"/>
                <p:cNvSpPr>
                  <a:spLocks noChangeShapeType="1"/>
                </p:cNvSpPr>
                <p:nvPr/>
              </p:nvSpPr>
              <p:spPr bwMode="auto">
                <a:xfrm>
                  <a:off x="3321" y="3706"/>
                  <a:ext cx="500" cy="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58735" name="Line 15"/>
                <p:cNvSpPr>
                  <a:spLocks noChangeShapeType="1"/>
                </p:cNvSpPr>
                <p:nvPr/>
              </p:nvSpPr>
              <p:spPr bwMode="auto">
                <a:xfrm>
                  <a:off x="3574" y="1725"/>
                  <a:ext cx="313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58736" name="Line 16"/>
                <p:cNvSpPr>
                  <a:spLocks noChangeShapeType="1"/>
                </p:cNvSpPr>
                <p:nvPr/>
              </p:nvSpPr>
              <p:spPr bwMode="auto">
                <a:xfrm>
                  <a:off x="3585" y="5178"/>
                  <a:ext cx="1746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58737" name="Line 17"/>
                <p:cNvSpPr>
                  <a:spLocks noChangeShapeType="1"/>
                </p:cNvSpPr>
                <p:nvPr/>
              </p:nvSpPr>
              <p:spPr bwMode="auto">
                <a:xfrm>
                  <a:off x="4964" y="1722"/>
                  <a:ext cx="369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grpSp>
            <p:nvGrpSpPr>
              <p:cNvPr id="158738" name="Group 18"/>
              <p:cNvGrpSpPr>
                <a:grpSpLocks/>
              </p:cNvGrpSpPr>
              <p:nvPr/>
            </p:nvGrpSpPr>
            <p:grpSpPr bwMode="auto">
              <a:xfrm flipH="1">
                <a:off x="3729" y="2831"/>
                <a:ext cx="2013" cy="3691"/>
                <a:chOff x="3321" y="1491"/>
                <a:chExt cx="2013" cy="3691"/>
              </a:xfrm>
            </p:grpSpPr>
            <p:sp>
              <p:nvSpPr>
                <p:cNvPr id="158739" name="Line 19"/>
                <p:cNvSpPr>
                  <a:spLocks noChangeShapeType="1"/>
                </p:cNvSpPr>
                <p:nvPr/>
              </p:nvSpPr>
              <p:spPr bwMode="auto">
                <a:xfrm>
                  <a:off x="3577" y="1732"/>
                  <a:ext cx="1" cy="181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58740" name="Line 20"/>
                <p:cNvSpPr>
                  <a:spLocks noChangeShapeType="1"/>
                </p:cNvSpPr>
                <p:nvPr/>
              </p:nvSpPr>
              <p:spPr bwMode="auto">
                <a:xfrm>
                  <a:off x="3577" y="3716"/>
                  <a:ext cx="1" cy="146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58741" name="Line 21"/>
                <p:cNvSpPr>
                  <a:spLocks noChangeShapeType="1"/>
                </p:cNvSpPr>
                <p:nvPr/>
              </p:nvSpPr>
              <p:spPr bwMode="auto">
                <a:xfrm rot="5400000">
                  <a:off x="3610" y="3451"/>
                  <a:ext cx="3447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grpSp>
              <p:nvGrpSpPr>
                <p:cNvPr id="158742" name="Group 22"/>
                <p:cNvGrpSpPr>
                  <a:grpSpLocks/>
                </p:cNvGrpSpPr>
                <p:nvPr/>
              </p:nvGrpSpPr>
              <p:grpSpPr bwMode="auto">
                <a:xfrm rot="-5400000">
                  <a:off x="4308" y="1076"/>
                  <a:ext cx="237" cy="1068"/>
                  <a:chOff x="4686" y="3126"/>
                  <a:chExt cx="144" cy="612"/>
                </a:xfrm>
              </p:grpSpPr>
              <p:sp>
                <p:nvSpPr>
                  <p:cNvPr id="158743" name="Arc 23"/>
                  <p:cNvSpPr>
                    <a:spLocks/>
                  </p:cNvSpPr>
                  <p:nvPr/>
                </p:nvSpPr>
                <p:spPr bwMode="auto">
                  <a:xfrm rot="10800000">
                    <a:off x="4686" y="3126"/>
                    <a:ext cx="144" cy="204"/>
                  </a:xfrm>
                  <a:custGeom>
                    <a:avLst/>
                    <a:gdLst>
                      <a:gd name="G0" fmla="+- 21600 0 0"/>
                      <a:gd name="G1" fmla="+- 21598 0 0"/>
                      <a:gd name="G2" fmla="+- 21600 0 0"/>
                      <a:gd name="T0" fmla="*/ 21636 w 21636"/>
                      <a:gd name="T1" fmla="*/ 43198 h 43198"/>
                      <a:gd name="T2" fmla="*/ 21285 w 21636"/>
                      <a:gd name="T3" fmla="*/ 0 h 43198"/>
                      <a:gd name="T4" fmla="*/ 21600 w 21636"/>
                      <a:gd name="T5" fmla="*/ 21598 h 431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36" h="43198" fill="none" extrusionOk="0">
                        <a:moveTo>
                          <a:pt x="21635" y="43197"/>
                        </a:moveTo>
                        <a:cubicBezTo>
                          <a:pt x="21623" y="43197"/>
                          <a:pt x="21611" y="43197"/>
                          <a:pt x="21600" y="43198"/>
                        </a:cubicBezTo>
                        <a:cubicBezTo>
                          <a:pt x="9670" y="43198"/>
                          <a:pt x="0" y="33527"/>
                          <a:pt x="0" y="21598"/>
                        </a:cubicBezTo>
                        <a:cubicBezTo>
                          <a:pt x="-1" y="9791"/>
                          <a:pt x="9479" y="172"/>
                          <a:pt x="21285" y="0"/>
                        </a:cubicBezTo>
                      </a:path>
                      <a:path w="21636" h="43198" stroke="0" extrusionOk="0">
                        <a:moveTo>
                          <a:pt x="21635" y="43197"/>
                        </a:moveTo>
                        <a:cubicBezTo>
                          <a:pt x="21623" y="43197"/>
                          <a:pt x="21611" y="43197"/>
                          <a:pt x="21600" y="43198"/>
                        </a:cubicBezTo>
                        <a:cubicBezTo>
                          <a:pt x="9670" y="43198"/>
                          <a:pt x="0" y="33527"/>
                          <a:pt x="0" y="21598"/>
                        </a:cubicBezTo>
                        <a:cubicBezTo>
                          <a:pt x="-1" y="9791"/>
                          <a:pt x="9479" y="172"/>
                          <a:pt x="21285" y="0"/>
                        </a:cubicBezTo>
                        <a:lnTo>
                          <a:pt x="21600" y="21598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158744" name="Arc 24"/>
                  <p:cNvSpPr>
                    <a:spLocks/>
                  </p:cNvSpPr>
                  <p:nvPr/>
                </p:nvSpPr>
                <p:spPr bwMode="auto">
                  <a:xfrm rot="10800000">
                    <a:off x="4686" y="3330"/>
                    <a:ext cx="144" cy="204"/>
                  </a:xfrm>
                  <a:custGeom>
                    <a:avLst/>
                    <a:gdLst>
                      <a:gd name="G0" fmla="+- 21600 0 0"/>
                      <a:gd name="G1" fmla="+- 21598 0 0"/>
                      <a:gd name="G2" fmla="+- 21600 0 0"/>
                      <a:gd name="T0" fmla="*/ 21636 w 21636"/>
                      <a:gd name="T1" fmla="*/ 43198 h 43198"/>
                      <a:gd name="T2" fmla="*/ 21285 w 21636"/>
                      <a:gd name="T3" fmla="*/ 0 h 43198"/>
                      <a:gd name="T4" fmla="*/ 21600 w 21636"/>
                      <a:gd name="T5" fmla="*/ 21598 h 431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36" h="43198" fill="none" extrusionOk="0">
                        <a:moveTo>
                          <a:pt x="21635" y="43197"/>
                        </a:moveTo>
                        <a:cubicBezTo>
                          <a:pt x="21623" y="43197"/>
                          <a:pt x="21611" y="43197"/>
                          <a:pt x="21600" y="43198"/>
                        </a:cubicBezTo>
                        <a:cubicBezTo>
                          <a:pt x="9670" y="43198"/>
                          <a:pt x="0" y="33527"/>
                          <a:pt x="0" y="21598"/>
                        </a:cubicBezTo>
                        <a:cubicBezTo>
                          <a:pt x="-1" y="9791"/>
                          <a:pt x="9479" y="172"/>
                          <a:pt x="21285" y="0"/>
                        </a:cubicBezTo>
                      </a:path>
                      <a:path w="21636" h="43198" stroke="0" extrusionOk="0">
                        <a:moveTo>
                          <a:pt x="21635" y="43197"/>
                        </a:moveTo>
                        <a:cubicBezTo>
                          <a:pt x="21623" y="43197"/>
                          <a:pt x="21611" y="43197"/>
                          <a:pt x="21600" y="43198"/>
                        </a:cubicBezTo>
                        <a:cubicBezTo>
                          <a:pt x="9670" y="43198"/>
                          <a:pt x="0" y="33527"/>
                          <a:pt x="0" y="21598"/>
                        </a:cubicBezTo>
                        <a:cubicBezTo>
                          <a:pt x="-1" y="9791"/>
                          <a:pt x="9479" y="172"/>
                          <a:pt x="21285" y="0"/>
                        </a:cubicBezTo>
                        <a:lnTo>
                          <a:pt x="21600" y="21598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158745" name="Arc 25"/>
                  <p:cNvSpPr>
                    <a:spLocks/>
                  </p:cNvSpPr>
                  <p:nvPr/>
                </p:nvSpPr>
                <p:spPr bwMode="auto">
                  <a:xfrm rot="10800000">
                    <a:off x="4686" y="3534"/>
                    <a:ext cx="144" cy="204"/>
                  </a:xfrm>
                  <a:custGeom>
                    <a:avLst/>
                    <a:gdLst>
                      <a:gd name="G0" fmla="+- 21600 0 0"/>
                      <a:gd name="G1" fmla="+- 21598 0 0"/>
                      <a:gd name="G2" fmla="+- 21600 0 0"/>
                      <a:gd name="T0" fmla="*/ 21636 w 21636"/>
                      <a:gd name="T1" fmla="*/ 43198 h 43198"/>
                      <a:gd name="T2" fmla="*/ 21285 w 21636"/>
                      <a:gd name="T3" fmla="*/ 0 h 43198"/>
                      <a:gd name="T4" fmla="*/ 21600 w 21636"/>
                      <a:gd name="T5" fmla="*/ 21598 h 431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36" h="43198" fill="none" extrusionOk="0">
                        <a:moveTo>
                          <a:pt x="21635" y="43197"/>
                        </a:moveTo>
                        <a:cubicBezTo>
                          <a:pt x="21623" y="43197"/>
                          <a:pt x="21611" y="43197"/>
                          <a:pt x="21600" y="43198"/>
                        </a:cubicBezTo>
                        <a:cubicBezTo>
                          <a:pt x="9670" y="43198"/>
                          <a:pt x="0" y="33527"/>
                          <a:pt x="0" y="21598"/>
                        </a:cubicBezTo>
                        <a:cubicBezTo>
                          <a:pt x="-1" y="9791"/>
                          <a:pt x="9479" y="172"/>
                          <a:pt x="21285" y="0"/>
                        </a:cubicBezTo>
                      </a:path>
                      <a:path w="21636" h="43198" stroke="0" extrusionOk="0">
                        <a:moveTo>
                          <a:pt x="21635" y="43197"/>
                        </a:moveTo>
                        <a:cubicBezTo>
                          <a:pt x="21623" y="43197"/>
                          <a:pt x="21611" y="43197"/>
                          <a:pt x="21600" y="43198"/>
                        </a:cubicBezTo>
                        <a:cubicBezTo>
                          <a:pt x="9670" y="43198"/>
                          <a:pt x="0" y="33527"/>
                          <a:pt x="0" y="21598"/>
                        </a:cubicBezTo>
                        <a:cubicBezTo>
                          <a:pt x="-1" y="9791"/>
                          <a:pt x="9479" y="172"/>
                          <a:pt x="21285" y="0"/>
                        </a:cubicBezTo>
                        <a:lnTo>
                          <a:pt x="21600" y="21598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</p:grpSp>
            <p:sp>
              <p:nvSpPr>
                <p:cNvPr id="158746" name="Line 26"/>
                <p:cNvSpPr>
                  <a:spLocks noChangeShapeType="1"/>
                </p:cNvSpPr>
                <p:nvPr/>
              </p:nvSpPr>
              <p:spPr bwMode="auto">
                <a:xfrm>
                  <a:off x="3327" y="3548"/>
                  <a:ext cx="499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58747" name="Line 27"/>
                <p:cNvSpPr>
                  <a:spLocks noChangeShapeType="1"/>
                </p:cNvSpPr>
                <p:nvPr/>
              </p:nvSpPr>
              <p:spPr bwMode="auto">
                <a:xfrm>
                  <a:off x="3321" y="3706"/>
                  <a:ext cx="500" cy="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58748" name="Line 28"/>
                <p:cNvSpPr>
                  <a:spLocks noChangeShapeType="1"/>
                </p:cNvSpPr>
                <p:nvPr/>
              </p:nvSpPr>
              <p:spPr bwMode="auto">
                <a:xfrm>
                  <a:off x="3574" y="1725"/>
                  <a:ext cx="313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58749" name="Line 29"/>
                <p:cNvSpPr>
                  <a:spLocks noChangeShapeType="1"/>
                </p:cNvSpPr>
                <p:nvPr/>
              </p:nvSpPr>
              <p:spPr bwMode="auto">
                <a:xfrm>
                  <a:off x="3585" y="5178"/>
                  <a:ext cx="1746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58750" name="Line 30"/>
                <p:cNvSpPr>
                  <a:spLocks noChangeShapeType="1"/>
                </p:cNvSpPr>
                <p:nvPr/>
              </p:nvSpPr>
              <p:spPr bwMode="auto">
                <a:xfrm>
                  <a:off x="4964" y="1722"/>
                  <a:ext cx="369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sp>
            <p:nvSpPr>
              <p:cNvPr id="158751" name="Text Box 31"/>
              <p:cNvSpPr txBox="1">
                <a:spLocks noChangeArrowheads="1"/>
              </p:cNvSpPr>
              <p:nvPr/>
            </p:nvSpPr>
            <p:spPr bwMode="auto">
              <a:xfrm>
                <a:off x="2236" y="3011"/>
                <a:ext cx="629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L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8752" name="Text Box 32"/>
              <p:cNvSpPr txBox="1">
                <a:spLocks noChangeArrowheads="1"/>
              </p:cNvSpPr>
              <p:nvPr/>
            </p:nvSpPr>
            <p:spPr bwMode="auto">
              <a:xfrm>
                <a:off x="1605" y="4268"/>
                <a:ext cx="72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8753" name="Text Box 33"/>
              <p:cNvSpPr txBox="1">
                <a:spLocks noChangeArrowheads="1"/>
              </p:cNvSpPr>
              <p:nvPr/>
            </p:nvSpPr>
            <p:spPr bwMode="auto">
              <a:xfrm>
                <a:off x="1605" y="4991"/>
                <a:ext cx="1080" cy="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q</a:t>
                </a:r>
                <a:r>
                  <a:rPr kumimoji="0" lang="ru-RU" sz="2000" b="0" i="0" u="none" strike="noStrike" cap="none" normalizeH="0" baseline="-25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(</a:t>
                </a:r>
                <a:r>
                  <a:rPr kumimoji="0" lang="en-US" sz="20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t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)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8754" name="Text Box 34"/>
              <p:cNvSpPr txBox="1">
                <a:spLocks noChangeArrowheads="1"/>
              </p:cNvSpPr>
              <p:nvPr/>
            </p:nvSpPr>
            <p:spPr bwMode="auto">
              <a:xfrm>
                <a:off x="4485" y="3011"/>
                <a:ext cx="629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L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8755" name="Text Box 35"/>
              <p:cNvSpPr txBox="1">
                <a:spLocks noChangeArrowheads="1"/>
              </p:cNvSpPr>
              <p:nvPr/>
            </p:nvSpPr>
            <p:spPr bwMode="auto">
              <a:xfrm>
                <a:off x="4989" y="4319"/>
                <a:ext cx="72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8756" name="Text Box 36"/>
              <p:cNvSpPr txBox="1">
                <a:spLocks noChangeArrowheads="1"/>
              </p:cNvSpPr>
              <p:nvPr/>
            </p:nvSpPr>
            <p:spPr bwMode="auto">
              <a:xfrm>
                <a:off x="4449" y="4991"/>
                <a:ext cx="1080" cy="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q</a:t>
                </a:r>
                <a:r>
                  <a:rPr kumimoji="0" lang="en-US" sz="2000" b="0" i="0" u="none" strike="noStrike" cap="none" normalizeH="0" baseline="-25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(</a:t>
                </a:r>
                <a:r>
                  <a:rPr kumimoji="0" lang="en-US" sz="20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t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)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8757" name="Text Box 37"/>
            <p:cNvSpPr txBox="1">
              <a:spLocks noChangeArrowheads="1"/>
            </p:cNvSpPr>
            <p:nvPr/>
          </p:nvSpPr>
          <p:spPr bwMode="auto">
            <a:xfrm>
              <a:off x="2649" y="6890"/>
              <a:ext cx="6840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а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Два одинаковых контура и </a:t>
              </a:r>
              <a:r>
                <a:rPr kumimoji="0" lang="ru-RU" sz="1200" b="1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б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Контуры с ёмкостной связью.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758" name="AutoShape 38"/>
            <p:cNvSpPr>
              <a:spLocks noChangeArrowheads="1"/>
            </p:cNvSpPr>
            <p:nvPr/>
          </p:nvSpPr>
          <p:spPr bwMode="auto">
            <a:xfrm>
              <a:off x="5559" y="5631"/>
              <a:ext cx="720" cy="54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759" name="Text Box 39"/>
            <p:cNvSpPr txBox="1">
              <a:spLocks noChangeArrowheads="1"/>
            </p:cNvSpPr>
            <p:nvPr/>
          </p:nvSpPr>
          <p:spPr bwMode="auto">
            <a:xfrm>
              <a:off x="1389" y="6531"/>
              <a:ext cx="660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а</a:t>
              </a: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58760" name="Group 40"/>
            <p:cNvGrpSpPr>
              <a:grpSpLocks/>
            </p:cNvGrpSpPr>
            <p:nvPr/>
          </p:nvGrpSpPr>
          <p:grpSpPr bwMode="auto">
            <a:xfrm>
              <a:off x="5849" y="2829"/>
              <a:ext cx="4680" cy="4063"/>
              <a:chOff x="6069" y="2829"/>
              <a:chExt cx="4680" cy="4063"/>
            </a:xfrm>
          </p:grpSpPr>
          <p:sp>
            <p:nvSpPr>
              <p:cNvPr id="158761" name="Text Box 41"/>
              <p:cNvSpPr txBox="1">
                <a:spLocks noChangeArrowheads="1"/>
              </p:cNvSpPr>
              <p:nvPr/>
            </p:nvSpPr>
            <p:spPr bwMode="auto">
              <a:xfrm>
                <a:off x="7345" y="3039"/>
                <a:ext cx="629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L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8762" name="Text Box 42"/>
              <p:cNvSpPr txBox="1">
                <a:spLocks noChangeArrowheads="1"/>
              </p:cNvSpPr>
              <p:nvPr/>
            </p:nvSpPr>
            <p:spPr bwMode="auto">
              <a:xfrm>
                <a:off x="6685" y="4251"/>
                <a:ext cx="72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8763" name="Text Box 43"/>
              <p:cNvSpPr txBox="1">
                <a:spLocks noChangeArrowheads="1"/>
              </p:cNvSpPr>
              <p:nvPr/>
            </p:nvSpPr>
            <p:spPr bwMode="auto">
              <a:xfrm>
                <a:off x="6301" y="4431"/>
                <a:ext cx="527" cy="1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–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+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8764" name="Text Box 44"/>
              <p:cNvSpPr txBox="1">
                <a:spLocks noChangeArrowheads="1"/>
              </p:cNvSpPr>
              <p:nvPr/>
            </p:nvSpPr>
            <p:spPr bwMode="auto">
              <a:xfrm>
                <a:off x="8485" y="4275"/>
                <a:ext cx="72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</a:t>
                </a:r>
                <a:r>
                  <a:rPr kumimoji="0" lang="ru-RU" sz="2000" b="0" i="0" u="none" strike="noStrike" cap="none" normalizeH="0" baseline="-25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8765" name="Text Box 45"/>
              <p:cNvSpPr txBox="1">
                <a:spLocks noChangeArrowheads="1"/>
              </p:cNvSpPr>
              <p:nvPr/>
            </p:nvSpPr>
            <p:spPr bwMode="auto">
              <a:xfrm>
                <a:off x="8429" y="4895"/>
                <a:ext cx="948" cy="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q</a:t>
                </a:r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(</a:t>
                </a:r>
                <a:r>
                  <a:rPr kumimoji="0" lang="en-US" sz="20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t</a:t>
                </a:r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)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8766" name="Line 46"/>
              <p:cNvSpPr>
                <a:spLocks noChangeShapeType="1"/>
              </p:cNvSpPr>
              <p:nvPr/>
            </p:nvSpPr>
            <p:spPr bwMode="auto">
              <a:xfrm>
                <a:off x="10195" y="3066"/>
                <a:ext cx="2" cy="17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8767" name="Line 47"/>
              <p:cNvSpPr>
                <a:spLocks noChangeShapeType="1"/>
              </p:cNvSpPr>
              <p:nvPr/>
            </p:nvSpPr>
            <p:spPr bwMode="auto">
              <a:xfrm>
                <a:off x="10204" y="4997"/>
                <a:ext cx="0" cy="15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8768" name="Line 48"/>
              <p:cNvSpPr>
                <a:spLocks noChangeShapeType="1"/>
              </p:cNvSpPr>
              <p:nvPr/>
            </p:nvSpPr>
            <p:spPr bwMode="auto">
              <a:xfrm rot="-10800000">
                <a:off x="10198" y="3262"/>
                <a:ext cx="0" cy="406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8769" name="Line 49"/>
              <p:cNvSpPr>
                <a:spLocks noChangeShapeType="1"/>
              </p:cNvSpPr>
              <p:nvPr/>
            </p:nvSpPr>
            <p:spPr bwMode="auto">
              <a:xfrm>
                <a:off x="8146" y="3066"/>
                <a:ext cx="66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8770" name="Line 50"/>
              <p:cNvSpPr>
                <a:spLocks noChangeShapeType="1"/>
              </p:cNvSpPr>
              <p:nvPr/>
            </p:nvSpPr>
            <p:spPr bwMode="auto">
              <a:xfrm>
                <a:off x="6761" y="3070"/>
                <a:ext cx="1" cy="18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8771" name="Line 51"/>
              <p:cNvSpPr>
                <a:spLocks noChangeShapeType="1"/>
              </p:cNvSpPr>
              <p:nvPr/>
            </p:nvSpPr>
            <p:spPr bwMode="auto">
              <a:xfrm>
                <a:off x="6761" y="5054"/>
                <a:ext cx="1" cy="14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8772" name="Line 52"/>
              <p:cNvSpPr>
                <a:spLocks noChangeShapeType="1"/>
              </p:cNvSpPr>
              <p:nvPr/>
            </p:nvSpPr>
            <p:spPr bwMode="auto">
              <a:xfrm rot="5400000" flipH="1">
                <a:off x="10031" y="2908"/>
                <a:ext cx="0" cy="31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8773" name="Line 53"/>
              <p:cNvSpPr>
                <a:spLocks noChangeShapeType="1"/>
              </p:cNvSpPr>
              <p:nvPr/>
            </p:nvSpPr>
            <p:spPr bwMode="auto">
              <a:xfrm rot="5400000">
                <a:off x="7616" y="3967"/>
                <a:ext cx="180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grpSp>
            <p:nvGrpSpPr>
              <p:cNvPr id="158774" name="Group 54"/>
              <p:cNvGrpSpPr>
                <a:grpSpLocks/>
              </p:cNvGrpSpPr>
              <p:nvPr/>
            </p:nvGrpSpPr>
            <p:grpSpPr bwMode="auto">
              <a:xfrm rot="-5400000">
                <a:off x="7492" y="2414"/>
                <a:ext cx="237" cy="1068"/>
                <a:chOff x="4686" y="3126"/>
                <a:chExt cx="144" cy="612"/>
              </a:xfrm>
            </p:grpSpPr>
            <p:sp>
              <p:nvSpPr>
                <p:cNvPr id="158775" name="Arc 55"/>
                <p:cNvSpPr>
                  <a:spLocks/>
                </p:cNvSpPr>
                <p:nvPr/>
              </p:nvSpPr>
              <p:spPr bwMode="auto">
                <a:xfrm rot="10800000">
                  <a:off x="4686" y="3126"/>
                  <a:ext cx="144" cy="204"/>
                </a:xfrm>
                <a:custGeom>
                  <a:avLst/>
                  <a:gdLst>
                    <a:gd name="G0" fmla="+- 21600 0 0"/>
                    <a:gd name="G1" fmla="+- 21598 0 0"/>
                    <a:gd name="G2" fmla="+- 21600 0 0"/>
                    <a:gd name="T0" fmla="*/ 21636 w 21636"/>
                    <a:gd name="T1" fmla="*/ 43198 h 43198"/>
                    <a:gd name="T2" fmla="*/ 21285 w 21636"/>
                    <a:gd name="T3" fmla="*/ 0 h 43198"/>
                    <a:gd name="T4" fmla="*/ 21600 w 21636"/>
                    <a:gd name="T5" fmla="*/ 21598 h 43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58776" name="Arc 56"/>
                <p:cNvSpPr>
                  <a:spLocks/>
                </p:cNvSpPr>
                <p:nvPr/>
              </p:nvSpPr>
              <p:spPr bwMode="auto">
                <a:xfrm rot="10800000">
                  <a:off x="4686" y="3330"/>
                  <a:ext cx="144" cy="204"/>
                </a:xfrm>
                <a:custGeom>
                  <a:avLst/>
                  <a:gdLst>
                    <a:gd name="G0" fmla="+- 21600 0 0"/>
                    <a:gd name="G1" fmla="+- 21598 0 0"/>
                    <a:gd name="G2" fmla="+- 21600 0 0"/>
                    <a:gd name="T0" fmla="*/ 21636 w 21636"/>
                    <a:gd name="T1" fmla="*/ 43198 h 43198"/>
                    <a:gd name="T2" fmla="*/ 21285 w 21636"/>
                    <a:gd name="T3" fmla="*/ 0 h 43198"/>
                    <a:gd name="T4" fmla="*/ 21600 w 21636"/>
                    <a:gd name="T5" fmla="*/ 21598 h 43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58777" name="Arc 57"/>
                <p:cNvSpPr>
                  <a:spLocks/>
                </p:cNvSpPr>
                <p:nvPr/>
              </p:nvSpPr>
              <p:spPr bwMode="auto">
                <a:xfrm rot="10800000">
                  <a:off x="4686" y="3534"/>
                  <a:ext cx="144" cy="204"/>
                </a:xfrm>
                <a:custGeom>
                  <a:avLst/>
                  <a:gdLst>
                    <a:gd name="G0" fmla="+- 21600 0 0"/>
                    <a:gd name="G1" fmla="+- 21598 0 0"/>
                    <a:gd name="G2" fmla="+- 21600 0 0"/>
                    <a:gd name="T0" fmla="*/ 21636 w 21636"/>
                    <a:gd name="T1" fmla="*/ 43198 h 43198"/>
                    <a:gd name="T2" fmla="*/ 21285 w 21636"/>
                    <a:gd name="T3" fmla="*/ 0 h 43198"/>
                    <a:gd name="T4" fmla="*/ 21600 w 21636"/>
                    <a:gd name="T5" fmla="*/ 21598 h 43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sp>
            <p:nvSpPr>
              <p:cNvPr id="158778" name="Line 58"/>
              <p:cNvSpPr>
                <a:spLocks noChangeShapeType="1"/>
              </p:cNvSpPr>
              <p:nvPr/>
            </p:nvSpPr>
            <p:spPr bwMode="auto">
              <a:xfrm>
                <a:off x="6511" y="4886"/>
                <a:ext cx="499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8779" name="Line 59"/>
              <p:cNvSpPr>
                <a:spLocks noChangeShapeType="1"/>
              </p:cNvSpPr>
              <p:nvPr/>
            </p:nvSpPr>
            <p:spPr bwMode="auto">
              <a:xfrm>
                <a:off x="6505" y="5044"/>
                <a:ext cx="50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grpSp>
            <p:nvGrpSpPr>
              <p:cNvPr id="158780" name="Group 60"/>
              <p:cNvGrpSpPr>
                <a:grpSpLocks/>
              </p:cNvGrpSpPr>
              <p:nvPr/>
            </p:nvGrpSpPr>
            <p:grpSpPr bwMode="auto">
              <a:xfrm rot="-5400000">
                <a:off x="9221" y="2415"/>
                <a:ext cx="237" cy="1066"/>
                <a:chOff x="4686" y="3126"/>
                <a:chExt cx="144" cy="612"/>
              </a:xfrm>
            </p:grpSpPr>
            <p:sp>
              <p:nvSpPr>
                <p:cNvPr id="158781" name="Arc 61"/>
                <p:cNvSpPr>
                  <a:spLocks/>
                </p:cNvSpPr>
                <p:nvPr/>
              </p:nvSpPr>
              <p:spPr bwMode="auto">
                <a:xfrm rot="10800000">
                  <a:off x="4686" y="3126"/>
                  <a:ext cx="144" cy="204"/>
                </a:xfrm>
                <a:custGeom>
                  <a:avLst/>
                  <a:gdLst>
                    <a:gd name="G0" fmla="+- 21600 0 0"/>
                    <a:gd name="G1" fmla="+- 21598 0 0"/>
                    <a:gd name="G2" fmla="+- 21600 0 0"/>
                    <a:gd name="T0" fmla="*/ 21636 w 21636"/>
                    <a:gd name="T1" fmla="*/ 43198 h 43198"/>
                    <a:gd name="T2" fmla="*/ 21285 w 21636"/>
                    <a:gd name="T3" fmla="*/ 0 h 43198"/>
                    <a:gd name="T4" fmla="*/ 21600 w 21636"/>
                    <a:gd name="T5" fmla="*/ 21598 h 43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58782" name="Arc 62"/>
                <p:cNvSpPr>
                  <a:spLocks/>
                </p:cNvSpPr>
                <p:nvPr/>
              </p:nvSpPr>
              <p:spPr bwMode="auto">
                <a:xfrm rot="10800000">
                  <a:off x="4686" y="3330"/>
                  <a:ext cx="144" cy="204"/>
                </a:xfrm>
                <a:custGeom>
                  <a:avLst/>
                  <a:gdLst>
                    <a:gd name="G0" fmla="+- 21600 0 0"/>
                    <a:gd name="G1" fmla="+- 21598 0 0"/>
                    <a:gd name="G2" fmla="+- 21600 0 0"/>
                    <a:gd name="T0" fmla="*/ 21636 w 21636"/>
                    <a:gd name="T1" fmla="*/ 43198 h 43198"/>
                    <a:gd name="T2" fmla="*/ 21285 w 21636"/>
                    <a:gd name="T3" fmla="*/ 0 h 43198"/>
                    <a:gd name="T4" fmla="*/ 21600 w 21636"/>
                    <a:gd name="T5" fmla="*/ 21598 h 43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58783" name="Arc 63"/>
                <p:cNvSpPr>
                  <a:spLocks/>
                </p:cNvSpPr>
                <p:nvPr/>
              </p:nvSpPr>
              <p:spPr bwMode="auto">
                <a:xfrm rot="10800000">
                  <a:off x="4686" y="3534"/>
                  <a:ext cx="144" cy="204"/>
                </a:xfrm>
                <a:custGeom>
                  <a:avLst/>
                  <a:gdLst>
                    <a:gd name="G0" fmla="+- 21600 0 0"/>
                    <a:gd name="G1" fmla="+- 21598 0 0"/>
                    <a:gd name="G2" fmla="+- 21600 0 0"/>
                    <a:gd name="T0" fmla="*/ 21636 w 21636"/>
                    <a:gd name="T1" fmla="*/ 43198 h 43198"/>
                    <a:gd name="T2" fmla="*/ 21285 w 21636"/>
                    <a:gd name="T3" fmla="*/ 0 h 43198"/>
                    <a:gd name="T4" fmla="*/ 21600 w 21636"/>
                    <a:gd name="T5" fmla="*/ 21598 h 43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sp>
            <p:nvSpPr>
              <p:cNvPr id="158784" name="Line 64"/>
              <p:cNvSpPr>
                <a:spLocks noChangeShapeType="1"/>
              </p:cNvSpPr>
              <p:nvPr/>
            </p:nvSpPr>
            <p:spPr bwMode="auto">
              <a:xfrm>
                <a:off x="8268" y="4886"/>
                <a:ext cx="499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8785" name="Line 65"/>
              <p:cNvSpPr>
                <a:spLocks noChangeShapeType="1"/>
              </p:cNvSpPr>
              <p:nvPr/>
            </p:nvSpPr>
            <p:spPr bwMode="auto">
              <a:xfrm>
                <a:off x="8266" y="5040"/>
                <a:ext cx="501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8786" name="Arc 66"/>
              <p:cNvSpPr>
                <a:spLocks/>
              </p:cNvSpPr>
              <p:nvPr/>
            </p:nvSpPr>
            <p:spPr bwMode="auto">
              <a:xfrm flipH="1" flipV="1">
                <a:off x="8933" y="5836"/>
                <a:ext cx="721" cy="597"/>
              </a:xfrm>
              <a:custGeom>
                <a:avLst/>
                <a:gdLst>
                  <a:gd name="G0" fmla="+- 17889 0 0"/>
                  <a:gd name="G1" fmla="+- 21600 0 0"/>
                  <a:gd name="G2" fmla="+- 21600 0 0"/>
                  <a:gd name="T0" fmla="*/ 0 w 34126"/>
                  <a:gd name="T1" fmla="*/ 9494 h 21600"/>
                  <a:gd name="T2" fmla="*/ 34126 w 34126"/>
                  <a:gd name="T3" fmla="*/ 7355 h 21600"/>
                  <a:gd name="T4" fmla="*/ 17889 w 3412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126" h="21600" fill="none" extrusionOk="0">
                    <a:moveTo>
                      <a:pt x="0" y="9494"/>
                    </a:moveTo>
                    <a:cubicBezTo>
                      <a:pt x="4018" y="3556"/>
                      <a:pt x="10720" y="-1"/>
                      <a:pt x="17889" y="0"/>
                    </a:cubicBezTo>
                    <a:cubicBezTo>
                      <a:pt x="24107" y="0"/>
                      <a:pt x="30024" y="2680"/>
                      <a:pt x="34125" y="7355"/>
                    </a:cubicBezTo>
                  </a:path>
                  <a:path w="34126" h="21600" stroke="0" extrusionOk="0">
                    <a:moveTo>
                      <a:pt x="0" y="9494"/>
                    </a:moveTo>
                    <a:cubicBezTo>
                      <a:pt x="4018" y="3556"/>
                      <a:pt x="10720" y="-1"/>
                      <a:pt x="17889" y="0"/>
                    </a:cubicBezTo>
                    <a:cubicBezTo>
                      <a:pt x="24107" y="0"/>
                      <a:pt x="30024" y="2680"/>
                      <a:pt x="34125" y="7355"/>
                    </a:cubicBezTo>
                    <a:lnTo>
                      <a:pt x="17889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CC0099"/>
                </a:solidFill>
                <a:round/>
                <a:headEnd type="triangle" w="med" len="lg"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8787" name="Arc 67"/>
              <p:cNvSpPr>
                <a:spLocks/>
              </p:cNvSpPr>
              <p:nvPr/>
            </p:nvSpPr>
            <p:spPr bwMode="auto">
              <a:xfrm flipV="1">
                <a:off x="7366" y="5826"/>
                <a:ext cx="722" cy="597"/>
              </a:xfrm>
              <a:custGeom>
                <a:avLst/>
                <a:gdLst>
                  <a:gd name="G0" fmla="+- 17889 0 0"/>
                  <a:gd name="G1" fmla="+- 21600 0 0"/>
                  <a:gd name="G2" fmla="+- 21600 0 0"/>
                  <a:gd name="T0" fmla="*/ 0 w 34126"/>
                  <a:gd name="T1" fmla="*/ 9494 h 21600"/>
                  <a:gd name="T2" fmla="*/ 34126 w 34126"/>
                  <a:gd name="T3" fmla="*/ 7355 h 21600"/>
                  <a:gd name="T4" fmla="*/ 17889 w 3412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126" h="21600" fill="none" extrusionOk="0">
                    <a:moveTo>
                      <a:pt x="0" y="9494"/>
                    </a:moveTo>
                    <a:cubicBezTo>
                      <a:pt x="4018" y="3556"/>
                      <a:pt x="10720" y="-1"/>
                      <a:pt x="17889" y="0"/>
                    </a:cubicBezTo>
                    <a:cubicBezTo>
                      <a:pt x="24107" y="0"/>
                      <a:pt x="30024" y="2680"/>
                      <a:pt x="34125" y="7355"/>
                    </a:cubicBezTo>
                  </a:path>
                  <a:path w="34126" h="21600" stroke="0" extrusionOk="0">
                    <a:moveTo>
                      <a:pt x="0" y="9494"/>
                    </a:moveTo>
                    <a:cubicBezTo>
                      <a:pt x="4018" y="3556"/>
                      <a:pt x="10720" y="-1"/>
                      <a:pt x="17889" y="0"/>
                    </a:cubicBezTo>
                    <a:cubicBezTo>
                      <a:pt x="24107" y="0"/>
                      <a:pt x="30024" y="2680"/>
                      <a:pt x="34125" y="7355"/>
                    </a:cubicBezTo>
                    <a:lnTo>
                      <a:pt x="17889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CC0099"/>
                </a:solidFill>
                <a:round/>
                <a:headEnd type="triangle" w="med" len="lg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CC0099"/>
                  </a:solidFill>
                </a:endParaRPr>
              </a:p>
            </p:txBody>
          </p:sp>
          <p:sp>
            <p:nvSpPr>
              <p:cNvPr id="158788" name="Line 68"/>
              <p:cNvSpPr>
                <a:spLocks noChangeShapeType="1"/>
              </p:cNvSpPr>
              <p:nvPr/>
            </p:nvSpPr>
            <p:spPr bwMode="auto">
              <a:xfrm>
                <a:off x="9960" y="4843"/>
                <a:ext cx="5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8789" name="Line 69"/>
              <p:cNvSpPr>
                <a:spLocks noChangeShapeType="1"/>
              </p:cNvSpPr>
              <p:nvPr/>
            </p:nvSpPr>
            <p:spPr bwMode="auto">
              <a:xfrm>
                <a:off x="9959" y="5001"/>
                <a:ext cx="50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8790" name="Line 70"/>
              <p:cNvSpPr>
                <a:spLocks noChangeShapeType="1"/>
              </p:cNvSpPr>
              <p:nvPr/>
            </p:nvSpPr>
            <p:spPr bwMode="auto">
              <a:xfrm>
                <a:off x="8527" y="5058"/>
                <a:ext cx="2" cy="14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8791" name="Line 71"/>
              <p:cNvSpPr>
                <a:spLocks noChangeShapeType="1"/>
              </p:cNvSpPr>
              <p:nvPr/>
            </p:nvSpPr>
            <p:spPr bwMode="auto">
              <a:xfrm>
                <a:off x="6762" y="6527"/>
                <a:ext cx="344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grpSp>
            <p:nvGrpSpPr>
              <p:cNvPr id="158792" name="Group 72"/>
              <p:cNvGrpSpPr>
                <a:grpSpLocks/>
              </p:cNvGrpSpPr>
              <p:nvPr/>
            </p:nvGrpSpPr>
            <p:grpSpPr bwMode="auto">
              <a:xfrm>
                <a:off x="6249" y="3063"/>
                <a:ext cx="822" cy="768"/>
                <a:chOff x="6249" y="3063"/>
                <a:chExt cx="822" cy="768"/>
              </a:xfrm>
            </p:grpSpPr>
            <p:sp>
              <p:nvSpPr>
                <p:cNvPr id="158793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6249" y="3111"/>
                  <a:ext cx="720" cy="7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0" i="1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I</a:t>
                  </a:r>
                  <a:r>
                    <a:rPr kumimoji="0" lang="en-US" sz="2000" b="0" i="0" u="none" strike="noStrike" cap="none" normalizeH="0" baseline="-2500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1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8794" name="Line 74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6763" y="3228"/>
                  <a:ext cx="1" cy="380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58795" name="Line 75"/>
                <p:cNvSpPr>
                  <a:spLocks noChangeShapeType="1"/>
                </p:cNvSpPr>
                <p:nvPr/>
              </p:nvSpPr>
              <p:spPr bwMode="auto">
                <a:xfrm>
                  <a:off x="6758" y="3063"/>
                  <a:ext cx="313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sp>
            <p:nvSpPr>
              <p:cNvPr id="158796" name="Text Box 76"/>
              <p:cNvSpPr txBox="1">
                <a:spLocks noChangeArrowheads="1"/>
              </p:cNvSpPr>
              <p:nvPr/>
            </p:nvSpPr>
            <p:spPr bwMode="auto">
              <a:xfrm>
                <a:off x="7953" y="4465"/>
                <a:ext cx="527" cy="10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+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–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8797" name="Text Box 77"/>
              <p:cNvSpPr txBox="1">
                <a:spLocks noChangeArrowheads="1"/>
              </p:cNvSpPr>
              <p:nvPr/>
            </p:nvSpPr>
            <p:spPr bwMode="auto">
              <a:xfrm>
                <a:off x="9709" y="4263"/>
                <a:ext cx="72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8798" name="Text Box 78"/>
              <p:cNvSpPr txBox="1">
                <a:spLocks noChangeArrowheads="1"/>
              </p:cNvSpPr>
              <p:nvPr/>
            </p:nvSpPr>
            <p:spPr bwMode="auto">
              <a:xfrm>
                <a:off x="6727" y="5427"/>
                <a:ext cx="183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направление обхода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8799" name="Text Box 79"/>
              <p:cNvSpPr txBox="1">
                <a:spLocks noChangeArrowheads="1"/>
              </p:cNvSpPr>
              <p:nvPr/>
            </p:nvSpPr>
            <p:spPr bwMode="auto">
              <a:xfrm>
                <a:off x="6685" y="4891"/>
                <a:ext cx="1128" cy="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q</a:t>
                </a:r>
                <a:r>
                  <a:rPr kumimoji="0" lang="ru-RU" sz="2000" b="0" i="0" u="none" strike="noStrike" cap="none" normalizeH="0" baseline="-25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(</a:t>
                </a:r>
                <a:r>
                  <a:rPr kumimoji="0" lang="en-US" sz="20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t</a:t>
                </a:r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)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8800" name="Text Box 80"/>
              <p:cNvSpPr txBox="1">
                <a:spLocks noChangeArrowheads="1"/>
              </p:cNvSpPr>
              <p:nvPr/>
            </p:nvSpPr>
            <p:spPr bwMode="auto">
              <a:xfrm>
                <a:off x="9317" y="4895"/>
                <a:ext cx="108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q</a:t>
                </a:r>
                <a:r>
                  <a:rPr kumimoji="0" lang="ru-RU" sz="2000" b="0" i="0" u="none" strike="noStrike" cap="none" normalizeH="0" baseline="-25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(</a:t>
                </a:r>
                <a:r>
                  <a:rPr kumimoji="0" lang="en-US" sz="20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t</a:t>
                </a:r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)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8801" name="Text Box 81"/>
              <p:cNvSpPr txBox="1">
                <a:spLocks noChangeArrowheads="1"/>
              </p:cNvSpPr>
              <p:nvPr/>
            </p:nvSpPr>
            <p:spPr bwMode="auto">
              <a:xfrm>
                <a:off x="10105" y="4395"/>
                <a:ext cx="527" cy="1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–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+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8802" name="Text Box 82"/>
              <p:cNvSpPr txBox="1">
                <a:spLocks noChangeArrowheads="1"/>
              </p:cNvSpPr>
              <p:nvPr/>
            </p:nvSpPr>
            <p:spPr bwMode="auto">
              <a:xfrm>
                <a:off x="8477" y="5415"/>
                <a:ext cx="1818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направление обхода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8803" name="Text Box 83"/>
              <p:cNvSpPr txBox="1">
                <a:spLocks noChangeArrowheads="1"/>
              </p:cNvSpPr>
              <p:nvPr/>
            </p:nvSpPr>
            <p:spPr bwMode="auto">
              <a:xfrm>
                <a:off x="9116" y="3039"/>
                <a:ext cx="629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L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8804" name="Text Box 84"/>
              <p:cNvSpPr txBox="1">
                <a:spLocks noChangeArrowheads="1"/>
              </p:cNvSpPr>
              <p:nvPr/>
            </p:nvSpPr>
            <p:spPr bwMode="auto">
              <a:xfrm>
                <a:off x="6069" y="6351"/>
                <a:ext cx="720" cy="5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б</a:t>
                </a:r>
                <a:r>
                  <a:rPr kumimoji="0" lang="ru-RU" sz="1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) 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8805" name="Text Box 85"/>
              <p:cNvSpPr txBox="1">
                <a:spLocks noChangeArrowheads="1"/>
              </p:cNvSpPr>
              <p:nvPr/>
            </p:nvSpPr>
            <p:spPr bwMode="auto">
              <a:xfrm>
                <a:off x="8097" y="3471"/>
                <a:ext cx="54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8806" name="Line 86"/>
              <p:cNvSpPr>
                <a:spLocks noChangeShapeType="1"/>
              </p:cNvSpPr>
              <p:nvPr/>
            </p:nvSpPr>
            <p:spPr bwMode="auto">
              <a:xfrm rot="-10800000" flipH="1" flipV="1">
                <a:off x="8516" y="3468"/>
                <a:ext cx="1" cy="38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8807" name="Text Box 87"/>
              <p:cNvSpPr txBox="1">
                <a:spLocks noChangeArrowheads="1"/>
              </p:cNvSpPr>
              <p:nvPr/>
            </p:nvSpPr>
            <p:spPr bwMode="auto">
              <a:xfrm>
                <a:off x="10145" y="3167"/>
                <a:ext cx="604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r>
                  <a:rPr kumimoji="0" lang="en-US" sz="2000" b="0" i="0" u="none" strike="noStrike" cap="none" normalizeH="0" baseline="-25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90" name="Rectangle 4"/>
          <p:cNvSpPr>
            <a:spLocks/>
          </p:cNvSpPr>
          <p:nvPr/>
        </p:nvSpPr>
        <p:spPr bwMode="auto">
          <a:xfrm>
            <a:off x="4500562" y="1357298"/>
            <a:ext cx="3143272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“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Вместо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”</a:t>
            </a:r>
            <a:r>
              <a:rPr lang="ru-RU" sz="2400" i="1" dirty="0" smtClean="0"/>
              <a:t> 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1/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91" name="Выгнутая влево стрелка 90"/>
          <p:cNvSpPr/>
          <p:nvPr/>
        </p:nvSpPr>
        <p:spPr>
          <a:xfrm rot="4102182">
            <a:off x="3284737" y="612403"/>
            <a:ext cx="304937" cy="2355941"/>
          </a:xfrm>
          <a:prstGeom prst="curvedRightArrow">
            <a:avLst>
              <a:gd name="adj1" fmla="val 25000"/>
              <a:gd name="adj2" fmla="val 50000"/>
              <a:gd name="adj3" fmla="val 440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2" name="Arc 67"/>
          <p:cNvSpPr>
            <a:spLocks/>
          </p:cNvSpPr>
          <p:nvPr/>
        </p:nvSpPr>
        <p:spPr bwMode="auto">
          <a:xfrm rot="10800000" flipV="1">
            <a:off x="4857752" y="2786058"/>
            <a:ext cx="458518" cy="379095"/>
          </a:xfrm>
          <a:custGeom>
            <a:avLst/>
            <a:gdLst>
              <a:gd name="G0" fmla="+- 17889 0 0"/>
              <a:gd name="G1" fmla="+- 21600 0 0"/>
              <a:gd name="G2" fmla="+- 21600 0 0"/>
              <a:gd name="T0" fmla="*/ 0 w 34126"/>
              <a:gd name="T1" fmla="*/ 9494 h 21600"/>
              <a:gd name="T2" fmla="*/ 34126 w 34126"/>
              <a:gd name="T3" fmla="*/ 7355 h 21600"/>
              <a:gd name="T4" fmla="*/ 17889 w 3412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126" h="21600" fill="none" extrusionOk="0">
                <a:moveTo>
                  <a:pt x="0" y="9494"/>
                </a:moveTo>
                <a:cubicBezTo>
                  <a:pt x="4018" y="3556"/>
                  <a:pt x="10720" y="-1"/>
                  <a:pt x="17889" y="0"/>
                </a:cubicBezTo>
                <a:cubicBezTo>
                  <a:pt x="24107" y="0"/>
                  <a:pt x="30024" y="2680"/>
                  <a:pt x="34125" y="7355"/>
                </a:cubicBezTo>
              </a:path>
              <a:path w="34126" h="21600" stroke="0" extrusionOk="0">
                <a:moveTo>
                  <a:pt x="0" y="9494"/>
                </a:moveTo>
                <a:cubicBezTo>
                  <a:pt x="4018" y="3556"/>
                  <a:pt x="10720" y="-1"/>
                  <a:pt x="17889" y="0"/>
                </a:cubicBezTo>
                <a:cubicBezTo>
                  <a:pt x="24107" y="0"/>
                  <a:pt x="30024" y="2680"/>
                  <a:pt x="34125" y="7355"/>
                </a:cubicBezTo>
                <a:lnTo>
                  <a:pt x="17889" y="21600"/>
                </a:lnTo>
                <a:close/>
              </a:path>
            </a:pathLst>
          </a:custGeom>
          <a:noFill/>
          <a:ln w="22225">
            <a:solidFill>
              <a:srgbClr val="CC0099"/>
            </a:solidFill>
            <a:prstDash val="dash"/>
            <a:round/>
            <a:headEnd type="triangle" w="med" len="lg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93" name="Arc 67"/>
          <p:cNvSpPr>
            <a:spLocks/>
          </p:cNvSpPr>
          <p:nvPr/>
        </p:nvSpPr>
        <p:spPr bwMode="auto">
          <a:xfrm rot="10800000" flipH="1" flipV="1">
            <a:off x="5827994" y="2786058"/>
            <a:ext cx="458518" cy="379095"/>
          </a:xfrm>
          <a:custGeom>
            <a:avLst/>
            <a:gdLst>
              <a:gd name="G0" fmla="+- 17889 0 0"/>
              <a:gd name="G1" fmla="+- 21600 0 0"/>
              <a:gd name="G2" fmla="+- 21600 0 0"/>
              <a:gd name="T0" fmla="*/ 0 w 34126"/>
              <a:gd name="T1" fmla="*/ 9494 h 21600"/>
              <a:gd name="T2" fmla="*/ 34126 w 34126"/>
              <a:gd name="T3" fmla="*/ 7355 h 21600"/>
              <a:gd name="T4" fmla="*/ 17889 w 3412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126" h="21600" fill="none" extrusionOk="0">
                <a:moveTo>
                  <a:pt x="0" y="9494"/>
                </a:moveTo>
                <a:cubicBezTo>
                  <a:pt x="4018" y="3556"/>
                  <a:pt x="10720" y="-1"/>
                  <a:pt x="17889" y="0"/>
                </a:cubicBezTo>
                <a:cubicBezTo>
                  <a:pt x="24107" y="0"/>
                  <a:pt x="30024" y="2680"/>
                  <a:pt x="34125" y="7355"/>
                </a:cubicBezTo>
              </a:path>
              <a:path w="34126" h="21600" stroke="0" extrusionOk="0">
                <a:moveTo>
                  <a:pt x="0" y="9494"/>
                </a:moveTo>
                <a:cubicBezTo>
                  <a:pt x="4018" y="3556"/>
                  <a:pt x="10720" y="-1"/>
                  <a:pt x="17889" y="0"/>
                </a:cubicBezTo>
                <a:cubicBezTo>
                  <a:pt x="24107" y="0"/>
                  <a:pt x="30024" y="2680"/>
                  <a:pt x="34125" y="7355"/>
                </a:cubicBezTo>
                <a:lnTo>
                  <a:pt x="17889" y="21600"/>
                </a:lnTo>
                <a:close/>
              </a:path>
            </a:pathLst>
          </a:custGeom>
          <a:noFill/>
          <a:ln w="22225">
            <a:solidFill>
              <a:srgbClr val="CC0099"/>
            </a:solidFill>
            <a:prstDash val="dash"/>
            <a:round/>
            <a:headEnd type="triangle" w="med" len="lg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1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 bwMode="auto">
          <a:xfrm>
            <a:off x="428596" y="214290"/>
            <a:ext cx="8229600" cy="539750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2.2. Связанные </a:t>
            </a:r>
            <a:r>
              <a:rPr sz="2800" b="1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колебательные </a:t>
            </a:r>
            <a:r>
              <a:rPr sz="2800" b="1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контуры</a:t>
            </a:r>
            <a:endParaRPr lang="ru-RU" sz="3000" b="1" i="1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>
          <a:xfrm>
            <a:off x="928662" y="857232"/>
            <a:ext cx="4906963" cy="719138"/>
          </a:xfrm>
        </p:spPr>
        <p:txBody>
          <a:bodyPr/>
          <a:lstStyle/>
          <a:p>
            <a:r>
              <a:rPr lang="ru-RU" sz="2800" dirty="0" smtClean="0">
                <a:solidFill>
                  <a:srgbClr val="0000FF"/>
                </a:solidFill>
              </a:rPr>
              <a:t>Ёмкостная 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smtClean="0">
                <a:solidFill>
                  <a:srgbClr val="0000FF"/>
                </a:solidFill>
              </a:rPr>
              <a:t>связь 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smtClean="0">
                <a:solidFill>
                  <a:srgbClr val="0000FF"/>
                </a:solidFill>
              </a:rPr>
              <a:t>контуров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</a:p>
        </p:txBody>
      </p:sp>
      <p:grpSp>
        <p:nvGrpSpPr>
          <p:cNvPr id="86158" name="Group 142"/>
          <p:cNvGrpSpPr>
            <a:grpSpLocks/>
          </p:cNvGrpSpPr>
          <p:nvPr/>
        </p:nvGrpSpPr>
        <p:grpSpPr bwMode="auto">
          <a:xfrm>
            <a:off x="3529044" y="1643050"/>
            <a:ext cx="5543550" cy="4394200"/>
            <a:chOff x="1792" y="1136"/>
            <a:chExt cx="3492" cy="2768"/>
          </a:xfrm>
        </p:grpSpPr>
        <p:sp>
          <p:nvSpPr>
            <p:cNvPr id="86114" name="Text Box 98"/>
            <p:cNvSpPr txBox="1">
              <a:spLocks noChangeArrowheads="1"/>
            </p:cNvSpPr>
            <p:nvPr/>
          </p:nvSpPr>
          <p:spPr bwMode="auto">
            <a:xfrm>
              <a:off x="2472" y="1207"/>
              <a:ext cx="275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800" i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</a:rPr>
                <a:t>L</a:t>
              </a:r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6115" name="Text Box 99"/>
            <p:cNvSpPr txBox="1">
              <a:spLocks noChangeArrowheads="1"/>
            </p:cNvSpPr>
            <p:nvPr/>
          </p:nvSpPr>
          <p:spPr bwMode="auto">
            <a:xfrm>
              <a:off x="1871" y="1374"/>
              <a:ext cx="318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800" i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</a:rPr>
                <a:t>I</a:t>
              </a:r>
              <a:r>
                <a:rPr lang="en-US" sz="2800" baseline="-2500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</a:rPr>
                <a:t>1</a:t>
              </a:r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6116" name="Line 100"/>
            <p:cNvSpPr>
              <a:spLocks noChangeShapeType="1"/>
            </p:cNvSpPr>
            <p:nvPr/>
          </p:nvSpPr>
          <p:spPr bwMode="auto">
            <a:xfrm>
              <a:off x="4679" y="1314"/>
              <a:ext cx="1" cy="13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6117" name="Line 101"/>
            <p:cNvSpPr>
              <a:spLocks noChangeShapeType="1"/>
            </p:cNvSpPr>
            <p:nvPr/>
          </p:nvSpPr>
          <p:spPr bwMode="auto">
            <a:xfrm>
              <a:off x="4679" y="2773"/>
              <a:ext cx="1" cy="113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6118" name="Line 102"/>
            <p:cNvSpPr>
              <a:spLocks noChangeShapeType="1"/>
            </p:cNvSpPr>
            <p:nvPr/>
          </p:nvSpPr>
          <p:spPr bwMode="auto">
            <a:xfrm rot="10800000" flipH="1">
              <a:off x="2220" y="1435"/>
              <a:ext cx="1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6119" name="Line 103"/>
            <p:cNvSpPr>
              <a:spLocks noChangeShapeType="1"/>
            </p:cNvSpPr>
            <p:nvPr/>
          </p:nvSpPr>
          <p:spPr bwMode="auto">
            <a:xfrm rot="-10800000">
              <a:off x="4681" y="1460"/>
              <a:ext cx="0" cy="3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6120" name="Line 104"/>
            <p:cNvSpPr>
              <a:spLocks noChangeShapeType="1"/>
            </p:cNvSpPr>
            <p:nvPr/>
          </p:nvSpPr>
          <p:spPr bwMode="auto">
            <a:xfrm>
              <a:off x="3212" y="1314"/>
              <a:ext cx="47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6121" name="Line 105"/>
            <p:cNvSpPr>
              <a:spLocks noChangeShapeType="1"/>
            </p:cNvSpPr>
            <p:nvPr/>
          </p:nvSpPr>
          <p:spPr bwMode="auto">
            <a:xfrm>
              <a:off x="2220" y="1316"/>
              <a:ext cx="1" cy="135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6122" name="Line 106"/>
            <p:cNvSpPr>
              <a:spLocks noChangeShapeType="1"/>
            </p:cNvSpPr>
            <p:nvPr/>
          </p:nvSpPr>
          <p:spPr bwMode="auto">
            <a:xfrm>
              <a:off x="2222" y="2803"/>
              <a:ext cx="1" cy="109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6123" name="Line 107"/>
            <p:cNvSpPr>
              <a:spLocks noChangeShapeType="1"/>
            </p:cNvSpPr>
            <p:nvPr/>
          </p:nvSpPr>
          <p:spPr bwMode="auto">
            <a:xfrm rot="5400000" flipH="1">
              <a:off x="4562" y="1197"/>
              <a:ext cx="0" cy="2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6124" name="Line 108"/>
            <p:cNvSpPr>
              <a:spLocks noChangeShapeType="1"/>
            </p:cNvSpPr>
            <p:nvPr/>
          </p:nvSpPr>
          <p:spPr bwMode="auto">
            <a:xfrm rot="5400000">
              <a:off x="2802" y="1988"/>
              <a:ext cx="134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grpSp>
          <p:nvGrpSpPr>
            <p:cNvPr id="86125" name="Group 109"/>
            <p:cNvGrpSpPr>
              <a:grpSpLocks/>
            </p:cNvGrpSpPr>
            <p:nvPr/>
          </p:nvGrpSpPr>
          <p:grpSpPr bwMode="auto">
            <a:xfrm rot="-5400000">
              <a:off x="2741" y="843"/>
              <a:ext cx="178" cy="763"/>
              <a:chOff x="4686" y="3126"/>
              <a:chExt cx="144" cy="612"/>
            </a:xfrm>
          </p:grpSpPr>
          <p:sp>
            <p:nvSpPr>
              <p:cNvPr id="86126" name="Arc 110"/>
              <p:cNvSpPr>
                <a:spLocks/>
              </p:cNvSpPr>
              <p:nvPr/>
            </p:nvSpPr>
            <p:spPr bwMode="auto">
              <a:xfrm rot="10800000">
                <a:off x="4686" y="3126"/>
                <a:ext cx="144" cy="204"/>
              </a:xfrm>
              <a:custGeom>
                <a:avLst/>
                <a:gdLst>
                  <a:gd name="G0" fmla="+- 21600 0 0"/>
                  <a:gd name="G1" fmla="+- 21598 0 0"/>
                  <a:gd name="G2" fmla="+- 21600 0 0"/>
                  <a:gd name="T0" fmla="*/ 21636 w 21636"/>
                  <a:gd name="T1" fmla="*/ 43198 h 43198"/>
                  <a:gd name="T2" fmla="*/ 21285 w 21636"/>
                  <a:gd name="T3" fmla="*/ 0 h 43198"/>
                  <a:gd name="T4" fmla="*/ 21600 w 21636"/>
                  <a:gd name="T5" fmla="*/ 21598 h 43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36" h="43198" fill="none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</a:path>
                  <a:path w="21636" h="43198" stroke="0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  <a:lnTo>
                      <a:pt x="21600" y="21598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127" name="Arc 111"/>
              <p:cNvSpPr>
                <a:spLocks/>
              </p:cNvSpPr>
              <p:nvPr/>
            </p:nvSpPr>
            <p:spPr bwMode="auto">
              <a:xfrm rot="10800000">
                <a:off x="4686" y="3330"/>
                <a:ext cx="144" cy="204"/>
              </a:xfrm>
              <a:custGeom>
                <a:avLst/>
                <a:gdLst>
                  <a:gd name="G0" fmla="+- 21600 0 0"/>
                  <a:gd name="G1" fmla="+- 21598 0 0"/>
                  <a:gd name="G2" fmla="+- 21600 0 0"/>
                  <a:gd name="T0" fmla="*/ 21636 w 21636"/>
                  <a:gd name="T1" fmla="*/ 43198 h 43198"/>
                  <a:gd name="T2" fmla="*/ 21285 w 21636"/>
                  <a:gd name="T3" fmla="*/ 0 h 43198"/>
                  <a:gd name="T4" fmla="*/ 21600 w 21636"/>
                  <a:gd name="T5" fmla="*/ 21598 h 43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36" h="43198" fill="none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</a:path>
                  <a:path w="21636" h="43198" stroke="0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  <a:lnTo>
                      <a:pt x="21600" y="21598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128" name="Arc 112"/>
              <p:cNvSpPr>
                <a:spLocks/>
              </p:cNvSpPr>
              <p:nvPr/>
            </p:nvSpPr>
            <p:spPr bwMode="auto">
              <a:xfrm rot="10800000">
                <a:off x="4686" y="3534"/>
                <a:ext cx="144" cy="204"/>
              </a:xfrm>
              <a:custGeom>
                <a:avLst/>
                <a:gdLst>
                  <a:gd name="G0" fmla="+- 21600 0 0"/>
                  <a:gd name="G1" fmla="+- 21598 0 0"/>
                  <a:gd name="G2" fmla="+- 21600 0 0"/>
                  <a:gd name="T0" fmla="*/ 21636 w 21636"/>
                  <a:gd name="T1" fmla="*/ 43198 h 43198"/>
                  <a:gd name="T2" fmla="*/ 21285 w 21636"/>
                  <a:gd name="T3" fmla="*/ 0 h 43198"/>
                  <a:gd name="T4" fmla="*/ 21600 w 21636"/>
                  <a:gd name="T5" fmla="*/ 21598 h 43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36" h="43198" fill="none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</a:path>
                  <a:path w="21636" h="43198" stroke="0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  <a:lnTo>
                      <a:pt x="21600" y="21598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86129" name="Text Box 113"/>
            <p:cNvSpPr txBox="1">
              <a:spLocks noChangeArrowheads="1"/>
            </p:cNvSpPr>
            <p:nvPr/>
          </p:nvSpPr>
          <p:spPr bwMode="auto">
            <a:xfrm>
              <a:off x="2238" y="2293"/>
              <a:ext cx="340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800" i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</a:rPr>
                <a:t>C</a:t>
              </a:r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6130" name="Line 114"/>
            <p:cNvSpPr>
              <a:spLocks noChangeShapeType="1"/>
            </p:cNvSpPr>
            <p:nvPr/>
          </p:nvSpPr>
          <p:spPr bwMode="auto">
            <a:xfrm>
              <a:off x="2043" y="2675"/>
              <a:ext cx="35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6131" name="Line 115"/>
            <p:cNvSpPr>
              <a:spLocks noChangeShapeType="1"/>
            </p:cNvSpPr>
            <p:nvPr/>
          </p:nvSpPr>
          <p:spPr bwMode="auto">
            <a:xfrm>
              <a:off x="2035" y="2793"/>
              <a:ext cx="35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6132" name="Text Box 116"/>
            <p:cNvSpPr txBox="1">
              <a:spLocks noChangeArrowheads="1"/>
            </p:cNvSpPr>
            <p:nvPr/>
          </p:nvSpPr>
          <p:spPr bwMode="auto">
            <a:xfrm>
              <a:off x="2022" y="2402"/>
              <a:ext cx="230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dirty="0">
                  <a:solidFill>
                    <a:schemeClr val="accent2">
                      <a:lumMod val="50000"/>
                    </a:schemeClr>
                  </a:solidFill>
                </a:rPr>
                <a:t>–</a:t>
              </a:r>
            </a:p>
            <a:p>
              <a:endParaRPr lang="en-US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endParaRPr>
            </a:p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</a:rPr>
                <a:t>+</a:t>
              </a:r>
            </a:p>
            <a:p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grpSp>
          <p:nvGrpSpPr>
            <p:cNvPr id="86133" name="Group 117"/>
            <p:cNvGrpSpPr>
              <a:grpSpLocks/>
            </p:cNvGrpSpPr>
            <p:nvPr/>
          </p:nvGrpSpPr>
          <p:grpSpPr bwMode="auto">
            <a:xfrm rot="-5400000">
              <a:off x="3976" y="844"/>
              <a:ext cx="178" cy="761"/>
              <a:chOff x="4686" y="3126"/>
              <a:chExt cx="144" cy="612"/>
            </a:xfrm>
          </p:grpSpPr>
          <p:sp>
            <p:nvSpPr>
              <p:cNvPr id="86134" name="Arc 118"/>
              <p:cNvSpPr>
                <a:spLocks/>
              </p:cNvSpPr>
              <p:nvPr/>
            </p:nvSpPr>
            <p:spPr bwMode="auto">
              <a:xfrm rot="10800000">
                <a:off x="4686" y="3126"/>
                <a:ext cx="144" cy="204"/>
              </a:xfrm>
              <a:custGeom>
                <a:avLst/>
                <a:gdLst>
                  <a:gd name="G0" fmla="+- 21600 0 0"/>
                  <a:gd name="G1" fmla="+- 21598 0 0"/>
                  <a:gd name="G2" fmla="+- 21600 0 0"/>
                  <a:gd name="T0" fmla="*/ 21636 w 21636"/>
                  <a:gd name="T1" fmla="*/ 43198 h 43198"/>
                  <a:gd name="T2" fmla="*/ 21285 w 21636"/>
                  <a:gd name="T3" fmla="*/ 0 h 43198"/>
                  <a:gd name="T4" fmla="*/ 21600 w 21636"/>
                  <a:gd name="T5" fmla="*/ 21598 h 43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36" h="43198" fill="none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</a:path>
                  <a:path w="21636" h="43198" stroke="0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  <a:lnTo>
                      <a:pt x="21600" y="21598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135" name="Arc 119"/>
              <p:cNvSpPr>
                <a:spLocks/>
              </p:cNvSpPr>
              <p:nvPr/>
            </p:nvSpPr>
            <p:spPr bwMode="auto">
              <a:xfrm rot="10800000">
                <a:off x="4686" y="3330"/>
                <a:ext cx="144" cy="204"/>
              </a:xfrm>
              <a:custGeom>
                <a:avLst/>
                <a:gdLst>
                  <a:gd name="G0" fmla="+- 21600 0 0"/>
                  <a:gd name="G1" fmla="+- 21598 0 0"/>
                  <a:gd name="G2" fmla="+- 21600 0 0"/>
                  <a:gd name="T0" fmla="*/ 21636 w 21636"/>
                  <a:gd name="T1" fmla="*/ 43198 h 43198"/>
                  <a:gd name="T2" fmla="*/ 21285 w 21636"/>
                  <a:gd name="T3" fmla="*/ 0 h 43198"/>
                  <a:gd name="T4" fmla="*/ 21600 w 21636"/>
                  <a:gd name="T5" fmla="*/ 21598 h 43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36" h="43198" fill="none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</a:path>
                  <a:path w="21636" h="43198" stroke="0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  <a:lnTo>
                      <a:pt x="21600" y="21598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136" name="Arc 120"/>
              <p:cNvSpPr>
                <a:spLocks/>
              </p:cNvSpPr>
              <p:nvPr/>
            </p:nvSpPr>
            <p:spPr bwMode="auto">
              <a:xfrm rot="10800000">
                <a:off x="4686" y="3534"/>
                <a:ext cx="144" cy="204"/>
              </a:xfrm>
              <a:custGeom>
                <a:avLst/>
                <a:gdLst>
                  <a:gd name="G0" fmla="+- 21600 0 0"/>
                  <a:gd name="G1" fmla="+- 21598 0 0"/>
                  <a:gd name="G2" fmla="+- 21600 0 0"/>
                  <a:gd name="T0" fmla="*/ 21636 w 21636"/>
                  <a:gd name="T1" fmla="*/ 43198 h 43198"/>
                  <a:gd name="T2" fmla="*/ 21285 w 21636"/>
                  <a:gd name="T3" fmla="*/ 0 h 43198"/>
                  <a:gd name="T4" fmla="*/ 21600 w 21636"/>
                  <a:gd name="T5" fmla="*/ 21598 h 43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36" h="43198" fill="none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</a:path>
                  <a:path w="21636" h="43198" stroke="0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  <a:lnTo>
                      <a:pt x="21600" y="21598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86137" name="Line 121"/>
            <p:cNvSpPr>
              <a:spLocks noChangeShapeType="1"/>
            </p:cNvSpPr>
            <p:nvPr/>
          </p:nvSpPr>
          <p:spPr bwMode="auto">
            <a:xfrm>
              <a:off x="3298" y="2675"/>
              <a:ext cx="35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6138" name="Line 122"/>
            <p:cNvSpPr>
              <a:spLocks noChangeShapeType="1"/>
            </p:cNvSpPr>
            <p:nvPr/>
          </p:nvSpPr>
          <p:spPr bwMode="auto">
            <a:xfrm>
              <a:off x="3296" y="2790"/>
              <a:ext cx="35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6139" name="Text Box 123"/>
            <p:cNvSpPr txBox="1">
              <a:spLocks noChangeArrowheads="1"/>
            </p:cNvSpPr>
            <p:nvPr/>
          </p:nvSpPr>
          <p:spPr bwMode="auto">
            <a:xfrm>
              <a:off x="3481" y="2283"/>
              <a:ext cx="397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800" i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</a:rPr>
                <a:t>C</a:t>
              </a:r>
              <a:r>
                <a:rPr lang="ru-RU" sz="2800" baseline="-2500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</a:rPr>
                <a:t>1</a:t>
              </a:r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6140" name="Text Box 124"/>
            <p:cNvSpPr txBox="1">
              <a:spLocks noChangeArrowheads="1"/>
            </p:cNvSpPr>
            <p:nvPr/>
          </p:nvSpPr>
          <p:spPr bwMode="auto">
            <a:xfrm>
              <a:off x="3503" y="2785"/>
              <a:ext cx="2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28000"/>
                </a:lnSpc>
              </a:pPr>
              <a:r>
                <a:rPr lang="en-US" sz="2800" i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</a:rPr>
                <a:t>q</a:t>
              </a:r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6141" name="Text Box 125"/>
            <p:cNvSpPr txBox="1">
              <a:spLocks noChangeArrowheads="1"/>
            </p:cNvSpPr>
            <p:nvPr/>
          </p:nvSpPr>
          <p:spPr bwMode="auto">
            <a:xfrm>
              <a:off x="4728" y="1314"/>
              <a:ext cx="400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800" i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</a:rPr>
                <a:t>I</a:t>
              </a:r>
              <a:r>
                <a:rPr lang="en-US" sz="2800" baseline="-2500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</a:rPr>
                <a:t>2</a:t>
              </a:r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6143" name="Arc 127"/>
            <p:cNvSpPr>
              <a:spLocks/>
            </p:cNvSpPr>
            <p:nvPr/>
          </p:nvSpPr>
          <p:spPr bwMode="auto">
            <a:xfrm rot="10800000" flipV="1">
              <a:off x="2622" y="1572"/>
              <a:ext cx="561" cy="447"/>
            </a:xfrm>
            <a:custGeom>
              <a:avLst/>
              <a:gdLst>
                <a:gd name="G0" fmla="+- 18837 0 0"/>
                <a:gd name="G1" fmla="+- 21600 0 0"/>
                <a:gd name="G2" fmla="+- 21600 0 0"/>
                <a:gd name="T0" fmla="*/ 0 w 37110"/>
                <a:gd name="T1" fmla="*/ 11031 h 21600"/>
                <a:gd name="T2" fmla="*/ 37110 w 37110"/>
                <a:gd name="T3" fmla="*/ 10083 h 21600"/>
                <a:gd name="T4" fmla="*/ 18837 w 3711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110" h="21600" fill="none" extrusionOk="0">
                  <a:moveTo>
                    <a:pt x="-1" y="11030"/>
                  </a:moveTo>
                  <a:cubicBezTo>
                    <a:pt x="3822" y="4217"/>
                    <a:pt x="11025" y="-1"/>
                    <a:pt x="18837" y="0"/>
                  </a:cubicBezTo>
                  <a:cubicBezTo>
                    <a:pt x="26255" y="0"/>
                    <a:pt x="33154" y="3806"/>
                    <a:pt x="37110" y="10082"/>
                  </a:cubicBezTo>
                </a:path>
                <a:path w="37110" h="21600" stroke="0" extrusionOk="0">
                  <a:moveTo>
                    <a:pt x="-1" y="11030"/>
                  </a:moveTo>
                  <a:cubicBezTo>
                    <a:pt x="3822" y="4217"/>
                    <a:pt x="11025" y="-1"/>
                    <a:pt x="18837" y="0"/>
                  </a:cubicBezTo>
                  <a:cubicBezTo>
                    <a:pt x="26255" y="0"/>
                    <a:pt x="33154" y="3806"/>
                    <a:pt x="37110" y="10082"/>
                  </a:cubicBezTo>
                  <a:lnTo>
                    <a:pt x="18837" y="21600"/>
                  </a:lnTo>
                  <a:close/>
                </a:path>
              </a:pathLst>
            </a:custGeom>
            <a:noFill/>
            <a:ln w="25400">
              <a:solidFill>
                <a:srgbClr val="FF00FF"/>
              </a:solidFill>
              <a:round/>
              <a:headEnd type="triangle" w="lg" len="lg"/>
              <a:tailEnd/>
            </a:ln>
          </p:spPr>
          <p:txBody>
            <a:bodyPr/>
            <a:lstStyle/>
            <a:p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6144" name="Line 128"/>
            <p:cNvSpPr>
              <a:spLocks noChangeShapeType="1"/>
            </p:cNvSpPr>
            <p:nvPr/>
          </p:nvSpPr>
          <p:spPr bwMode="auto">
            <a:xfrm>
              <a:off x="4507" y="2643"/>
              <a:ext cx="35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6145" name="Line 129"/>
            <p:cNvSpPr>
              <a:spLocks noChangeShapeType="1"/>
            </p:cNvSpPr>
            <p:nvPr/>
          </p:nvSpPr>
          <p:spPr bwMode="auto">
            <a:xfrm>
              <a:off x="4500" y="2762"/>
              <a:ext cx="35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6146" name="Line 130"/>
            <p:cNvSpPr>
              <a:spLocks noChangeShapeType="1"/>
            </p:cNvSpPr>
            <p:nvPr/>
          </p:nvSpPr>
          <p:spPr bwMode="auto">
            <a:xfrm>
              <a:off x="3477" y="2798"/>
              <a:ext cx="0" cy="11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6147" name="Line 131"/>
            <p:cNvSpPr>
              <a:spLocks noChangeShapeType="1"/>
            </p:cNvSpPr>
            <p:nvPr/>
          </p:nvSpPr>
          <p:spPr bwMode="auto">
            <a:xfrm>
              <a:off x="2223" y="3903"/>
              <a:ext cx="24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6148" name="Line 132"/>
            <p:cNvSpPr>
              <a:spLocks noChangeShapeType="1"/>
            </p:cNvSpPr>
            <p:nvPr/>
          </p:nvSpPr>
          <p:spPr bwMode="auto">
            <a:xfrm>
              <a:off x="2220" y="1312"/>
              <a:ext cx="224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6149" name="Text Box 133"/>
            <p:cNvSpPr txBox="1">
              <a:spLocks noChangeArrowheads="1"/>
            </p:cNvSpPr>
            <p:nvPr/>
          </p:nvSpPr>
          <p:spPr bwMode="auto">
            <a:xfrm>
              <a:off x="3284" y="2397"/>
              <a:ext cx="231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</a:rPr>
                <a:t>+</a:t>
              </a:r>
            </a:p>
            <a:p>
              <a:endParaRPr lang="en-US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endParaRPr>
            </a:p>
            <a:p>
              <a:r>
                <a:rPr lang="en-US" sz="2000" dirty="0">
                  <a:solidFill>
                    <a:schemeClr val="accent2">
                      <a:lumMod val="50000"/>
                    </a:schemeClr>
                  </a:solidFill>
                </a:rPr>
                <a:t>–</a:t>
              </a:r>
              <a:endParaRPr lang="en-US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endParaRPr>
            </a:p>
            <a:p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6150" name="Text Box 134"/>
            <p:cNvSpPr txBox="1">
              <a:spLocks noChangeArrowheads="1"/>
            </p:cNvSpPr>
            <p:nvPr/>
          </p:nvSpPr>
          <p:spPr bwMode="auto">
            <a:xfrm>
              <a:off x="4683" y="2387"/>
              <a:ext cx="231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</a:rPr>
                <a:t>–</a:t>
              </a:r>
            </a:p>
            <a:p>
              <a:endPara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endParaRPr>
            </a:p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</a:rPr>
                <a:t>+</a:t>
              </a:r>
            </a:p>
            <a:p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6151" name="Text Box 135"/>
            <p:cNvSpPr txBox="1">
              <a:spLocks noChangeArrowheads="1"/>
            </p:cNvSpPr>
            <p:nvPr/>
          </p:nvSpPr>
          <p:spPr bwMode="auto">
            <a:xfrm>
              <a:off x="4193" y="1207"/>
              <a:ext cx="275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800" i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</a:rPr>
                <a:t>L</a:t>
              </a:r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6152" name="Text Box 136"/>
            <p:cNvSpPr txBox="1">
              <a:spLocks noChangeArrowheads="1"/>
            </p:cNvSpPr>
            <p:nvPr/>
          </p:nvSpPr>
          <p:spPr bwMode="auto">
            <a:xfrm>
              <a:off x="4379" y="2279"/>
              <a:ext cx="361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800" i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</a:rPr>
                <a:t>C</a:t>
              </a:r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6153" name="Text Box 137"/>
            <p:cNvSpPr txBox="1">
              <a:spLocks noChangeArrowheads="1"/>
            </p:cNvSpPr>
            <p:nvPr/>
          </p:nvSpPr>
          <p:spPr bwMode="auto">
            <a:xfrm>
              <a:off x="2336" y="1808"/>
              <a:ext cx="1111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i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</a:rPr>
                <a:t>направление обхода</a:t>
              </a:r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6154" name="Text Box 138"/>
            <p:cNvSpPr txBox="1">
              <a:spLocks noChangeArrowheads="1"/>
            </p:cNvSpPr>
            <p:nvPr/>
          </p:nvSpPr>
          <p:spPr bwMode="auto">
            <a:xfrm>
              <a:off x="3538" y="1797"/>
              <a:ext cx="1111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i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</a:rPr>
                <a:t>направление обхода</a:t>
              </a:r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6155" name="Text Box 139"/>
            <p:cNvSpPr txBox="1">
              <a:spLocks noChangeArrowheads="1"/>
            </p:cNvSpPr>
            <p:nvPr/>
          </p:nvSpPr>
          <p:spPr bwMode="auto">
            <a:xfrm>
              <a:off x="1792" y="2795"/>
              <a:ext cx="408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28000"/>
                </a:lnSpc>
              </a:pPr>
              <a:r>
                <a:rPr lang="en-US" sz="2800" i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</a:rPr>
                <a:t>q</a:t>
              </a:r>
              <a:r>
                <a:rPr lang="ru-RU" sz="2800" baseline="-2500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</a:rPr>
                <a:t>1</a:t>
              </a:r>
              <a:endParaRPr lang="ru-RU" sz="28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6156" name="Text Box 140"/>
            <p:cNvSpPr txBox="1">
              <a:spLocks noChangeArrowheads="1"/>
            </p:cNvSpPr>
            <p:nvPr/>
          </p:nvSpPr>
          <p:spPr bwMode="auto">
            <a:xfrm>
              <a:off x="4834" y="2798"/>
              <a:ext cx="450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28000"/>
                </a:lnSpc>
              </a:pPr>
              <a:r>
                <a:rPr lang="en-US" sz="2800" i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</a:rPr>
                <a:t>q</a:t>
              </a:r>
              <a:r>
                <a:rPr lang="ru-RU" sz="2800" baseline="-2500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</a:rPr>
                <a:t>2</a:t>
              </a:r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6157" name="Arc 141"/>
            <p:cNvSpPr>
              <a:spLocks/>
            </p:cNvSpPr>
            <p:nvPr/>
          </p:nvSpPr>
          <p:spPr bwMode="auto">
            <a:xfrm rot="-32400000" flipH="1" flipV="1">
              <a:off x="3816" y="1570"/>
              <a:ext cx="561" cy="447"/>
            </a:xfrm>
            <a:custGeom>
              <a:avLst/>
              <a:gdLst>
                <a:gd name="G0" fmla="+- 18837 0 0"/>
                <a:gd name="G1" fmla="+- 21600 0 0"/>
                <a:gd name="G2" fmla="+- 21600 0 0"/>
                <a:gd name="T0" fmla="*/ 0 w 37110"/>
                <a:gd name="T1" fmla="*/ 11031 h 21600"/>
                <a:gd name="T2" fmla="*/ 37110 w 37110"/>
                <a:gd name="T3" fmla="*/ 10083 h 21600"/>
                <a:gd name="T4" fmla="*/ 18837 w 3711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110" h="21600" fill="none" extrusionOk="0">
                  <a:moveTo>
                    <a:pt x="-1" y="11030"/>
                  </a:moveTo>
                  <a:cubicBezTo>
                    <a:pt x="3822" y="4217"/>
                    <a:pt x="11025" y="-1"/>
                    <a:pt x="18837" y="0"/>
                  </a:cubicBezTo>
                  <a:cubicBezTo>
                    <a:pt x="26255" y="0"/>
                    <a:pt x="33154" y="3806"/>
                    <a:pt x="37110" y="10082"/>
                  </a:cubicBezTo>
                </a:path>
                <a:path w="37110" h="21600" stroke="0" extrusionOk="0">
                  <a:moveTo>
                    <a:pt x="-1" y="11030"/>
                  </a:moveTo>
                  <a:cubicBezTo>
                    <a:pt x="3822" y="4217"/>
                    <a:pt x="11025" y="-1"/>
                    <a:pt x="18837" y="0"/>
                  </a:cubicBezTo>
                  <a:cubicBezTo>
                    <a:pt x="26255" y="0"/>
                    <a:pt x="33154" y="3806"/>
                    <a:pt x="37110" y="10082"/>
                  </a:cubicBezTo>
                  <a:lnTo>
                    <a:pt x="18837" y="21600"/>
                  </a:lnTo>
                  <a:close/>
                </a:path>
              </a:pathLst>
            </a:custGeom>
            <a:noFill/>
            <a:ln w="25400">
              <a:solidFill>
                <a:srgbClr val="FF00FF"/>
              </a:solidFill>
              <a:round/>
              <a:headEnd type="triangle" w="lg" len="lg"/>
              <a:tailEnd/>
            </a:ln>
            <a:effectLst/>
          </p:spPr>
          <p:txBody>
            <a:bodyPr/>
            <a:lstStyle/>
            <a:p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214282" y="2285992"/>
            <a:ext cx="3714776" cy="4357718"/>
            <a:chOff x="214282" y="2285992"/>
            <a:chExt cx="3714776" cy="4357718"/>
          </a:xfrm>
        </p:grpSpPr>
        <p:sp>
          <p:nvSpPr>
            <p:cNvPr id="48" name="Rectangle 4"/>
            <p:cNvSpPr>
              <a:spLocks/>
            </p:cNvSpPr>
            <p:nvPr/>
          </p:nvSpPr>
          <p:spPr bwMode="auto">
            <a:xfrm>
              <a:off x="214282" y="2285992"/>
              <a:ext cx="3500462" cy="1000132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en-US" sz="24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  <a:sym typeface="Symbol"/>
                </a:rPr>
                <a:t>2-</a:t>
              </a:r>
              <a:r>
                <a:rPr lang="ru-RU" sz="24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  <a:sym typeface="Symbol"/>
                </a:rPr>
                <a:t>е правило Кирхгофа и </a:t>
              </a:r>
              <a:r>
                <a:rPr lang="en-US" sz="24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  <a:sym typeface="Symbol"/>
                </a:rPr>
                <a:t> “</a:t>
              </a:r>
              <a:r>
                <a:rPr lang="ru-RU" sz="24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  <a:sym typeface="Symbol"/>
                </a:rPr>
                <a:t>-</a:t>
              </a:r>
              <a:r>
                <a:rPr lang="en-US" sz="24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  <a:sym typeface="Symbol"/>
                </a:rPr>
                <a:t>/</a:t>
              </a:r>
              <a:r>
                <a:rPr lang="ru-RU" sz="24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  <a:sym typeface="Symbol"/>
                </a:rPr>
                <a:t>+</a:t>
              </a:r>
              <a:r>
                <a:rPr lang="en-US" sz="24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  <a:sym typeface="Symbol"/>
                </a:rPr>
                <a:t>”</a:t>
              </a:r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  <a:sym typeface="Symbol"/>
                </a:rPr>
                <a:t>:</a:t>
              </a:r>
              <a:endPara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endParaRPr>
            </a:p>
          </p:txBody>
        </p:sp>
        <p:graphicFrame>
          <p:nvGraphicFramePr>
            <p:cNvPr id="156673" name="Object 1"/>
            <p:cNvGraphicFramePr>
              <a:graphicFrameLocks noChangeAspect="1"/>
            </p:cNvGraphicFramePr>
            <p:nvPr/>
          </p:nvGraphicFramePr>
          <p:xfrm>
            <a:off x="1500166" y="3601999"/>
            <a:ext cx="1363662" cy="785813"/>
          </p:xfrm>
          <a:graphic>
            <a:graphicData uri="http://schemas.openxmlformats.org/presentationml/2006/ole">
              <p:oleObj spid="_x0000_s156673" name="Формула" r:id="rId4" imgW="812447" imgH="469696" progId="Equation.3">
                <p:embed/>
              </p:oleObj>
            </a:graphicData>
          </a:graphic>
        </p:graphicFrame>
        <p:graphicFrame>
          <p:nvGraphicFramePr>
            <p:cNvPr id="156674" name="Object 2"/>
            <p:cNvGraphicFramePr>
              <a:graphicFrameLocks noChangeAspect="1"/>
            </p:cNvGraphicFramePr>
            <p:nvPr/>
          </p:nvGraphicFramePr>
          <p:xfrm>
            <a:off x="1428728" y="5214950"/>
            <a:ext cx="2168525" cy="900112"/>
          </p:xfrm>
          <a:graphic>
            <a:graphicData uri="http://schemas.openxmlformats.org/presentationml/2006/ole">
              <p:oleObj spid="_x0000_s156674" name="Формула" r:id="rId5" imgW="1396394" imgH="583947" progId="Equation.3">
                <p:embed/>
              </p:oleObj>
            </a:graphicData>
          </a:graphic>
        </p:graphicFrame>
        <p:graphicFrame>
          <p:nvGraphicFramePr>
            <p:cNvPr id="156677" name="Object 5"/>
            <p:cNvGraphicFramePr>
              <a:graphicFrameLocks noChangeAspect="1"/>
            </p:cNvGraphicFramePr>
            <p:nvPr/>
          </p:nvGraphicFramePr>
          <p:xfrm>
            <a:off x="357158" y="5214950"/>
            <a:ext cx="857256" cy="782712"/>
          </p:xfrm>
          <a:graphic>
            <a:graphicData uri="http://schemas.openxmlformats.org/presentationml/2006/ole">
              <p:oleObj spid="_x0000_s156677" name="Формула" r:id="rId6" imgW="279360" imgH="266400" progId="Equation.3">
                <p:embed/>
              </p:oleObj>
            </a:graphicData>
          </a:graphic>
        </p:graphicFrame>
        <p:graphicFrame>
          <p:nvGraphicFramePr>
            <p:cNvPr id="156680" name="Object 8"/>
            <p:cNvGraphicFramePr>
              <a:graphicFrameLocks noChangeAspect="1"/>
            </p:cNvGraphicFramePr>
            <p:nvPr/>
          </p:nvGraphicFramePr>
          <p:xfrm>
            <a:off x="381871" y="3500438"/>
            <a:ext cx="860593" cy="821475"/>
          </p:xfrm>
          <a:graphic>
            <a:graphicData uri="http://schemas.openxmlformats.org/presentationml/2006/ole">
              <p:oleObj spid="_x0000_s156680" name="Формула" r:id="rId7" imgW="266400" imgH="266400" progId="Equation.3">
                <p:embed/>
              </p:oleObj>
            </a:graphicData>
          </a:graphic>
        </p:graphicFrame>
        <p:sp>
          <p:nvSpPr>
            <p:cNvPr id="57" name="Text Box 114"/>
            <p:cNvSpPr txBox="1">
              <a:spLocks noChangeArrowheads="1"/>
            </p:cNvSpPr>
            <p:nvPr/>
          </p:nvSpPr>
          <p:spPr bwMode="auto">
            <a:xfrm>
              <a:off x="571472" y="4500570"/>
              <a:ext cx="2160938" cy="544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b="1" i="1" dirty="0">
                  <a:solidFill>
                    <a:srgbClr val="800000"/>
                  </a:solidFill>
                  <a:latin typeface="Bookman Old Style" pitchFamily="18" charset="0"/>
                </a:rPr>
                <a:t>Синфазно</a:t>
              </a:r>
            </a:p>
          </p:txBody>
        </p:sp>
        <p:sp>
          <p:nvSpPr>
            <p:cNvPr id="58" name="Text Box 114"/>
            <p:cNvSpPr txBox="1">
              <a:spLocks noChangeArrowheads="1"/>
            </p:cNvSpPr>
            <p:nvPr/>
          </p:nvSpPr>
          <p:spPr bwMode="auto">
            <a:xfrm>
              <a:off x="1714480" y="6215082"/>
              <a:ext cx="2214578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b="1" i="1" dirty="0" smtClean="0">
                  <a:solidFill>
                    <a:srgbClr val="800000"/>
                  </a:solidFill>
                  <a:latin typeface="Bookman Old Style" pitchFamily="18" charset="0"/>
                </a:rPr>
                <a:t>Противофазно</a:t>
              </a:r>
              <a:endParaRPr lang="ru-RU" b="1" i="1" dirty="0">
                <a:solidFill>
                  <a:srgbClr val="800000"/>
                </a:solidFill>
                <a:latin typeface="Bookman Old Style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9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/>
          </p:cNvSpPr>
          <p:nvPr>
            <p:ph type="title"/>
          </p:nvPr>
        </p:nvSpPr>
        <p:spPr bwMode="auto">
          <a:xfrm>
            <a:off x="457200" y="296863"/>
            <a:ext cx="8229600" cy="539750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000" b="1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Связанные </a:t>
            </a:r>
            <a:r>
              <a:rPr sz="3000" b="1" i="1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 </a:t>
            </a:r>
            <a:r>
              <a:rPr lang="ru-RU" sz="3000" b="1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электрические </a:t>
            </a:r>
            <a:r>
              <a:rPr sz="3000" b="1" i="1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 </a:t>
            </a:r>
            <a:r>
              <a:rPr lang="ru-RU" sz="3000" b="1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контуры</a:t>
            </a:r>
          </a:p>
        </p:txBody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>
          <a:xfrm>
            <a:off x="457200" y="981075"/>
            <a:ext cx="4906963" cy="719138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Ёмкостная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связь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контуров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103543" name="Group 119"/>
          <p:cNvGrpSpPr>
            <a:grpSpLocks/>
          </p:cNvGrpSpPr>
          <p:nvPr/>
        </p:nvGrpSpPr>
        <p:grpSpPr bwMode="auto">
          <a:xfrm>
            <a:off x="468313" y="1916113"/>
            <a:ext cx="4391025" cy="3025775"/>
            <a:chOff x="295" y="1207"/>
            <a:chExt cx="2540" cy="1751"/>
          </a:xfrm>
        </p:grpSpPr>
        <p:sp>
          <p:nvSpPr>
            <p:cNvPr id="103473" name="Text Box 49"/>
            <p:cNvSpPr txBox="1">
              <a:spLocks noChangeArrowheads="1"/>
            </p:cNvSpPr>
            <p:nvPr/>
          </p:nvSpPr>
          <p:spPr bwMode="auto">
            <a:xfrm>
              <a:off x="770" y="2570"/>
              <a:ext cx="500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800" b="1" i="1" dirty="0">
                  <a:solidFill>
                    <a:schemeClr val="bg1"/>
                  </a:solidFill>
                  <a:latin typeface="Times New Roman" pitchFamily="18" charset="0"/>
                </a:rPr>
                <a:t>а)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  <p:grpSp>
          <p:nvGrpSpPr>
            <p:cNvPr id="103475" name="Group 51"/>
            <p:cNvGrpSpPr>
              <a:grpSpLocks/>
            </p:cNvGrpSpPr>
            <p:nvPr/>
          </p:nvGrpSpPr>
          <p:grpSpPr bwMode="auto">
            <a:xfrm>
              <a:off x="295" y="1207"/>
              <a:ext cx="2540" cy="1344"/>
              <a:chOff x="1014" y="12321"/>
              <a:chExt cx="3660" cy="1951"/>
            </a:xfrm>
          </p:grpSpPr>
          <p:grpSp>
            <p:nvGrpSpPr>
              <p:cNvPr id="103476" name="Group 52"/>
              <p:cNvGrpSpPr>
                <a:grpSpLocks/>
              </p:cNvGrpSpPr>
              <p:nvPr/>
            </p:nvGrpSpPr>
            <p:grpSpPr bwMode="auto">
              <a:xfrm>
                <a:off x="1338" y="12321"/>
                <a:ext cx="2808" cy="1951"/>
                <a:chOff x="1698" y="12681"/>
                <a:chExt cx="2448" cy="1591"/>
              </a:xfrm>
            </p:grpSpPr>
            <p:sp>
              <p:nvSpPr>
                <p:cNvPr id="103477" name="Line 53"/>
                <p:cNvSpPr>
                  <a:spLocks noChangeShapeType="1"/>
                </p:cNvSpPr>
                <p:nvPr/>
              </p:nvSpPr>
              <p:spPr bwMode="auto">
                <a:xfrm>
                  <a:off x="3985" y="12782"/>
                  <a:ext cx="2" cy="74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03478" name="Line 54"/>
                <p:cNvSpPr>
                  <a:spLocks noChangeShapeType="1"/>
                </p:cNvSpPr>
                <p:nvPr/>
              </p:nvSpPr>
              <p:spPr bwMode="auto">
                <a:xfrm>
                  <a:off x="3973" y="13630"/>
                  <a:ext cx="1" cy="6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03479" name="Line 55"/>
                <p:cNvSpPr>
                  <a:spLocks noChangeShapeType="1"/>
                </p:cNvSpPr>
                <p:nvPr/>
              </p:nvSpPr>
              <p:spPr bwMode="auto">
                <a:xfrm>
                  <a:off x="2724" y="12782"/>
                  <a:ext cx="38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03480" name="Line 56"/>
                <p:cNvSpPr>
                  <a:spLocks noChangeShapeType="1"/>
                </p:cNvSpPr>
                <p:nvPr/>
              </p:nvSpPr>
              <p:spPr bwMode="auto">
                <a:xfrm>
                  <a:off x="1860" y="12793"/>
                  <a:ext cx="1" cy="77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03481" name="Line 57"/>
                <p:cNvSpPr>
                  <a:spLocks noChangeShapeType="1"/>
                </p:cNvSpPr>
                <p:nvPr/>
              </p:nvSpPr>
              <p:spPr bwMode="auto">
                <a:xfrm>
                  <a:off x="1860" y="13666"/>
                  <a:ext cx="1" cy="59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03482" name="Line 58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881" y="12684"/>
                  <a:ext cx="0" cy="19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03483" name="Line 59"/>
                <p:cNvSpPr>
                  <a:spLocks noChangeShapeType="1"/>
                </p:cNvSpPr>
                <p:nvPr/>
              </p:nvSpPr>
              <p:spPr bwMode="auto">
                <a:xfrm rot="5400000">
                  <a:off x="2559" y="13168"/>
                  <a:ext cx="7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grpSp>
              <p:nvGrpSpPr>
                <p:cNvPr id="103484" name="Group 60"/>
                <p:cNvGrpSpPr>
                  <a:grpSpLocks/>
                </p:cNvGrpSpPr>
                <p:nvPr/>
              </p:nvGrpSpPr>
              <p:grpSpPr bwMode="auto">
                <a:xfrm rot="-5400000">
                  <a:off x="2334" y="12402"/>
                  <a:ext cx="101" cy="660"/>
                  <a:chOff x="4686" y="3126"/>
                  <a:chExt cx="144" cy="612"/>
                </a:xfrm>
              </p:grpSpPr>
              <p:sp>
                <p:nvSpPr>
                  <p:cNvPr id="103485" name="Arc 61"/>
                  <p:cNvSpPr>
                    <a:spLocks/>
                  </p:cNvSpPr>
                  <p:nvPr/>
                </p:nvSpPr>
                <p:spPr bwMode="auto">
                  <a:xfrm rot="10800000">
                    <a:off x="4686" y="3126"/>
                    <a:ext cx="144" cy="204"/>
                  </a:xfrm>
                  <a:custGeom>
                    <a:avLst/>
                    <a:gdLst>
                      <a:gd name="G0" fmla="+- 21600 0 0"/>
                      <a:gd name="G1" fmla="+- 21598 0 0"/>
                      <a:gd name="G2" fmla="+- 21600 0 0"/>
                      <a:gd name="T0" fmla="*/ 21636 w 21636"/>
                      <a:gd name="T1" fmla="*/ 43198 h 43198"/>
                      <a:gd name="T2" fmla="*/ 21285 w 21636"/>
                      <a:gd name="T3" fmla="*/ 0 h 43198"/>
                      <a:gd name="T4" fmla="*/ 21600 w 21636"/>
                      <a:gd name="T5" fmla="*/ 21598 h 431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36" h="43198" fill="none" extrusionOk="0">
                        <a:moveTo>
                          <a:pt x="21635" y="43197"/>
                        </a:moveTo>
                        <a:cubicBezTo>
                          <a:pt x="21623" y="43197"/>
                          <a:pt x="21611" y="43197"/>
                          <a:pt x="21600" y="43198"/>
                        </a:cubicBezTo>
                        <a:cubicBezTo>
                          <a:pt x="9670" y="43198"/>
                          <a:pt x="0" y="33527"/>
                          <a:pt x="0" y="21598"/>
                        </a:cubicBezTo>
                        <a:cubicBezTo>
                          <a:pt x="-1" y="9791"/>
                          <a:pt x="9479" y="172"/>
                          <a:pt x="21285" y="0"/>
                        </a:cubicBezTo>
                      </a:path>
                      <a:path w="21636" h="43198" stroke="0" extrusionOk="0">
                        <a:moveTo>
                          <a:pt x="21635" y="43197"/>
                        </a:moveTo>
                        <a:cubicBezTo>
                          <a:pt x="21623" y="43197"/>
                          <a:pt x="21611" y="43197"/>
                          <a:pt x="21600" y="43198"/>
                        </a:cubicBezTo>
                        <a:cubicBezTo>
                          <a:pt x="9670" y="43198"/>
                          <a:pt x="0" y="33527"/>
                          <a:pt x="0" y="21598"/>
                        </a:cubicBezTo>
                        <a:cubicBezTo>
                          <a:pt x="-1" y="9791"/>
                          <a:pt x="9479" y="172"/>
                          <a:pt x="21285" y="0"/>
                        </a:cubicBezTo>
                        <a:lnTo>
                          <a:pt x="21600" y="21598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03486" name="Arc 62"/>
                  <p:cNvSpPr>
                    <a:spLocks/>
                  </p:cNvSpPr>
                  <p:nvPr/>
                </p:nvSpPr>
                <p:spPr bwMode="auto">
                  <a:xfrm rot="10800000">
                    <a:off x="4686" y="3330"/>
                    <a:ext cx="144" cy="204"/>
                  </a:xfrm>
                  <a:custGeom>
                    <a:avLst/>
                    <a:gdLst>
                      <a:gd name="G0" fmla="+- 21600 0 0"/>
                      <a:gd name="G1" fmla="+- 21598 0 0"/>
                      <a:gd name="G2" fmla="+- 21600 0 0"/>
                      <a:gd name="T0" fmla="*/ 21636 w 21636"/>
                      <a:gd name="T1" fmla="*/ 43198 h 43198"/>
                      <a:gd name="T2" fmla="*/ 21285 w 21636"/>
                      <a:gd name="T3" fmla="*/ 0 h 43198"/>
                      <a:gd name="T4" fmla="*/ 21600 w 21636"/>
                      <a:gd name="T5" fmla="*/ 21598 h 431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36" h="43198" fill="none" extrusionOk="0">
                        <a:moveTo>
                          <a:pt x="21635" y="43197"/>
                        </a:moveTo>
                        <a:cubicBezTo>
                          <a:pt x="21623" y="43197"/>
                          <a:pt x="21611" y="43197"/>
                          <a:pt x="21600" y="43198"/>
                        </a:cubicBezTo>
                        <a:cubicBezTo>
                          <a:pt x="9670" y="43198"/>
                          <a:pt x="0" y="33527"/>
                          <a:pt x="0" y="21598"/>
                        </a:cubicBezTo>
                        <a:cubicBezTo>
                          <a:pt x="-1" y="9791"/>
                          <a:pt x="9479" y="172"/>
                          <a:pt x="21285" y="0"/>
                        </a:cubicBezTo>
                      </a:path>
                      <a:path w="21636" h="43198" stroke="0" extrusionOk="0">
                        <a:moveTo>
                          <a:pt x="21635" y="43197"/>
                        </a:moveTo>
                        <a:cubicBezTo>
                          <a:pt x="21623" y="43197"/>
                          <a:pt x="21611" y="43197"/>
                          <a:pt x="21600" y="43198"/>
                        </a:cubicBezTo>
                        <a:cubicBezTo>
                          <a:pt x="9670" y="43198"/>
                          <a:pt x="0" y="33527"/>
                          <a:pt x="0" y="21598"/>
                        </a:cubicBezTo>
                        <a:cubicBezTo>
                          <a:pt x="-1" y="9791"/>
                          <a:pt x="9479" y="172"/>
                          <a:pt x="21285" y="0"/>
                        </a:cubicBezTo>
                        <a:lnTo>
                          <a:pt x="21600" y="21598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03487" name="Arc 63"/>
                  <p:cNvSpPr>
                    <a:spLocks/>
                  </p:cNvSpPr>
                  <p:nvPr/>
                </p:nvSpPr>
                <p:spPr bwMode="auto">
                  <a:xfrm rot="10800000">
                    <a:off x="4686" y="3534"/>
                    <a:ext cx="144" cy="204"/>
                  </a:xfrm>
                  <a:custGeom>
                    <a:avLst/>
                    <a:gdLst>
                      <a:gd name="G0" fmla="+- 21600 0 0"/>
                      <a:gd name="G1" fmla="+- 21598 0 0"/>
                      <a:gd name="G2" fmla="+- 21600 0 0"/>
                      <a:gd name="T0" fmla="*/ 21636 w 21636"/>
                      <a:gd name="T1" fmla="*/ 43198 h 43198"/>
                      <a:gd name="T2" fmla="*/ 21285 w 21636"/>
                      <a:gd name="T3" fmla="*/ 0 h 43198"/>
                      <a:gd name="T4" fmla="*/ 21600 w 21636"/>
                      <a:gd name="T5" fmla="*/ 21598 h 431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36" h="43198" fill="none" extrusionOk="0">
                        <a:moveTo>
                          <a:pt x="21635" y="43197"/>
                        </a:moveTo>
                        <a:cubicBezTo>
                          <a:pt x="21623" y="43197"/>
                          <a:pt x="21611" y="43197"/>
                          <a:pt x="21600" y="43198"/>
                        </a:cubicBezTo>
                        <a:cubicBezTo>
                          <a:pt x="9670" y="43198"/>
                          <a:pt x="0" y="33527"/>
                          <a:pt x="0" y="21598"/>
                        </a:cubicBezTo>
                        <a:cubicBezTo>
                          <a:pt x="-1" y="9791"/>
                          <a:pt x="9479" y="172"/>
                          <a:pt x="21285" y="0"/>
                        </a:cubicBezTo>
                      </a:path>
                      <a:path w="21636" h="43198" stroke="0" extrusionOk="0">
                        <a:moveTo>
                          <a:pt x="21635" y="43197"/>
                        </a:moveTo>
                        <a:cubicBezTo>
                          <a:pt x="21623" y="43197"/>
                          <a:pt x="21611" y="43197"/>
                          <a:pt x="21600" y="43198"/>
                        </a:cubicBezTo>
                        <a:cubicBezTo>
                          <a:pt x="9670" y="43198"/>
                          <a:pt x="0" y="33527"/>
                          <a:pt x="0" y="21598"/>
                        </a:cubicBezTo>
                        <a:cubicBezTo>
                          <a:pt x="-1" y="9791"/>
                          <a:pt x="9479" y="172"/>
                          <a:pt x="21285" y="0"/>
                        </a:cubicBezTo>
                        <a:lnTo>
                          <a:pt x="21600" y="21598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sp>
              <p:nvSpPr>
                <p:cNvPr id="103488" name="Line 64"/>
                <p:cNvSpPr>
                  <a:spLocks noChangeShapeType="1"/>
                </p:cNvSpPr>
                <p:nvPr/>
              </p:nvSpPr>
              <p:spPr bwMode="auto">
                <a:xfrm>
                  <a:off x="1705" y="13562"/>
                  <a:ext cx="309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03489" name="Line 65"/>
                <p:cNvSpPr>
                  <a:spLocks noChangeShapeType="1"/>
                </p:cNvSpPr>
                <p:nvPr/>
              </p:nvSpPr>
              <p:spPr bwMode="auto">
                <a:xfrm>
                  <a:off x="1698" y="13650"/>
                  <a:ext cx="310" cy="1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grpSp>
              <p:nvGrpSpPr>
                <p:cNvPr id="103490" name="Group 66"/>
                <p:cNvGrpSpPr>
                  <a:grpSpLocks/>
                </p:cNvGrpSpPr>
                <p:nvPr/>
              </p:nvGrpSpPr>
              <p:grpSpPr bwMode="auto">
                <a:xfrm rot="-5400000">
                  <a:off x="3403" y="12403"/>
                  <a:ext cx="101" cy="658"/>
                  <a:chOff x="4686" y="3126"/>
                  <a:chExt cx="144" cy="612"/>
                </a:xfrm>
              </p:grpSpPr>
              <p:sp>
                <p:nvSpPr>
                  <p:cNvPr id="103491" name="Arc 67"/>
                  <p:cNvSpPr>
                    <a:spLocks/>
                  </p:cNvSpPr>
                  <p:nvPr/>
                </p:nvSpPr>
                <p:spPr bwMode="auto">
                  <a:xfrm rot="10800000">
                    <a:off x="4686" y="3126"/>
                    <a:ext cx="144" cy="204"/>
                  </a:xfrm>
                  <a:custGeom>
                    <a:avLst/>
                    <a:gdLst>
                      <a:gd name="G0" fmla="+- 21600 0 0"/>
                      <a:gd name="G1" fmla="+- 21598 0 0"/>
                      <a:gd name="G2" fmla="+- 21600 0 0"/>
                      <a:gd name="T0" fmla="*/ 21636 w 21636"/>
                      <a:gd name="T1" fmla="*/ 43198 h 43198"/>
                      <a:gd name="T2" fmla="*/ 21285 w 21636"/>
                      <a:gd name="T3" fmla="*/ 0 h 43198"/>
                      <a:gd name="T4" fmla="*/ 21600 w 21636"/>
                      <a:gd name="T5" fmla="*/ 21598 h 431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36" h="43198" fill="none" extrusionOk="0">
                        <a:moveTo>
                          <a:pt x="21635" y="43197"/>
                        </a:moveTo>
                        <a:cubicBezTo>
                          <a:pt x="21623" y="43197"/>
                          <a:pt x="21611" y="43197"/>
                          <a:pt x="21600" y="43198"/>
                        </a:cubicBezTo>
                        <a:cubicBezTo>
                          <a:pt x="9670" y="43198"/>
                          <a:pt x="0" y="33527"/>
                          <a:pt x="0" y="21598"/>
                        </a:cubicBezTo>
                        <a:cubicBezTo>
                          <a:pt x="-1" y="9791"/>
                          <a:pt x="9479" y="172"/>
                          <a:pt x="21285" y="0"/>
                        </a:cubicBezTo>
                      </a:path>
                      <a:path w="21636" h="43198" stroke="0" extrusionOk="0">
                        <a:moveTo>
                          <a:pt x="21635" y="43197"/>
                        </a:moveTo>
                        <a:cubicBezTo>
                          <a:pt x="21623" y="43197"/>
                          <a:pt x="21611" y="43197"/>
                          <a:pt x="21600" y="43198"/>
                        </a:cubicBezTo>
                        <a:cubicBezTo>
                          <a:pt x="9670" y="43198"/>
                          <a:pt x="0" y="33527"/>
                          <a:pt x="0" y="21598"/>
                        </a:cubicBezTo>
                        <a:cubicBezTo>
                          <a:pt x="-1" y="9791"/>
                          <a:pt x="9479" y="172"/>
                          <a:pt x="21285" y="0"/>
                        </a:cubicBezTo>
                        <a:lnTo>
                          <a:pt x="21600" y="21598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03492" name="Arc 68"/>
                  <p:cNvSpPr>
                    <a:spLocks/>
                  </p:cNvSpPr>
                  <p:nvPr/>
                </p:nvSpPr>
                <p:spPr bwMode="auto">
                  <a:xfrm rot="10800000">
                    <a:off x="4686" y="3330"/>
                    <a:ext cx="144" cy="204"/>
                  </a:xfrm>
                  <a:custGeom>
                    <a:avLst/>
                    <a:gdLst>
                      <a:gd name="G0" fmla="+- 21600 0 0"/>
                      <a:gd name="G1" fmla="+- 21598 0 0"/>
                      <a:gd name="G2" fmla="+- 21600 0 0"/>
                      <a:gd name="T0" fmla="*/ 21636 w 21636"/>
                      <a:gd name="T1" fmla="*/ 43198 h 43198"/>
                      <a:gd name="T2" fmla="*/ 21285 w 21636"/>
                      <a:gd name="T3" fmla="*/ 0 h 43198"/>
                      <a:gd name="T4" fmla="*/ 21600 w 21636"/>
                      <a:gd name="T5" fmla="*/ 21598 h 431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36" h="43198" fill="none" extrusionOk="0">
                        <a:moveTo>
                          <a:pt x="21635" y="43197"/>
                        </a:moveTo>
                        <a:cubicBezTo>
                          <a:pt x="21623" y="43197"/>
                          <a:pt x="21611" y="43197"/>
                          <a:pt x="21600" y="43198"/>
                        </a:cubicBezTo>
                        <a:cubicBezTo>
                          <a:pt x="9670" y="43198"/>
                          <a:pt x="0" y="33527"/>
                          <a:pt x="0" y="21598"/>
                        </a:cubicBezTo>
                        <a:cubicBezTo>
                          <a:pt x="-1" y="9791"/>
                          <a:pt x="9479" y="172"/>
                          <a:pt x="21285" y="0"/>
                        </a:cubicBezTo>
                      </a:path>
                      <a:path w="21636" h="43198" stroke="0" extrusionOk="0">
                        <a:moveTo>
                          <a:pt x="21635" y="43197"/>
                        </a:moveTo>
                        <a:cubicBezTo>
                          <a:pt x="21623" y="43197"/>
                          <a:pt x="21611" y="43197"/>
                          <a:pt x="21600" y="43198"/>
                        </a:cubicBezTo>
                        <a:cubicBezTo>
                          <a:pt x="9670" y="43198"/>
                          <a:pt x="0" y="33527"/>
                          <a:pt x="0" y="21598"/>
                        </a:cubicBezTo>
                        <a:cubicBezTo>
                          <a:pt x="-1" y="9791"/>
                          <a:pt x="9479" y="172"/>
                          <a:pt x="21285" y="0"/>
                        </a:cubicBezTo>
                        <a:lnTo>
                          <a:pt x="21600" y="21598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03493" name="Arc 69"/>
                  <p:cNvSpPr>
                    <a:spLocks/>
                  </p:cNvSpPr>
                  <p:nvPr/>
                </p:nvSpPr>
                <p:spPr bwMode="auto">
                  <a:xfrm rot="10800000">
                    <a:off x="4686" y="3534"/>
                    <a:ext cx="144" cy="204"/>
                  </a:xfrm>
                  <a:custGeom>
                    <a:avLst/>
                    <a:gdLst>
                      <a:gd name="G0" fmla="+- 21600 0 0"/>
                      <a:gd name="G1" fmla="+- 21598 0 0"/>
                      <a:gd name="G2" fmla="+- 21600 0 0"/>
                      <a:gd name="T0" fmla="*/ 21636 w 21636"/>
                      <a:gd name="T1" fmla="*/ 43198 h 43198"/>
                      <a:gd name="T2" fmla="*/ 21285 w 21636"/>
                      <a:gd name="T3" fmla="*/ 0 h 43198"/>
                      <a:gd name="T4" fmla="*/ 21600 w 21636"/>
                      <a:gd name="T5" fmla="*/ 21598 h 431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36" h="43198" fill="none" extrusionOk="0">
                        <a:moveTo>
                          <a:pt x="21635" y="43197"/>
                        </a:moveTo>
                        <a:cubicBezTo>
                          <a:pt x="21623" y="43197"/>
                          <a:pt x="21611" y="43197"/>
                          <a:pt x="21600" y="43198"/>
                        </a:cubicBezTo>
                        <a:cubicBezTo>
                          <a:pt x="9670" y="43198"/>
                          <a:pt x="0" y="33527"/>
                          <a:pt x="0" y="21598"/>
                        </a:cubicBezTo>
                        <a:cubicBezTo>
                          <a:pt x="-1" y="9791"/>
                          <a:pt x="9479" y="172"/>
                          <a:pt x="21285" y="0"/>
                        </a:cubicBezTo>
                      </a:path>
                      <a:path w="21636" h="43198" stroke="0" extrusionOk="0">
                        <a:moveTo>
                          <a:pt x="21635" y="43197"/>
                        </a:moveTo>
                        <a:cubicBezTo>
                          <a:pt x="21623" y="43197"/>
                          <a:pt x="21611" y="43197"/>
                          <a:pt x="21600" y="43198"/>
                        </a:cubicBezTo>
                        <a:cubicBezTo>
                          <a:pt x="9670" y="43198"/>
                          <a:pt x="0" y="33527"/>
                          <a:pt x="0" y="21598"/>
                        </a:cubicBezTo>
                        <a:cubicBezTo>
                          <a:pt x="-1" y="9791"/>
                          <a:pt x="9479" y="172"/>
                          <a:pt x="21285" y="0"/>
                        </a:cubicBezTo>
                        <a:lnTo>
                          <a:pt x="21600" y="21598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sp>
              <p:nvSpPr>
                <p:cNvPr id="103494" name="Line 70"/>
                <p:cNvSpPr>
                  <a:spLocks noChangeShapeType="1"/>
                </p:cNvSpPr>
                <p:nvPr/>
              </p:nvSpPr>
              <p:spPr bwMode="auto">
                <a:xfrm>
                  <a:off x="2790" y="13562"/>
                  <a:ext cx="31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03495" name="Line 71"/>
                <p:cNvSpPr>
                  <a:spLocks noChangeShapeType="1"/>
                </p:cNvSpPr>
                <p:nvPr/>
              </p:nvSpPr>
              <p:spPr bwMode="auto">
                <a:xfrm>
                  <a:off x="2784" y="13648"/>
                  <a:ext cx="309" cy="2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03496" name="Arc 72"/>
                <p:cNvSpPr>
                  <a:spLocks/>
                </p:cNvSpPr>
                <p:nvPr/>
              </p:nvSpPr>
              <p:spPr bwMode="auto">
                <a:xfrm flipV="1">
                  <a:off x="2185" y="13250"/>
                  <a:ext cx="546" cy="512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1757 w 41757"/>
                    <a:gd name="T1" fmla="*/ 29363 h 43200"/>
                    <a:gd name="T2" fmla="*/ 37837 w 41757"/>
                    <a:gd name="T3" fmla="*/ 7355 h 43200"/>
                    <a:gd name="T4" fmla="*/ 21600 w 41757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757" h="43200" fill="none" extrusionOk="0">
                      <a:moveTo>
                        <a:pt x="41756" y="29362"/>
                      </a:moveTo>
                      <a:cubicBezTo>
                        <a:pt x="38545" y="37699"/>
                        <a:pt x="30533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7818" y="-1"/>
                        <a:pt x="33735" y="2680"/>
                        <a:pt x="37836" y="7355"/>
                      </a:cubicBezTo>
                    </a:path>
                    <a:path w="41757" h="43200" stroke="0" extrusionOk="0">
                      <a:moveTo>
                        <a:pt x="41756" y="29362"/>
                      </a:moveTo>
                      <a:cubicBezTo>
                        <a:pt x="38545" y="37699"/>
                        <a:pt x="30533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7818" y="-1"/>
                        <a:pt x="33735" y="2680"/>
                        <a:pt x="37836" y="735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FF"/>
                  </a:solidFill>
                  <a:round/>
                  <a:headEnd type="triangle" w="lg" len="med"/>
                  <a:tailEnd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03497" name="Line 73"/>
                <p:cNvSpPr>
                  <a:spLocks noChangeShapeType="1"/>
                </p:cNvSpPr>
                <p:nvPr/>
              </p:nvSpPr>
              <p:spPr bwMode="auto">
                <a:xfrm>
                  <a:off x="3837" y="13544"/>
                  <a:ext cx="309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03498" name="Line 74"/>
                <p:cNvSpPr>
                  <a:spLocks noChangeShapeType="1"/>
                </p:cNvSpPr>
                <p:nvPr/>
              </p:nvSpPr>
              <p:spPr bwMode="auto">
                <a:xfrm>
                  <a:off x="3830" y="13632"/>
                  <a:ext cx="309" cy="1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03499" name="Line 75"/>
                <p:cNvSpPr>
                  <a:spLocks noChangeShapeType="1"/>
                </p:cNvSpPr>
                <p:nvPr/>
              </p:nvSpPr>
              <p:spPr bwMode="auto">
                <a:xfrm>
                  <a:off x="2955" y="13644"/>
                  <a:ext cx="1" cy="6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03500" name="Line 76"/>
                <p:cNvSpPr>
                  <a:spLocks noChangeShapeType="1"/>
                </p:cNvSpPr>
                <p:nvPr/>
              </p:nvSpPr>
              <p:spPr bwMode="auto">
                <a:xfrm>
                  <a:off x="1861" y="14266"/>
                  <a:ext cx="211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03501" name="Line 77"/>
                <p:cNvSpPr>
                  <a:spLocks noChangeShapeType="1"/>
                </p:cNvSpPr>
                <p:nvPr/>
              </p:nvSpPr>
              <p:spPr bwMode="auto">
                <a:xfrm>
                  <a:off x="1857" y="12781"/>
                  <a:ext cx="194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03502" name="Arc 78"/>
                <p:cNvSpPr>
                  <a:spLocks/>
                </p:cNvSpPr>
                <p:nvPr/>
              </p:nvSpPr>
              <p:spPr bwMode="auto">
                <a:xfrm flipV="1">
                  <a:off x="3159" y="13255"/>
                  <a:ext cx="546" cy="513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41757 w 41757"/>
                    <a:gd name="T1" fmla="*/ 29363 h 43200"/>
                    <a:gd name="T2" fmla="*/ 37837 w 41757"/>
                    <a:gd name="T3" fmla="*/ 7355 h 43200"/>
                    <a:gd name="T4" fmla="*/ 21600 w 41757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757" h="43200" fill="none" extrusionOk="0">
                      <a:moveTo>
                        <a:pt x="41756" y="29362"/>
                      </a:moveTo>
                      <a:cubicBezTo>
                        <a:pt x="38545" y="37699"/>
                        <a:pt x="30533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7818" y="-1"/>
                        <a:pt x="33735" y="2680"/>
                        <a:pt x="37836" y="7355"/>
                      </a:cubicBezTo>
                    </a:path>
                    <a:path w="41757" h="43200" stroke="0" extrusionOk="0">
                      <a:moveTo>
                        <a:pt x="41756" y="29362"/>
                      </a:moveTo>
                      <a:cubicBezTo>
                        <a:pt x="38545" y="37699"/>
                        <a:pt x="30533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7818" y="-1"/>
                        <a:pt x="33735" y="2680"/>
                        <a:pt x="37836" y="735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FF"/>
                  </a:solidFill>
                  <a:round/>
                  <a:headEnd type="triangle" w="lg" len="med"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103503" name="Group 79"/>
              <p:cNvGrpSpPr>
                <a:grpSpLocks/>
              </p:cNvGrpSpPr>
              <p:nvPr/>
            </p:nvGrpSpPr>
            <p:grpSpPr bwMode="auto">
              <a:xfrm>
                <a:off x="1014" y="12549"/>
                <a:ext cx="720" cy="720"/>
                <a:chOff x="1014" y="12549"/>
                <a:chExt cx="720" cy="720"/>
              </a:xfrm>
            </p:grpSpPr>
            <p:sp>
              <p:nvSpPr>
                <p:cNvPr id="103504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1014" y="12549"/>
                  <a:ext cx="720" cy="7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 i="1" dirty="0">
                      <a:solidFill>
                        <a:srgbClr val="000000"/>
                      </a:solidFill>
                      <a:latin typeface="Times New Roman" pitchFamily="18" charset="0"/>
                    </a:rPr>
                    <a:t>I</a:t>
                  </a:r>
                  <a:r>
                    <a:rPr lang="en-US" sz="2000" baseline="-2500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1</a:t>
                  </a:r>
                  <a:endParaRPr lang="ru-RU" dirty="0"/>
                </a:p>
              </p:txBody>
            </p:sp>
            <p:sp>
              <p:nvSpPr>
                <p:cNvPr id="103505" name="Line 81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528" y="12666"/>
                  <a:ext cx="1" cy="380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sp>
            <p:nvSpPr>
              <p:cNvPr id="103506" name="Text Box 82"/>
              <p:cNvSpPr txBox="1">
                <a:spLocks noChangeArrowheads="1"/>
              </p:cNvSpPr>
              <p:nvPr/>
            </p:nvSpPr>
            <p:spPr bwMode="auto">
              <a:xfrm>
                <a:off x="3954" y="12417"/>
                <a:ext cx="72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 i="1" dirty="0">
                    <a:solidFill>
                      <a:srgbClr val="000000"/>
                    </a:solidFill>
                    <a:latin typeface="Times New Roman" pitchFamily="18" charset="0"/>
                  </a:rPr>
                  <a:t>I</a:t>
                </a:r>
                <a:r>
                  <a:rPr lang="ru-RU" sz="2000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ru-RU" dirty="0"/>
              </a:p>
            </p:txBody>
          </p:sp>
          <p:sp>
            <p:nvSpPr>
              <p:cNvPr id="103507" name="Line 83"/>
              <p:cNvSpPr>
                <a:spLocks noChangeShapeType="1"/>
              </p:cNvSpPr>
              <p:nvPr/>
            </p:nvSpPr>
            <p:spPr bwMode="auto">
              <a:xfrm rot="-10800000" flipH="1" flipV="1">
                <a:off x="3964" y="12618"/>
                <a:ext cx="1" cy="380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103538" name="Text Box 114"/>
            <p:cNvSpPr txBox="1">
              <a:spLocks noChangeArrowheads="1"/>
            </p:cNvSpPr>
            <p:nvPr/>
          </p:nvSpPr>
          <p:spPr bwMode="auto">
            <a:xfrm>
              <a:off x="1111" y="2616"/>
              <a:ext cx="1250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400" b="1" dirty="0">
                  <a:solidFill>
                    <a:srgbClr val="800000"/>
                  </a:solidFill>
                  <a:latin typeface="Bookman Old Style" pitchFamily="18" charset="0"/>
                </a:rPr>
                <a:t>Синфазно</a:t>
              </a:r>
            </a:p>
          </p:txBody>
        </p:sp>
      </p:grpSp>
      <p:grpSp>
        <p:nvGrpSpPr>
          <p:cNvPr id="103542" name="Group 118"/>
          <p:cNvGrpSpPr>
            <a:grpSpLocks/>
          </p:cNvGrpSpPr>
          <p:nvPr/>
        </p:nvGrpSpPr>
        <p:grpSpPr bwMode="auto">
          <a:xfrm>
            <a:off x="4214810" y="2857496"/>
            <a:ext cx="4486718" cy="3100669"/>
            <a:chOff x="3121" y="2251"/>
            <a:chExt cx="2363" cy="1642"/>
          </a:xfrm>
        </p:grpSpPr>
        <p:sp>
          <p:nvSpPr>
            <p:cNvPr id="103474" name="Text Box 50"/>
            <p:cNvSpPr txBox="1">
              <a:spLocks noChangeArrowheads="1"/>
            </p:cNvSpPr>
            <p:nvPr/>
          </p:nvSpPr>
          <p:spPr bwMode="auto">
            <a:xfrm>
              <a:off x="3121" y="3538"/>
              <a:ext cx="327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800" b="1" i="1" dirty="0">
                  <a:solidFill>
                    <a:schemeClr val="bg1"/>
                  </a:solidFill>
                  <a:latin typeface="Times New Roman" pitchFamily="18" charset="0"/>
                </a:rPr>
                <a:t>б)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  <p:sp>
          <p:nvSpPr>
            <p:cNvPr id="103508" name="Line 84"/>
            <p:cNvSpPr>
              <a:spLocks noChangeShapeType="1"/>
            </p:cNvSpPr>
            <p:nvPr/>
          </p:nvSpPr>
          <p:spPr bwMode="auto">
            <a:xfrm>
              <a:off x="5021" y="2333"/>
              <a:ext cx="2" cy="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3509" name="Line 85"/>
            <p:cNvSpPr>
              <a:spLocks noChangeShapeType="1"/>
            </p:cNvSpPr>
            <p:nvPr/>
          </p:nvSpPr>
          <p:spPr bwMode="auto">
            <a:xfrm>
              <a:off x="5013" y="3015"/>
              <a:ext cx="0" cy="5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3510" name="Line 86"/>
            <p:cNvSpPr>
              <a:spLocks noChangeShapeType="1"/>
            </p:cNvSpPr>
            <p:nvPr/>
          </p:nvSpPr>
          <p:spPr bwMode="auto">
            <a:xfrm>
              <a:off x="4081" y="2333"/>
              <a:ext cx="2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3511" name="Line 87"/>
            <p:cNvSpPr>
              <a:spLocks noChangeShapeType="1"/>
            </p:cNvSpPr>
            <p:nvPr/>
          </p:nvSpPr>
          <p:spPr bwMode="auto">
            <a:xfrm>
              <a:off x="3437" y="2341"/>
              <a:ext cx="1" cy="6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3512" name="Line 88"/>
            <p:cNvSpPr>
              <a:spLocks noChangeShapeType="1"/>
            </p:cNvSpPr>
            <p:nvPr/>
          </p:nvSpPr>
          <p:spPr bwMode="auto">
            <a:xfrm>
              <a:off x="3437" y="3044"/>
              <a:ext cx="1" cy="4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3513" name="Line 89"/>
            <p:cNvSpPr>
              <a:spLocks noChangeShapeType="1"/>
            </p:cNvSpPr>
            <p:nvPr/>
          </p:nvSpPr>
          <p:spPr bwMode="auto">
            <a:xfrm rot="5400000" flipH="1">
              <a:off x="4944" y="2260"/>
              <a:ext cx="0" cy="1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3514" name="Line 90"/>
            <p:cNvSpPr>
              <a:spLocks noChangeShapeType="1"/>
            </p:cNvSpPr>
            <p:nvPr/>
          </p:nvSpPr>
          <p:spPr bwMode="auto">
            <a:xfrm rot="5400000">
              <a:off x="3935" y="2644"/>
              <a:ext cx="62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103515" name="Group 91"/>
            <p:cNvGrpSpPr>
              <a:grpSpLocks/>
            </p:cNvGrpSpPr>
            <p:nvPr/>
          </p:nvGrpSpPr>
          <p:grpSpPr bwMode="auto">
            <a:xfrm rot="-5400000">
              <a:off x="3788" y="2046"/>
              <a:ext cx="82" cy="492"/>
              <a:chOff x="4686" y="3126"/>
              <a:chExt cx="144" cy="612"/>
            </a:xfrm>
          </p:grpSpPr>
          <p:sp>
            <p:nvSpPr>
              <p:cNvPr id="103516" name="Arc 92"/>
              <p:cNvSpPr>
                <a:spLocks/>
              </p:cNvSpPr>
              <p:nvPr/>
            </p:nvSpPr>
            <p:spPr bwMode="auto">
              <a:xfrm rot="10800000">
                <a:off x="4686" y="3126"/>
                <a:ext cx="144" cy="204"/>
              </a:xfrm>
              <a:custGeom>
                <a:avLst/>
                <a:gdLst>
                  <a:gd name="G0" fmla="+- 21600 0 0"/>
                  <a:gd name="G1" fmla="+- 21598 0 0"/>
                  <a:gd name="G2" fmla="+- 21600 0 0"/>
                  <a:gd name="T0" fmla="*/ 21636 w 21636"/>
                  <a:gd name="T1" fmla="*/ 43198 h 43198"/>
                  <a:gd name="T2" fmla="*/ 21285 w 21636"/>
                  <a:gd name="T3" fmla="*/ 0 h 43198"/>
                  <a:gd name="T4" fmla="*/ 21600 w 21636"/>
                  <a:gd name="T5" fmla="*/ 21598 h 43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36" h="43198" fill="none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</a:path>
                  <a:path w="21636" h="43198" stroke="0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  <a:lnTo>
                      <a:pt x="21600" y="21598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3517" name="Arc 93"/>
              <p:cNvSpPr>
                <a:spLocks/>
              </p:cNvSpPr>
              <p:nvPr/>
            </p:nvSpPr>
            <p:spPr bwMode="auto">
              <a:xfrm rot="10800000">
                <a:off x="4686" y="3330"/>
                <a:ext cx="144" cy="204"/>
              </a:xfrm>
              <a:custGeom>
                <a:avLst/>
                <a:gdLst>
                  <a:gd name="G0" fmla="+- 21600 0 0"/>
                  <a:gd name="G1" fmla="+- 21598 0 0"/>
                  <a:gd name="G2" fmla="+- 21600 0 0"/>
                  <a:gd name="T0" fmla="*/ 21636 w 21636"/>
                  <a:gd name="T1" fmla="*/ 43198 h 43198"/>
                  <a:gd name="T2" fmla="*/ 21285 w 21636"/>
                  <a:gd name="T3" fmla="*/ 0 h 43198"/>
                  <a:gd name="T4" fmla="*/ 21600 w 21636"/>
                  <a:gd name="T5" fmla="*/ 21598 h 43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36" h="43198" fill="none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</a:path>
                  <a:path w="21636" h="43198" stroke="0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  <a:lnTo>
                      <a:pt x="21600" y="21598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3518" name="Arc 94"/>
              <p:cNvSpPr>
                <a:spLocks/>
              </p:cNvSpPr>
              <p:nvPr/>
            </p:nvSpPr>
            <p:spPr bwMode="auto">
              <a:xfrm rot="10800000">
                <a:off x="4686" y="3534"/>
                <a:ext cx="144" cy="204"/>
              </a:xfrm>
              <a:custGeom>
                <a:avLst/>
                <a:gdLst>
                  <a:gd name="G0" fmla="+- 21600 0 0"/>
                  <a:gd name="G1" fmla="+- 21598 0 0"/>
                  <a:gd name="G2" fmla="+- 21600 0 0"/>
                  <a:gd name="T0" fmla="*/ 21636 w 21636"/>
                  <a:gd name="T1" fmla="*/ 43198 h 43198"/>
                  <a:gd name="T2" fmla="*/ 21285 w 21636"/>
                  <a:gd name="T3" fmla="*/ 0 h 43198"/>
                  <a:gd name="T4" fmla="*/ 21600 w 21636"/>
                  <a:gd name="T5" fmla="*/ 21598 h 43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36" h="43198" fill="none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</a:path>
                  <a:path w="21636" h="43198" stroke="0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  <a:lnTo>
                      <a:pt x="21600" y="21598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103519" name="Line 95"/>
            <p:cNvSpPr>
              <a:spLocks noChangeShapeType="1"/>
            </p:cNvSpPr>
            <p:nvPr/>
          </p:nvSpPr>
          <p:spPr bwMode="auto">
            <a:xfrm>
              <a:off x="3321" y="2960"/>
              <a:ext cx="231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3520" name="Line 96"/>
            <p:cNvSpPr>
              <a:spLocks noChangeShapeType="1"/>
            </p:cNvSpPr>
            <p:nvPr/>
          </p:nvSpPr>
          <p:spPr bwMode="auto">
            <a:xfrm>
              <a:off x="3317" y="3031"/>
              <a:ext cx="23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103521" name="Group 97"/>
            <p:cNvGrpSpPr>
              <a:grpSpLocks/>
            </p:cNvGrpSpPr>
            <p:nvPr/>
          </p:nvGrpSpPr>
          <p:grpSpPr bwMode="auto">
            <a:xfrm rot="-5400000">
              <a:off x="4585" y="2046"/>
              <a:ext cx="82" cy="491"/>
              <a:chOff x="4686" y="3126"/>
              <a:chExt cx="144" cy="612"/>
            </a:xfrm>
          </p:grpSpPr>
          <p:sp>
            <p:nvSpPr>
              <p:cNvPr id="103522" name="Arc 98"/>
              <p:cNvSpPr>
                <a:spLocks/>
              </p:cNvSpPr>
              <p:nvPr/>
            </p:nvSpPr>
            <p:spPr bwMode="auto">
              <a:xfrm rot="10800000">
                <a:off x="4686" y="3126"/>
                <a:ext cx="144" cy="204"/>
              </a:xfrm>
              <a:custGeom>
                <a:avLst/>
                <a:gdLst>
                  <a:gd name="G0" fmla="+- 21600 0 0"/>
                  <a:gd name="G1" fmla="+- 21598 0 0"/>
                  <a:gd name="G2" fmla="+- 21600 0 0"/>
                  <a:gd name="T0" fmla="*/ 21636 w 21636"/>
                  <a:gd name="T1" fmla="*/ 43198 h 43198"/>
                  <a:gd name="T2" fmla="*/ 21285 w 21636"/>
                  <a:gd name="T3" fmla="*/ 0 h 43198"/>
                  <a:gd name="T4" fmla="*/ 21600 w 21636"/>
                  <a:gd name="T5" fmla="*/ 21598 h 43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36" h="43198" fill="none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</a:path>
                  <a:path w="21636" h="43198" stroke="0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  <a:lnTo>
                      <a:pt x="21600" y="21598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3523" name="Arc 99"/>
              <p:cNvSpPr>
                <a:spLocks/>
              </p:cNvSpPr>
              <p:nvPr/>
            </p:nvSpPr>
            <p:spPr bwMode="auto">
              <a:xfrm rot="10800000">
                <a:off x="4686" y="3330"/>
                <a:ext cx="144" cy="204"/>
              </a:xfrm>
              <a:custGeom>
                <a:avLst/>
                <a:gdLst>
                  <a:gd name="G0" fmla="+- 21600 0 0"/>
                  <a:gd name="G1" fmla="+- 21598 0 0"/>
                  <a:gd name="G2" fmla="+- 21600 0 0"/>
                  <a:gd name="T0" fmla="*/ 21636 w 21636"/>
                  <a:gd name="T1" fmla="*/ 43198 h 43198"/>
                  <a:gd name="T2" fmla="*/ 21285 w 21636"/>
                  <a:gd name="T3" fmla="*/ 0 h 43198"/>
                  <a:gd name="T4" fmla="*/ 21600 w 21636"/>
                  <a:gd name="T5" fmla="*/ 21598 h 43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36" h="43198" fill="none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</a:path>
                  <a:path w="21636" h="43198" stroke="0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  <a:lnTo>
                      <a:pt x="21600" y="21598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3524" name="Arc 100"/>
              <p:cNvSpPr>
                <a:spLocks/>
              </p:cNvSpPr>
              <p:nvPr/>
            </p:nvSpPr>
            <p:spPr bwMode="auto">
              <a:xfrm rot="10800000">
                <a:off x="4686" y="3534"/>
                <a:ext cx="144" cy="204"/>
              </a:xfrm>
              <a:custGeom>
                <a:avLst/>
                <a:gdLst>
                  <a:gd name="G0" fmla="+- 21600 0 0"/>
                  <a:gd name="G1" fmla="+- 21598 0 0"/>
                  <a:gd name="G2" fmla="+- 21600 0 0"/>
                  <a:gd name="T0" fmla="*/ 21636 w 21636"/>
                  <a:gd name="T1" fmla="*/ 43198 h 43198"/>
                  <a:gd name="T2" fmla="*/ 21285 w 21636"/>
                  <a:gd name="T3" fmla="*/ 0 h 43198"/>
                  <a:gd name="T4" fmla="*/ 21600 w 21636"/>
                  <a:gd name="T5" fmla="*/ 21598 h 43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36" h="43198" fill="none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</a:path>
                  <a:path w="21636" h="43198" stroke="0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  <a:lnTo>
                      <a:pt x="21600" y="21598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103525" name="Line 101"/>
            <p:cNvSpPr>
              <a:spLocks noChangeShapeType="1"/>
            </p:cNvSpPr>
            <p:nvPr/>
          </p:nvSpPr>
          <p:spPr bwMode="auto">
            <a:xfrm>
              <a:off x="4131" y="2960"/>
              <a:ext cx="23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3526" name="Line 102"/>
            <p:cNvSpPr>
              <a:spLocks noChangeShapeType="1"/>
            </p:cNvSpPr>
            <p:nvPr/>
          </p:nvSpPr>
          <p:spPr bwMode="auto">
            <a:xfrm>
              <a:off x="4127" y="3030"/>
              <a:ext cx="22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3527" name="Arc 103"/>
            <p:cNvSpPr>
              <a:spLocks/>
            </p:cNvSpPr>
            <p:nvPr/>
          </p:nvSpPr>
          <p:spPr bwMode="auto">
            <a:xfrm flipV="1">
              <a:off x="3680" y="2709"/>
              <a:ext cx="407" cy="41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1757 w 41757"/>
                <a:gd name="T1" fmla="*/ 29363 h 43200"/>
                <a:gd name="T2" fmla="*/ 37837 w 41757"/>
                <a:gd name="T3" fmla="*/ 7355 h 43200"/>
                <a:gd name="T4" fmla="*/ 21600 w 41757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757" h="43200" fill="none" extrusionOk="0">
                  <a:moveTo>
                    <a:pt x="41756" y="29362"/>
                  </a:moveTo>
                  <a:cubicBezTo>
                    <a:pt x="38545" y="37699"/>
                    <a:pt x="30533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7818" y="-1"/>
                    <a:pt x="33735" y="2680"/>
                    <a:pt x="37836" y="7355"/>
                  </a:cubicBezTo>
                </a:path>
                <a:path w="41757" h="43200" stroke="0" extrusionOk="0">
                  <a:moveTo>
                    <a:pt x="41756" y="29362"/>
                  </a:moveTo>
                  <a:cubicBezTo>
                    <a:pt x="38545" y="37699"/>
                    <a:pt x="30533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7818" y="-1"/>
                    <a:pt x="33735" y="2680"/>
                    <a:pt x="37836" y="735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rgbClr val="FF00FF"/>
              </a:solidFill>
              <a:round/>
              <a:headEnd type="triangle" w="lg" len="med"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3528" name="Line 104"/>
            <p:cNvSpPr>
              <a:spLocks noChangeShapeType="1"/>
            </p:cNvSpPr>
            <p:nvPr/>
          </p:nvSpPr>
          <p:spPr bwMode="auto">
            <a:xfrm>
              <a:off x="4911" y="2946"/>
              <a:ext cx="23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3529" name="Line 105"/>
            <p:cNvSpPr>
              <a:spLocks noChangeShapeType="1"/>
            </p:cNvSpPr>
            <p:nvPr/>
          </p:nvSpPr>
          <p:spPr bwMode="auto">
            <a:xfrm>
              <a:off x="4906" y="3016"/>
              <a:ext cx="23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3530" name="Line 106"/>
            <p:cNvSpPr>
              <a:spLocks noChangeShapeType="1"/>
            </p:cNvSpPr>
            <p:nvPr/>
          </p:nvSpPr>
          <p:spPr bwMode="auto">
            <a:xfrm>
              <a:off x="4253" y="3026"/>
              <a:ext cx="1" cy="5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3531" name="Line 107"/>
            <p:cNvSpPr>
              <a:spLocks noChangeShapeType="1"/>
            </p:cNvSpPr>
            <p:nvPr/>
          </p:nvSpPr>
          <p:spPr bwMode="auto">
            <a:xfrm>
              <a:off x="3438" y="3527"/>
              <a:ext cx="157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3532" name="Line 108"/>
            <p:cNvSpPr>
              <a:spLocks noChangeShapeType="1"/>
            </p:cNvSpPr>
            <p:nvPr/>
          </p:nvSpPr>
          <p:spPr bwMode="auto">
            <a:xfrm>
              <a:off x="3435" y="2332"/>
              <a:ext cx="14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3533" name="Text Box 109"/>
            <p:cNvSpPr txBox="1">
              <a:spLocks noChangeArrowheads="1"/>
            </p:cNvSpPr>
            <p:nvPr/>
          </p:nvSpPr>
          <p:spPr bwMode="auto">
            <a:xfrm>
              <a:off x="3121" y="2413"/>
              <a:ext cx="469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i="1" dirty="0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r>
                <a:rPr lang="en-US" sz="2000" baseline="-25000" dirty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ru-RU" dirty="0"/>
            </a:p>
          </p:txBody>
        </p:sp>
        <p:sp>
          <p:nvSpPr>
            <p:cNvPr id="103534" name="Line 110"/>
            <p:cNvSpPr>
              <a:spLocks noChangeShapeType="1"/>
            </p:cNvSpPr>
            <p:nvPr/>
          </p:nvSpPr>
          <p:spPr bwMode="auto">
            <a:xfrm rot="10800000" flipH="1">
              <a:off x="3440" y="2478"/>
              <a:ext cx="0" cy="249"/>
            </a:xfrm>
            <a:prstGeom prst="lin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3535" name="Text Box 111"/>
            <p:cNvSpPr txBox="1">
              <a:spLocks noChangeArrowheads="1"/>
            </p:cNvSpPr>
            <p:nvPr/>
          </p:nvSpPr>
          <p:spPr bwMode="auto">
            <a:xfrm>
              <a:off x="5016" y="2314"/>
              <a:ext cx="468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i="1" dirty="0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r>
                <a:rPr lang="ru-RU" sz="2000" baseline="-25000" dirty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ru-RU" dirty="0"/>
            </a:p>
          </p:txBody>
        </p:sp>
        <p:sp>
          <p:nvSpPr>
            <p:cNvPr id="103536" name="Line 112"/>
            <p:cNvSpPr>
              <a:spLocks noChangeShapeType="1"/>
            </p:cNvSpPr>
            <p:nvPr/>
          </p:nvSpPr>
          <p:spPr bwMode="auto">
            <a:xfrm rot="10800000" flipH="1">
              <a:off x="5023" y="2446"/>
              <a:ext cx="1" cy="249"/>
            </a:xfrm>
            <a:prstGeom prst="lin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3537" name="Arc 113"/>
            <p:cNvSpPr>
              <a:spLocks/>
            </p:cNvSpPr>
            <p:nvPr/>
          </p:nvSpPr>
          <p:spPr bwMode="auto">
            <a:xfrm rot="-21600000" flipH="1" flipV="1">
              <a:off x="4431" y="2710"/>
              <a:ext cx="406" cy="41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1757 w 41757"/>
                <a:gd name="T1" fmla="*/ 29363 h 43200"/>
                <a:gd name="T2" fmla="*/ 37837 w 41757"/>
                <a:gd name="T3" fmla="*/ 7355 h 43200"/>
                <a:gd name="T4" fmla="*/ 21600 w 41757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757" h="43200" fill="none" extrusionOk="0">
                  <a:moveTo>
                    <a:pt x="41756" y="29362"/>
                  </a:moveTo>
                  <a:cubicBezTo>
                    <a:pt x="38545" y="37699"/>
                    <a:pt x="30533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7818" y="-1"/>
                    <a:pt x="33735" y="2680"/>
                    <a:pt x="37836" y="7355"/>
                  </a:cubicBezTo>
                </a:path>
                <a:path w="41757" h="43200" stroke="0" extrusionOk="0">
                  <a:moveTo>
                    <a:pt x="41756" y="29362"/>
                  </a:moveTo>
                  <a:cubicBezTo>
                    <a:pt x="38545" y="37699"/>
                    <a:pt x="30533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7818" y="-1"/>
                    <a:pt x="33735" y="2680"/>
                    <a:pt x="37836" y="735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rgbClr val="FF00FF"/>
              </a:solidFill>
              <a:round/>
              <a:headEnd type="triangle" w="lg" len="med"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3539" name="Text Box 115"/>
            <p:cNvSpPr txBox="1">
              <a:spLocks noChangeArrowheads="1"/>
            </p:cNvSpPr>
            <p:nvPr/>
          </p:nvSpPr>
          <p:spPr bwMode="auto">
            <a:xfrm>
              <a:off x="3361" y="3559"/>
              <a:ext cx="1678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400" b="1" dirty="0">
                  <a:solidFill>
                    <a:srgbClr val="800000"/>
                  </a:solidFill>
                  <a:latin typeface="Bookman Old Style" pitchFamily="18" charset="0"/>
                </a:rPr>
                <a:t>Противофазно</a:t>
              </a:r>
              <a:endParaRPr lang="ru-RU" sz="2400" b="1" dirty="0">
                <a:latin typeface="Bookman Old Style" pitchFamily="18" charset="0"/>
              </a:endParaRPr>
            </a:p>
          </p:txBody>
        </p:sp>
      </p:grpSp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55651" name="Object 3"/>
          <p:cNvGraphicFramePr>
            <a:graphicFrameLocks noChangeAspect="1"/>
          </p:cNvGraphicFramePr>
          <p:nvPr/>
        </p:nvGraphicFramePr>
        <p:xfrm>
          <a:off x="6786578" y="5500702"/>
          <a:ext cx="2169089" cy="900098"/>
        </p:xfrm>
        <a:graphic>
          <a:graphicData uri="http://schemas.openxmlformats.org/presentationml/2006/ole">
            <p:oleObj spid="_x0000_s155651" name="Формула" r:id="rId4" imgW="1396394" imgH="583947" progId="Equation.3">
              <p:embed/>
            </p:oleObj>
          </a:graphicData>
        </a:graphic>
      </p:graphicFrame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55653" name="Object 5"/>
          <p:cNvGraphicFramePr>
            <a:graphicFrameLocks noChangeAspect="1"/>
          </p:cNvGraphicFramePr>
          <p:nvPr/>
        </p:nvGraphicFramePr>
        <p:xfrm>
          <a:off x="1643042" y="5000636"/>
          <a:ext cx="1363154" cy="785818"/>
        </p:xfrm>
        <a:graphic>
          <a:graphicData uri="http://schemas.openxmlformats.org/presentationml/2006/ole">
            <p:oleObj spid="_x0000_s155653" name="Формула" r:id="rId5" imgW="812447" imgH="469696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a-ostsillografe-3_0nU917NC_0jpY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4281" y="214290"/>
            <a:ext cx="6477045" cy="4857784"/>
          </a:xfrm>
          <a:prstGeom prst="rect">
            <a:avLst/>
          </a:prstGeom>
        </p:spPr>
      </p:pic>
      <p:sp>
        <p:nvSpPr>
          <p:cNvPr id="6" name="Rectangle 3"/>
          <p:cNvSpPr txBox="1">
            <a:spLocks/>
          </p:cNvSpPr>
          <p:nvPr/>
        </p:nvSpPr>
        <p:spPr bwMode="auto">
          <a:xfrm>
            <a:off x="2500424" y="351632"/>
            <a:ext cx="6035686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Биения  для  связанных  электрических  контуров </a:t>
            </a:r>
          </a:p>
        </p:txBody>
      </p:sp>
      <p:pic>
        <p:nvPicPr>
          <p:cNvPr id="7" name="na-ostsillografe-4_iphfoAOB_ZAD4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2762237" y="2071678"/>
            <a:ext cx="6381763" cy="4786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7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6" name="Rectangle 6"/>
          <p:cNvSpPr>
            <a:spLocks noGrp="1"/>
          </p:cNvSpPr>
          <p:nvPr>
            <p:ph type="title"/>
          </p:nvPr>
        </p:nvSpPr>
        <p:spPr bwMode="auto">
          <a:xfrm>
            <a:off x="642910" y="1"/>
            <a:ext cx="6429420" cy="1000108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80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2.3. Колебания молекул </a:t>
            </a:r>
            <a:r>
              <a:rPr lang="ru-RU" sz="270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(колебательная</a:t>
            </a:r>
            <a:r>
              <a:rPr sz="2700" smtClean="0">
                <a:ln>
                  <a:noFill/>
                </a:ln>
                <a:solidFill>
                  <a:srgbClr val="FF0000"/>
                </a:solidFill>
                <a:effectLst/>
              </a:rPr>
              <a:t>/</a:t>
            </a:r>
            <a:r>
              <a:rPr lang="ru-RU" sz="270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молекулярная </a:t>
            </a:r>
            <a:r>
              <a:rPr sz="270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lang="ru-RU" sz="270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спектроскопия)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85720" y="1048392"/>
            <a:ext cx="4857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</a:rPr>
              <a:t>2.3.1. Двухатомная молекула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+mn-lt"/>
              <a:ea typeface="Times New Roman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5715008" y="1142984"/>
            <a:ext cx="3071834" cy="1910773"/>
            <a:chOff x="4500562" y="928670"/>
            <a:chExt cx="3071834" cy="1910773"/>
          </a:xfrm>
        </p:grpSpPr>
        <p:grpSp>
          <p:nvGrpSpPr>
            <p:cNvPr id="154625" name="Group 1"/>
            <p:cNvGrpSpPr>
              <a:grpSpLocks noChangeAspect="1"/>
            </p:cNvGrpSpPr>
            <p:nvPr/>
          </p:nvGrpSpPr>
          <p:grpSpPr bwMode="auto">
            <a:xfrm>
              <a:off x="4500562" y="928670"/>
              <a:ext cx="3071834" cy="1910773"/>
              <a:chOff x="7541" y="7074"/>
              <a:chExt cx="3472" cy="2160"/>
            </a:xfrm>
          </p:grpSpPr>
          <p:sp>
            <p:nvSpPr>
              <p:cNvPr id="154626" name="AutoShape 2"/>
              <p:cNvSpPr>
                <a:spLocks noChangeAspect="1" noChangeArrowheads="1"/>
              </p:cNvSpPr>
              <p:nvPr/>
            </p:nvSpPr>
            <p:spPr bwMode="auto">
              <a:xfrm>
                <a:off x="7541" y="7074"/>
                <a:ext cx="3472" cy="2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4627" name="Oval 3" descr="60%"/>
              <p:cNvSpPr>
                <a:spLocks noChangeArrowheads="1"/>
              </p:cNvSpPr>
              <p:nvPr/>
            </p:nvSpPr>
            <p:spPr bwMode="auto">
              <a:xfrm>
                <a:off x="8003" y="7794"/>
                <a:ext cx="576" cy="576"/>
              </a:xfrm>
              <a:prstGeom prst="ellipse">
                <a:avLst/>
              </a:prstGeom>
              <a:pattFill prst="pct60">
                <a:fgClr>
                  <a:srgbClr val="0000FF"/>
                </a:fgClr>
                <a:bgClr>
                  <a:srgbClr val="FFFFFF"/>
                </a:bgClr>
              </a:pattFill>
              <a:ln w="222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4629" name="Freeform 5"/>
              <p:cNvSpPr>
                <a:spLocks/>
              </p:cNvSpPr>
              <p:nvPr/>
            </p:nvSpPr>
            <p:spPr bwMode="auto">
              <a:xfrm>
                <a:off x="8579" y="7939"/>
                <a:ext cx="433" cy="287"/>
              </a:xfrm>
              <a:custGeom>
                <a:avLst/>
                <a:gdLst/>
                <a:ahLst/>
                <a:cxnLst>
                  <a:cxn ang="0">
                    <a:pos x="60" y="2040"/>
                  </a:cxn>
                  <a:cxn ang="0">
                    <a:pos x="384" y="1644"/>
                  </a:cxn>
                  <a:cxn ang="0">
                    <a:pos x="576" y="1380"/>
                  </a:cxn>
                  <a:cxn ang="0">
                    <a:pos x="864" y="1008"/>
                  </a:cxn>
                  <a:cxn ang="0">
                    <a:pos x="1188" y="612"/>
                  </a:cxn>
                  <a:cxn ang="0">
                    <a:pos x="1416" y="336"/>
                  </a:cxn>
                  <a:cxn ang="0">
                    <a:pos x="1584" y="108"/>
                  </a:cxn>
                  <a:cxn ang="0">
                    <a:pos x="1620" y="48"/>
                  </a:cxn>
                  <a:cxn ang="0">
                    <a:pos x="1728" y="156"/>
                  </a:cxn>
                  <a:cxn ang="0">
                    <a:pos x="2052" y="576"/>
                  </a:cxn>
                  <a:cxn ang="0">
                    <a:pos x="2244" y="828"/>
                  </a:cxn>
                  <a:cxn ang="0">
                    <a:pos x="2544" y="1404"/>
                  </a:cxn>
                  <a:cxn ang="0">
                    <a:pos x="2700" y="1668"/>
                  </a:cxn>
                  <a:cxn ang="0">
                    <a:pos x="2772" y="1812"/>
                  </a:cxn>
                  <a:cxn ang="0">
                    <a:pos x="2964" y="2076"/>
                  </a:cxn>
                  <a:cxn ang="0">
                    <a:pos x="3132" y="2316"/>
                  </a:cxn>
                  <a:cxn ang="0">
                    <a:pos x="3192" y="2400"/>
                  </a:cxn>
                  <a:cxn ang="0">
                    <a:pos x="3528" y="1920"/>
                  </a:cxn>
                  <a:cxn ang="0">
                    <a:pos x="3588" y="1836"/>
                  </a:cxn>
                  <a:cxn ang="0">
                    <a:pos x="3732" y="1608"/>
                  </a:cxn>
                  <a:cxn ang="0">
                    <a:pos x="3804" y="1488"/>
                  </a:cxn>
                  <a:cxn ang="0">
                    <a:pos x="3900" y="1332"/>
                  </a:cxn>
                  <a:cxn ang="0">
                    <a:pos x="4200" y="780"/>
                  </a:cxn>
                  <a:cxn ang="0">
                    <a:pos x="4380" y="516"/>
                  </a:cxn>
                  <a:cxn ang="0">
                    <a:pos x="4548" y="216"/>
                  </a:cxn>
                  <a:cxn ang="0">
                    <a:pos x="4620" y="72"/>
                  </a:cxn>
                  <a:cxn ang="0">
                    <a:pos x="4668" y="0"/>
                  </a:cxn>
                  <a:cxn ang="0">
                    <a:pos x="4668" y="12"/>
                  </a:cxn>
                  <a:cxn ang="0">
                    <a:pos x="5004" y="480"/>
                  </a:cxn>
                  <a:cxn ang="0">
                    <a:pos x="5244" y="780"/>
                  </a:cxn>
                  <a:cxn ang="0">
                    <a:pos x="5484" y="1140"/>
                  </a:cxn>
                  <a:cxn ang="0">
                    <a:pos x="5724" y="1572"/>
                  </a:cxn>
                  <a:cxn ang="0">
                    <a:pos x="5796" y="1668"/>
                  </a:cxn>
                  <a:cxn ang="0">
                    <a:pos x="6108" y="2040"/>
                  </a:cxn>
                  <a:cxn ang="0">
                    <a:pos x="6240" y="2232"/>
                  </a:cxn>
                  <a:cxn ang="0">
                    <a:pos x="6444" y="2304"/>
                  </a:cxn>
                  <a:cxn ang="0">
                    <a:pos x="6720" y="1908"/>
                  </a:cxn>
                  <a:cxn ang="0">
                    <a:pos x="6876" y="1656"/>
                  </a:cxn>
                  <a:cxn ang="0">
                    <a:pos x="7116" y="1284"/>
                  </a:cxn>
                  <a:cxn ang="0">
                    <a:pos x="7236" y="1092"/>
                  </a:cxn>
                  <a:cxn ang="0">
                    <a:pos x="7572" y="492"/>
                  </a:cxn>
                  <a:cxn ang="0">
                    <a:pos x="7740" y="48"/>
                  </a:cxn>
                  <a:cxn ang="0">
                    <a:pos x="8052" y="468"/>
                  </a:cxn>
                  <a:cxn ang="0">
                    <a:pos x="8496" y="1080"/>
                  </a:cxn>
                  <a:cxn ang="0">
                    <a:pos x="8544" y="1176"/>
                  </a:cxn>
                  <a:cxn ang="0">
                    <a:pos x="8724" y="1512"/>
                  </a:cxn>
                  <a:cxn ang="0">
                    <a:pos x="9060" y="1908"/>
                  </a:cxn>
                  <a:cxn ang="0">
                    <a:pos x="9336" y="2292"/>
                  </a:cxn>
                  <a:cxn ang="0">
                    <a:pos x="9444" y="2496"/>
                  </a:cxn>
                </a:cxnLst>
                <a:rect l="0" t="0" r="r" b="b"/>
                <a:pathLst>
                  <a:path w="9461" h="2496">
                    <a:moveTo>
                      <a:pt x="0" y="2196"/>
                    </a:moveTo>
                    <a:cubicBezTo>
                      <a:pt x="20" y="2147"/>
                      <a:pt x="29" y="2083"/>
                      <a:pt x="60" y="2040"/>
                    </a:cubicBezTo>
                    <a:cubicBezTo>
                      <a:pt x="115" y="1963"/>
                      <a:pt x="192" y="1886"/>
                      <a:pt x="252" y="1812"/>
                    </a:cubicBezTo>
                    <a:cubicBezTo>
                      <a:pt x="299" y="1755"/>
                      <a:pt x="333" y="1695"/>
                      <a:pt x="384" y="1644"/>
                    </a:cubicBezTo>
                    <a:cubicBezTo>
                      <a:pt x="408" y="1572"/>
                      <a:pt x="462" y="1506"/>
                      <a:pt x="516" y="1452"/>
                    </a:cubicBezTo>
                    <a:cubicBezTo>
                      <a:pt x="539" y="1383"/>
                      <a:pt x="511" y="1445"/>
                      <a:pt x="576" y="1380"/>
                    </a:cubicBezTo>
                    <a:cubicBezTo>
                      <a:pt x="643" y="1313"/>
                      <a:pt x="676" y="1217"/>
                      <a:pt x="756" y="1164"/>
                    </a:cubicBezTo>
                    <a:cubicBezTo>
                      <a:pt x="775" y="1106"/>
                      <a:pt x="828" y="1059"/>
                      <a:pt x="864" y="1008"/>
                    </a:cubicBezTo>
                    <a:cubicBezTo>
                      <a:pt x="943" y="895"/>
                      <a:pt x="1025" y="786"/>
                      <a:pt x="1116" y="684"/>
                    </a:cubicBezTo>
                    <a:cubicBezTo>
                      <a:pt x="1139" y="659"/>
                      <a:pt x="1169" y="640"/>
                      <a:pt x="1188" y="612"/>
                    </a:cubicBezTo>
                    <a:cubicBezTo>
                      <a:pt x="1234" y="544"/>
                      <a:pt x="1277" y="481"/>
                      <a:pt x="1332" y="420"/>
                    </a:cubicBezTo>
                    <a:cubicBezTo>
                      <a:pt x="1359" y="391"/>
                      <a:pt x="1396" y="370"/>
                      <a:pt x="1416" y="336"/>
                    </a:cubicBezTo>
                    <a:cubicBezTo>
                      <a:pt x="1459" y="264"/>
                      <a:pt x="1433" y="289"/>
                      <a:pt x="1488" y="252"/>
                    </a:cubicBezTo>
                    <a:cubicBezTo>
                      <a:pt x="1520" y="204"/>
                      <a:pt x="1552" y="156"/>
                      <a:pt x="1584" y="108"/>
                    </a:cubicBezTo>
                    <a:cubicBezTo>
                      <a:pt x="1602" y="81"/>
                      <a:pt x="1632" y="46"/>
                      <a:pt x="1632" y="12"/>
                    </a:cubicBezTo>
                    <a:cubicBezTo>
                      <a:pt x="1628" y="24"/>
                      <a:pt x="1612" y="38"/>
                      <a:pt x="1620" y="48"/>
                    </a:cubicBezTo>
                    <a:cubicBezTo>
                      <a:pt x="1633" y="65"/>
                      <a:pt x="1662" y="59"/>
                      <a:pt x="1680" y="72"/>
                    </a:cubicBezTo>
                    <a:cubicBezTo>
                      <a:pt x="1695" y="82"/>
                      <a:pt x="1722" y="145"/>
                      <a:pt x="1728" y="156"/>
                    </a:cubicBezTo>
                    <a:cubicBezTo>
                      <a:pt x="1785" y="252"/>
                      <a:pt x="1855" y="341"/>
                      <a:pt x="1920" y="432"/>
                    </a:cubicBezTo>
                    <a:cubicBezTo>
                      <a:pt x="1957" y="484"/>
                      <a:pt x="1999" y="541"/>
                      <a:pt x="2052" y="576"/>
                    </a:cubicBezTo>
                    <a:cubicBezTo>
                      <a:pt x="2075" y="646"/>
                      <a:pt x="2046" y="582"/>
                      <a:pt x="2100" y="636"/>
                    </a:cubicBezTo>
                    <a:cubicBezTo>
                      <a:pt x="2145" y="681"/>
                      <a:pt x="2214" y="773"/>
                      <a:pt x="2244" y="828"/>
                    </a:cubicBezTo>
                    <a:cubicBezTo>
                      <a:pt x="2334" y="993"/>
                      <a:pt x="2409" y="1161"/>
                      <a:pt x="2508" y="1320"/>
                    </a:cubicBezTo>
                    <a:cubicBezTo>
                      <a:pt x="2570" y="1420"/>
                      <a:pt x="2503" y="1322"/>
                      <a:pt x="2544" y="1404"/>
                    </a:cubicBezTo>
                    <a:cubicBezTo>
                      <a:pt x="2563" y="1443"/>
                      <a:pt x="2641" y="1552"/>
                      <a:pt x="2652" y="1584"/>
                    </a:cubicBezTo>
                    <a:cubicBezTo>
                      <a:pt x="2670" y="1639"/>
                      <a:pt x="2656" y="1610"/>
                      <a:pt x="2700" y="1668"/>
                    </a:cubicBezTo>
                    <a:cubicBezTo>
                      <a:pt x="2724" y="1763"/>
                      <a:pt x="2693" y="1669"/>
                      <a:pt x="2760" y="1776"/>
                    </a:cubicBezTo>
                    <a:cubicBezTo>
                      <a:pt x="2767" y="1787"/>
                      <a:pt x="2765" y="1801"/>
                      <a:pt x="2772" y="1812"/>
                    </a:cubicBezTo>
                    <a:cubicBezTo>
                      <a:pt x="2781" y="1826"/>
                      <a:pt x="2798" y="1834"/>
                      <a:pt x="2808" y="1848"/>
                    </a:cubicBezTo>
                    <a:cubicBezTo>
                      <a:pt x="2858" y="1917"/>
                      <a:pt x="2919" y="2004"/>
                      <a:pt x="2964" y="2076"/>
                    </a:cubicBezTo>
                    <a:cubicBezTo>
                      <a:pt x="3034" y="2188"/>
                      <a:pt x="2946" y="2068"/>
                      <a:pt x="3012" y="2160"/>
                    </a:cubicBezTo>
                    <a:cubicBezTo>
                      <a:pt x="3050" y="2213"/>
                      <a:pt x="3100" y="2260"/>
                      <a:pt x="3132" y="2316"/>
                    </a:cubicBezTo>
                    <a:cubicBezTo>
                      <a:pt x="3141" y="2332"/>
                      <a:pt x="3146" y="2349"/>
                      <a:pt x="3156" y="2364"/>
                    </a:cubicBezTo>
                    <a:cubicBezTo>
                      <a:pt x="3166" y="2378"/>
                      <a:pt x="3192" y="2400"/>
                      <a:pt x="3192" y="2400"/>
                    </a:cubicBezTo>
                    <a:cubicBezTo>
                      <a:pt x="3216" y="2304"/>
                      <a:pt x="3264" y="2204"/>
                      <a:pt x="3348" y="2148"/>
                    </a:cubicBezTo>
                    <a:cubicBezTo>
                      <a:pt x="3391" y="2061"/>
                      <a:pt x="3472" y="1998"/>
                      <a:pt x="3528" y="1920"/>
                    </a:cubicBezTo>
                    <a:cubicBezTo>
                      <a:pt x="3538" y="1905"/>
                      <a:pt x="3542" y="1887"/>
                      <a:pt x="3552" y="1872"/>
                    </a:cubicBezTo>
                    <a:cubicBezTo>
                      <a:pt x="3562" y="1858"/>
                      <a:pt x="3578" y="1849"/>
                      <a:pt x="3588" y="1836"/>
                    </a:cubicBezTo>
                    <a:cubicBezTo>
                      <a:pt x="3618" y="1797"/>
                      <a:pt x="3643" y="1755"/>
                      <a:pt x="3672" y="1716"/>
                    </a:cubicBezTo>
                    <a:cubicBezTo>
                      <a:pt x="3685" y="1677"/>
                      <a:pt x="3719" y="1647"/>
                      <a:pt x="3732" y="1608"/>
                    </a:cubicBezTo>
                    <a:cubicBezTo>
                      <a:pt x="3736" y="1596"/>
                      <a:pt x="3738" y="1583"/>
                      <a:pt x="3744" y="1572"/>
                    </a:cubicBezTo>
                    <a:cubicBezTo>
                      <a:pt x="3766" y="1534"/>
                      <a:pt x="3785" y="1525"/>
                      <a:pt x="3804" y="1488"/>
                    </a:cubicBezTo>
                    <a:cubicBezTo>
                      <a:pt x="3810" y="1477"/>
                      <a:pt x="3810" y="1463"/>
                      <a:pt x="3816" y="1452"/>
                    </a:cubicBezTo>
                    <a:cubicBezTo>
                      <a:pt x="3838" y="1408"/>
                      <a:pt x="3877" y="1375"/>
                      <a:pt x="3900" y="1332"/>
                    </a:cubicBezTo>
                    <a:cubicBezTo>
                      <a:pt x="3976" y="1193"/>
                      <a:pt x="3916" y="1279"/>
                      <a:pt x="3984" y="1188"/>
                    </a:cubicBezTo>
                    <a:cubicBezTo>
                      <a:pt x="4033" y="1041"/>
                      <a:pt x="4118" y="911"/>
                      <a:pt x="4200" y="780"/>
                    </a:cubicBezTo>
                    <a:cubicBezTo>
                      <a:pt x="4236" y="722"/>
                      <a:pt x="4258" y="674"/>
                      <a:pt x="4308" y="624"/>
                    </a:cubicBezTo>
                    <a:cubicBezTo>
                      <a:pt x="4324" y="577"/>
                      <a:pt x="4358" y="559"/>
                      <a:pt x="4380" y="516"/>
                    </a:cubicBezTo>
                    <a:cubicBezTo>
                      <a:pt x="4403" y="470"/>
                      <a:pt x="4414" y="446"/>
                      <a:pt x="4452" y="408"/>
                    </a:cubicBezTo>
                    <a:cubicBezTo>
                      <a:pt x="4475" y="338"/>
                      <a:pt x="4518" y="282"/>
                      <a:pt x="4548" y="216"/>
                    </a:cubicBezTo>
                    <a:cubicBezTo>
                      <a:pt x="4558" y="193"/>
                      <a:pt x="4558" y="165"/>
                      <a:pt x="4572" y="144"/>
                    </a:cubicBezTo>
                    <a:cubicBezTo>
                      <a:pt x="4588" y="120"/>
                      <a:pt x="4611" y="99"/>
                      <a:pt x="4620" y="72"/>
                    </a:cubicBezTo>
                    <a:cubicBezTo>
                      <a:pt x="4624" y="60"/>
                      <a:pt x="4625" y="47"/>
                      <a:pt x="4632" y="36"/>
                    </a:cubicBezTo>
                    <a:cubicBezTo>
                      <a:pt x="4641" y="22"/>
                      <a:pt x="4668" y="0"/>
                      <a:pt x="4668" y="0"/>
                    </a:cubicBezTo>
                    <a:cubicBezTo>
                      <a:pt x="4660" y="16"/>
                      <a:pt x="4644" y="30"/>
                      <a:pt x="4644" y="48"/>
                    </a:cubicBezTo>
                    <a:cubicBezTo>
                      <a:pt x="4644" y="62"/>
                      <a:pt x="4655" y="6"/>
                      <a:pt x="4668" y="12"/>
                    </a:cubicBezTo>
                    <a:cubicBezTo>
                      <a:pt x="4707" y="31"/>
                      <a:pt x="4716" y="84"/>
                      <a:pt x="4740" y="120"/>
                    </a:cubicBezTo>
                    <a:cubicBezTo>
                      <a:pt x="4817" y="235"/>
                      <a:pt x="4892" y="405"/>
                      <a:pt x="5004" y="480"/>
                    </a:cubicBezTo>
                    <a:cubicBezTo>
                      <a:pt x="5066" y="574"/>
                      <a:pt x="5146" y="650"/>
                      <a:pt x="5208" y="744"/>
                    </a:cubicBezTo>
                    <a:cubicBezTo>
                      <a:pt x="5217" y="758"/>
                      <a:pt x="5234" y="766"/>
                      <a:pt x="5244" y="780"/>
                    </a:cubicBezTo>
                    <a:cubicBezTo>
                      <a:pt x="5254" y="795"/>
                      <a:pt x="5258" y="813"/>
                      <a:pt x="5268" y="828"/>
                    </a:cubicBezTo>
                    <a:cubicBezTo>
                      <a:pt x="5338" y="933"/>
                      <a:pt x="5414" y="1035"/>
                      <a:pt x="5484" y="1140"/>
                    </a:cubicBezTo>
                    <a:cubicBezTo>
                      <a:pt x="5514" y="1186"/>
                      <a:pt x="5515" y="1238"/>
                      <a:pt x="5544" y="1284"/>
                    </a:cubicBezTo>
                    <a:cubicBezTo>
                      <a:pt x="5604" y="1380"/>
                      <a:pt x="5664" y="1476"/>
                      <a:pt x="5724" y="1572"/>
                    </a:cubicBezTo>
                    <a:cubicBezTo>
                      <a:pt x="5733" y="1587"/>
                      <a:pt x="5737" y="1606"/>
                      <a:pt x="5748" y="1620"/>
                    </a:cubicBezTo>
                    <a:cubicBezTo>
                      <a:pt x="5762" y="1638"/>
                      <a:pt x="5781" y="1651"/>
                      <a:pt x="5796" y="1668"/>
                    </a:cubicBezTo>
                    <a:cubicBezTo>
                      <a:pt x="5876" y="1762"/>
                      <a:pt x="5716" y="1624"/>
                      <a:pt x="5892" y="1800"/>
                    </a:cubicBezTo>
                    <a:cubicBezTo>
                      <a:pt x="5967" y="1875"/>
                      <a:pt x="6047" y="1954"/>
                      <a:pt x="6108" y="2040"/>
                    </a:cubicBezTo>
                    <a:cubicBezTo>
                      <a:pt x="6196" y="2163"/>
                      <a:pt x="6042" y="1954"/>
                      <a:pt x="6168" y="2136"/>
                    </a:cubicBezTo>
                    <a:cubicBezTo>
                      <a:pt x="6191" y="2169"/>
                      <a:pt x="6240" y="2232"/>
                      <a:pt x="6240" y="2232"/>
                    </a:cubicBezTo>
                    <a:cubicBezTo>
                      <a:pt x="6271" y="2325"/>
                      <a:pt x="6327" y="2403"/>
                      <a:pt x="6396" y="2472"/>
                    </a:cubicBezTo>
                    <a:cubicBezTo>
                      <a:pt x="6404" y="2422"/>
                      <a:pt x="6413" y="2347"/>
                      <a:pt x="6444" y="2304"/>
                    </a:cubicBezTo>
                    <a:cubicBezTo>
                      <a:pt x="6558" y="2145"/>
                      <a:pt x="6430" y="2373"/>
                      <a:pt x="6528" y="2196"/>
                    </a:cubicBezTo>
                    <a:cubicBezTo>
                      <a:pt x="6584" y="2096"/>
                      <a:pt x="6651" y="2000"/>
                      <a:pt x="6720" y="1908"/>
                    </a:cubicBezTo>
                    <a:cubicBezTo>
                      <a:pt x="6738" y="1855"/>
                      <a:pt x="6773" y="1832"/>
                      <a:pt x="6804" y="1788"/>
                    </a:cubicBezTo>
                    <a:cubicBezTo>
                      <a:pt x="6832" y="1748"/>
                      <a:pt x="6850" y="1697"/>
                      <a:pt x="6876" y="1656"/>
                    </a:cubicBezTo>
                    <a:cubicBezTo>
                      <a:pt x="6914" y="1596"/>
                      <a:pt x="6954" y="1533"/>
                      <a:pt x="6996" y="1476"/>
                    </a:cubicBezTo>
                    <a:cubicBezTo>
                      <a:pt x="7019" y="1407"/>
                      <a:pt x="7072" y="1342"/>
                      <a:pt x="7116" y="1284"/>
                    </a:cubicBezTo>
                    <a:cubicBezTo>
                      <a:pt x="7132" y="1236"/>
                      <a:pt x="7128" y="1241"/>
                      <a:pt x="7164" y="1188"/>
                    </a:cubicBezTo>
                    <a:cubicBezTo>
                      <a:pt x="7187" y="1155"/>
                      <a:pt x="7236" y="1092"/>
                      <a:pt x="7236" y="1092"/>
                    </a:cubicBezTo>
                    <a:cubicBezTo>
                      <a:pt x="7266" y="1003"/>
                      <a:pt x="7334" y="925"/>
                      <a:pt x="7392" y="852"/>
                    </a:cubicBezTo>
                    <a:cubicBezTo>
                      <a:pt x="7426" y="718"/>
                      <a:pt x="7517" y="616"/>
                      <a:pt x="7572" y="492"/>
                    </a:cubicBezTo>
                    <a:cubicBezTo>
                      <a:pt x="7614" y="397"/>
                      <a:pt x="7615" y="287"/>
                      <a:pt x="7656" y="192"/>
                    </a:cubicBezTo>
                    <a:cubicBezTo>
                      <a:pt x="7678" y="140"/>
                      <a:pt x="7715" y="98"/>
                      <a:pt x="7740" y="48"/>
                    </a:cubicBezTo>
                    <a:cubicBezTo>
                      <a:pt x="7765" y="124"/>
                      <a:pt x="7824" y="179"/>
                      <a:pt x="7872" y="240"/>
                    </a:cubicBezTo>
                    <a:cubicBezTo>
                      <a:pt x="7932" y="317"/>
                      <a:pt x="7986" y="396"/>
                      <a:pt x="8052" y="468"/>
                    </a:cubicBezTo>
                    <a:cubicBezTo>
                      <a:pt x="8083" y="501"/>
                      <a:pt x="8128" y="524"/>
                      <a:pt x="8148" y="564"/>
                    </a:cubicBezTo>
                    <a:cubicBezTo>
                      <a:pt x="8240" y="749"/>
                      <a:pt x="8382" y="909"/>
                      <a:pt x="8496" y="1080"/>
                    </a:cubicBezTo>
                    <a:cubicBezTo>
                      <a:pt x="8509" y="1099"/>
                      <a:pt x="8522" y="1119"/>
                      <a:pt x="8532" y="1140"/>
                    </a:cubicBezTo>
                    <a:cubicBezTo>
                      <a:pt x="8538" y="1151"/>
                      <a:pt x="8538" y="1165"/>
                      <a:pt x="8544" y="1176"/>
                    </a:cubicBezTo>
                    <a:cubicBezTo>
                      <a:pt x="8577" y="1237"/>
                      <a:pt x="8619" y="1295"/>
                      <a:pt x="8652" y="1356"/>
                    </a:cubicBezTo>
                    <a:cubicBezTo>
                      <a:pt x="8679" y="1406"/>
                      <a:pt x="8696" y="1462"/>
                      <a:pt x="8724" y="1512"/>
                    </a:cubicBezTo>
                    <a:cubicBezTo>
                      <a:pt x="8786" y="1623"/>
                      <a:pt x="8880" y="1720"/>
                      <a:pt x="8964" y="1812"/>
                    </a:cubicBezTo>
                    <a:cubicBezTo>
                      <a:pt x="8995" y="1845"/>
                      <a:pt x="9040" y="1868"/>
                      <a:pt x="9060" y="1908"/>
                    </a:cubicBezTo>
                    <a:cubicBezTo>
                      <a:pt x="9091" y="1970"/>
                      <a:pt x="9140" y="2008"/>
                      <a:pt x="9180" y="2064"/>
                    </a:cubicBezTo>
                    <a:cubicBezTo>
                      <a:pt x="9234" y="2139"/>
                      <a:pt x="9283" y="2217"/>
                      <a:pt x="9336" y="2292"/>
                    </a:cubicBezTo>
                    <a:cubicBezTo>
                      <a:pt x="9377" y="2351"/>
                      <a:pt x="9416" y="2412"/>
                      <a:pt x="9456" y="2472"/>
                    </a:cubicBezTo>
                    <a:cubicBezTo>
                      <a:pt x="9461" y="2479"/>
                      <a:pt x="9448" y="2488"/>
                      <a:pt x="9444" y="2496"/>
                    </a:cubicBezTo>
                  </a:path>
                </a:pathLst>
              </a:custGeom>
              <a:noFill/>
              <a:ln w="9525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4630" name="Freeform 6"/>
              <p:cNvSpPr>
                <a:spLocks/>
              </p:cNvSpPr>
              <p:nvPr/>
            </p:nvSpPr>
            <p:spPr bwMode="auto">
              <a:xfrm>
                <a:off x="9012" y="7939"/>
                <a:ext cx="433" cy="287"/>
              </a:xfrm>
              <a:custGeom>
                <a:avLst/>
                <a:gdLst/>
                <a:ahLst/>
                <a:cxnLst>
                  <a:cxn ang="0">
                    <a:pos x="60" y="2040"/>
                  </a:cxn>
                  <a:cxn ang="0">
                    <a:pos x="384" y="1644"/>
                  </a:cxn>
                  <a:cxn ang="0">
                    <a:pos x="576" y="1380"/>
                  </a:cxn>
                  <a:cxn ang="0">
                    <a:pos x="864" y="1008"/>
                  </a:cxn>
                  <a:cxn ang="0">
                    <a:pos x="1188" y="612"/>
                  </a:cxn>
                  <a:cxn ang="0">
                    <a:pos x="1416" y="336"/>
                  </a:cxn>
                  <a:cxn ang="0">
                    <a:pos x="1584" y="108"/>
                  </a:cxn>
                  <a:cxn ang="0">
                    <a:pos x="1620" y="48"/>
                  </a:cxn>
                  <a:cxn ang="0">
                    <a:pos x="1728" y="156"/>
                  </a:cxn>
                  <a:cxn ang="0">
                    <a:pos x="2052" y="576"/>
                  </a:cxn>
                  <a:cxn ang="0">
                    <a:pos x="2244" y="828"/>
                  </a:cxn>
                  <a:cxn ang="0">
                    <a:pos x="2544" y="1404"/>
                  </a:cxn>
                  <a:cxn ang="0">
                    <a:pos x="2700" y="1668"/>
                  </a:cxn>
                  <a:cxn ang="0">
                    <a:pos x="2772" y="1812"/>
                  </a:cxn>
                  <a:cxn ang="0">
                    <a:pos x="2964" y="2076"/>
                  </a:cxn>
                  <a:cxn ang="0">
                    <a:pos x="3132" y="2316"/>
                  </a:cxn>
                  <a:cxn ang="0">
                    <a:pos x="3192" y="2400"/>
                  </a:cxn>
                  <a:cxn ang="0">
                    <a:pos x="3528" y="1920"/>
                  </a:cxn>
                  <a:cxn ang="0">
                    <a:pos x="3588" y="1836"/>
                  </a:cxn>
                  <a:cxn ang="0">
                    <a:pos x="3732" y="1608"/>
                  </a:cxn>
                  <a:cxn ang="0">
                    <a:pos x="3804" y="1488"/>
                  </a:cxn>
                  <a:cxn ang="0">
                    <a:pos x="3900" y="1332"/>
                  </a:cxn>
                  <a:cxn ang="0">
                    <a:pos x="4200" y="780"/>
                  </a:cxn>
                  <a:cxn ang="0">
                    <a:pos x="4380" y="516"/>
                  </a:cxn>
                  <a:cxn ang="0">
                    <a:pos x="4548" y="216"/>
                  </a:cxn>
                  <a:cxn ang="0">
                    <a:pos x="4620" y="72"/>
                  </a:cxn>
                  <a:cxn ang="0">
                    <a:pos x="4668" y="0"/>
                  </a:cxn>
                  <a:cxn ang="0">
                    <a:pos x="4668" y="12"/>
                  </a:cxn>
                  <a:cxn ang="0">
                    <a:pos x="5004" y="480"/>
                  </a:cxn>
                  <a:cxn ang="0">
                    <a:pos x="5244" y="780"/>
                  </a:cxn>
                  <a:cxn ang="0">
                    <a:pos x="5484" y="1140"/>
                  </a:cxn>
                  <a:cxn ang="0">
                    <a:pos x="5724" y="1572"/>
                  </a:cxn>
                  <a:cxn ang="0">
                    <a:pos x="5796" y="1668"/>
                  </a:cxn>
                  <a:cxn ang="0">
                    <a:pos x="6108" y="2040"/>
                  </a:cxn>
                  <a:cxn ang="0">
                    <a:pos x="6240" y="2232"/>
                  </a:cxn>
                  <a:cxn ang="0">
                    <a:pos x="6444" y="2304"/>
                  </a:cxn>
                  <a:cxn ang="0">
                    <a:pos x="6720" y="1908"/>
                  </a:cxn>
                  <a:cxn ang="0">
                    <a:pos x="6876" y="1656"/>
                  </a:cxn>
                  <a:cxn ang="0">
                    <a:pos x="7116" y="1284"/>
                  </a:cxn>
                  <a:cxn ang="0">
                    <a:pos x="7236" y="1092"/>
                  </a:cxn>
                  <a:cxn ang="0">
                    <a:pos x="7572" y="492"/>
                  </a:cxn>
                  <a:cxn ang="0">
                    <a:pos x="7740" y="48"/>
                  </a:cxn>
                  <a:cxn ang="0">
                    <a:pos x="8052" y="468"/>
                  </a:cxn>
                  <a:cxn ang="0">
                    <a:pos x="8496" y="1080"/>
                  </a:cxn>
                  <a:cxn ang="0">
                    <a:pos x="8544" y="1176"/>
                  </a:cxn>
                  <a:cxn ang="0">
                    <a:pos x="8724" y="1512"/>
                  </a:cxn>
                  <a:cxn ang="0">
                    <a:pos x="9060" y="1908"/>
                  </a:cxn>
                  <a:cxn ang="0">
                    <a:pos x="9336" y="2292"/>
                  </a:cxn>
                  <a:cxn ang="0">
                    <a:pos x="9444" y="2496"/>
                  </a:cxn>
                </a:cxnLst>
                <a:rect l="0" t="0" r="r" b="b"/>
                <a:pathLst>
                  <a:path w="9461" h="2496">
                    <a:moveTo>
                      <a:pt x="0" y="2196"/>
                    </a:moveTo>
                    <a:cubicBezTo>
                      <a:pt x="20" y="2147"/>
                      <a:pt x="29" y="2083"/>
                      <a:pt x="60" y="2040"/>
                    </a:cubicBezTo>
                    <a:cubicBezTo>
                      <a:pt x="115" y="1963"/>
                      <a:pt x="192" y="1886"/>
                      <a:pt x="252" y="1812"/>
                    </a:cubicBezTo>
                    <a:cubicBezTo>
                      <a:pt x="299" y="1755"/>
                      <a:pt x="333" y="1695"/>
                      <a:pt x="384" y="1644"/>
                    </a:cubicBezTo>
                    <a:cubicBezTo>
                      <a:pt x="408" y="1572"/>
                      <a:pt x="462" y="1506"/>
                      <a:pt x="516" y="1452"/>
                    </a:cubicBezTo>
                    <a:cubicBezTo>
                      <a:pt x="539" y="1383"/>
                      <a:pt x="511" y="1445"/>
                      <a:pt x="576" y="1380"/>
                    </a:cubicBezTo>
                    <a:cubicBezTo>
                      <a:pt x="643" y="1313"/>
                      <a:pt x="676" y="1217"/>
                      <a:pt x="756" y="1164"/>
                    </a:cubicBezTo>
                    <a:cubicBezTo>
                      <a:pt x="775" y="1106"/>
                      <a:pt x="828" y="1059"/>
                      <a:pt x="864" y="1008"/>
                    </a:cubicBezTo>
                    <a:cubicBezTo>
                      <a:pt x="943" y="895"/>
                      <a:pt x="1025" y="786"/>
                      <a:pt x="1116" y="684"/>
                    </a:cubicBezTo>
                    <a:cubicBezTo>
                      <a:pt x="1139" y="659"/>
                      <a:pt x="1169" y="640"/>
                      <a:pt x="1188" y="612"/>
                    </a:cubicBezTo>
                    <a:cubicBezTo>
                      <a:pt x="1234" y="544"/>
                      <a:pt x="1277" y="481"/>
                      <a:pt x="1332" y="420"/>
                    </a:cubicBezTo>
                    <a:cubicBezTo>
                      <a:pt x="1359" y="391"/>
                      <a:pt x="1396" y="370"/>
                      <a:pt x="1416" y="336"/>
                    </a:cubicBezTo>
                    <a:cubicBezTo>
                      <a:pt x="1459" y="264"/>
                      <a:pt x="1433" y="289"/>
                      <a:pt x="1488" y="252"/>
                    </a:cubicBezTo>
                    <a:cubicBezTo>
                      <a:pt x="1520" y="204"/>
                      <a:pt x="1552" y="156"/>
                      <a:pt x="1584" y="108"/>
                    </a:cubicBezTo>
                    <a:cubicBezTo>
                      <a:pt x="1602" y="81"/>
                      <a:pt x="1632" y="46"/>
                      <a:pt x="1632" y="12"/>
                    </a:cubicBezTo>
                    <a:cubicBezTo>
                      <a:pt x="1628" y="24"/>
                      <a:pt x="1612" y="38"/>
                      <a:pt x="1620" y="48"/>
                    </a:cubicBezTo>
                    <a:cubicBezTo>
                      <a:pt x="1633" y="65"/>
                      <a:pt x="1662" y="59"/>
                      <a:pt x="1680" y="72"/>
                    </a:cubicBezTo>
                    <a:cubicBezTo>
                      <a:pt x="1695" y="82"/>
                      <a:pt x="1722" y="145"/>
                      <a:pt x="1728" y="156"/>
                    </a:cubicBezTo>
                    <a:cubicBezTo>
                      <a:pt x="1785" y="252"/>
                      <a:pt x="1855" y="341"/>
                      <a:pt x="1920" y="432"/>
                    </a:cubicBezTo>
                    <a:cubicBezTo>
                      <a:pt x="1957" y="484"/>
                      <a:pt x="1999" y="541"/>
                      <a:pt x="2052" y="576"/>
                    </a:cubicBezTo>
                    <a:cubicBezTo>
                      <a:pt x="2075" y="646"/>
                      <a:pt x="2046" y="582"/>
                      <a:pt x="2100" y="636"/>
                    </a:cubicBezTo>
                    <a:cubicBezTo>
                      <a:pt x="2145" y="681"/>
                      <a:pt x="2214" y="773"/>
                      <a:pt x="2244" y="828"/>
                    </a:cubicBezTo>
                    <a:cubicBezTo>
                      <a:pt x="2334" y="993"/>
                      <a:pt x="2409" y="1161"/>
                      <a:pt x="2508" y="1320"/>
                    </a:cubicBezTo>
                    <a:cubicBezTo>
                      <a:pt x="2570" y="1420"/>
                      <a:pt x="2503" y="1322"/>
                      <a:pt x="2544" y="1404"/>
                    </a:cubicBezTo>
                    <a:cubicBezTo>
                      <a:pt x="2563" y="1443"/>
                      <a:pt x="2641" y="1552"/>
                      <a:pt x="2652" y="1584"/>
                    </a:cubicBezTo>
                    <a:cubicBezTo>
                      <a:pt x="2670" y="1639"/>
                      <a:pt x="2656" y="1610"/>
                      <a:pt x="2700" y="1668"/>
                    </a:cubicBezTo>
                    <a:cubicBezTo>
                      <a:pt x="2724" y="1763"/>
                      <a:pt x="2693" y="1669"/>
                      <a:pt x="2760" y="1776"/>
                    </a:cubicBezTo>
                    <a:cubicBezTo>
                      <a:pt x="2767" y="1787"/>
                      <a:pt x="2765" y="1801"/>
                      <a:pt x="2772" y="1812"/>
                    </a:cubicBezTo>
                    <a:cubicBezTo>
                      <a:pt x="2781" y="1826"/>
                      <a:pt x="2798" y="1834"/>
                      <a:pt x="2808" y="1848"/>
                    </a:cubicBezTo>
                    <a:cubicBezTo>
                      <a:pt x="2858" y="1917"/>
                      <a:pt x="2919" y="2004"/>
                      <a:pt x="2964" y="2076"/>
                    </a:cubicBezTo>
                    <a:cubicBezTo>
                      <a:pt x="3034" y="2188"/>
                      <a:pt x="2946" y="2068"/>
                      <a:pt x="3012" y="2160"/>
                    </a:cubicBezTo>
                    <a:cubicBezTo>
                      <a:pt x="3050" y="2213"/>
                      <a:pt x="3100" y="2260"/>
                      <a:pt x="3132" y="2316"/>
                    </a:cubicBezTo>
                    <a:cubicBezTo>
                      <a:pt x="3141" y="2332"/>
                      <a:pt x="3146" y="2349"/>
                      <a:pt x="3156" y="2364"/>
                    </a:cubicBezTo>
                    <a:cubicBezTo>
                      <a:pt x="3166" y="2378"/>
                      <a:pt x="3192" y="2400"/>
                      <a:pt x="3192" y="2400"/>
                    </a:cubicBezTo>
                    <a:cubicBezTo>
                      <a:pt x="3216" y="2304"/>
                      <a:pt x="3264" y="2204"/>
                      <a:pt x="3348" y="2148"/>
                    </a:cubicBezTo>
                    <a:cubicBezTo>
                      <a:pt x="3391" y="2061"/>
                      <a:pt x="3472" y="1998"/>
                      <a:pt x="3528" y="1920"/>
                    </a:cubicBezTo>
                    <a:cubicBezTo>
                      <a:pt x="3538" y="1905"/>
                      <a:pt x="3542" y="1887"/>
                      <a:pt x="3552" y="1872"/>
                    </a:cubicBezTo>
                    <a:cubicBezTo>
                      <a:pt x="3562" y="1858"/>
                      <a:pt x="3578" y="1849"/>
                      <a:pt x="3588" y="1836"/>
                    </a:cubicBezTo>
                    <a:cubicBezTo>
                      <a:pt x="3618" y="1797"/>
                      <a:pt x="3643" y="1755"/>
                      <a:pt x="3672" y="1716"/>
                    </a:cubicBezTo>
                    <a:cubicBezTo>
                      <a:pt x="3685" y="1677"/>
                      <a:pt x="3719" y="1647"/>
                      <a:pt x="3732" y="1608"/>
                    </a:cubicBezTo>
                    <a:cubicBezTo>
                      <a:pt x="3736" y="1596"/>
                      <a:pt x="3738" y="1583"/>
                      <a:pt x="3744" y="1572"/>
                    </a:cubicBezTo>
                    <a:cubicBezTo>
                      <a:pt x="3766" y="1534"/>
                      <a:pt x="3785" y="1525"/>
                      <a:pt x="3804" y="1488"/>
                    </a:cubicBezTo>
                    <a:cubicBezTo>
                      <a:pt x="3810" y="1477"/>
                      <a:pt x="3810" y="1463"/>
                      <a:pt x="3816" y="1452"/>
                    </a:cubicBezTo>
                    <a:cubicBezTo>
                      <a:pt x="3838" y="1408"/>
                      <a:pt x="3877" y="1375"/>
                      <a:pt x="3900" y="1332"/>
                    </a:cubicBezTo>
                    <a:cubicBezTo>
                      <a:pt x="3976" y="1193"/>
                      <a:pt x="3916" y="1279"/>
                      <a:pt x="3984" y="1188"/>
                    </a:cubicBezTo>
                    <a:cubicBezTo>
                      <a:pt x="4033" y="1041"/>
                      <a:pt x="4118" y="911"/>
                      <a:pt x="4200" y="780"/>
                    </a:cubicBezTo>
                    <a:cubicBezTo>
                      <a:pt x="4236" y="722"/>
                      <a:pt x="4258" y="674"/>
                      <a:pt x="4308" y="624"/>
                    </a:cubicBezTo>
                    <a:cubicBezTo>
                      <a:pt x="4324" y="577"/>
                      <a:pt x="4358" y="559"/>
                      <a:pt x="4380" y="516"/>
                    </a:cubicBezTo>
                    <a:cubicBezTo>
                      <a:pt x="4403" y="470"/>
                      <a:pt x="4414" y="446"/>
                      <a:pt x="4452" y="408"/>
                    </a:cubicBezTo>
                    <a:cubicBezTo>
                      <a:pt x="4475" y="338"/>
                      <a:pt x="4518" y="282"/>
                      <a:pt x="4548" y="216"/>
                    </a:cubicBezTo>
                    <a:cubicBezTo>
                      <a:pt x="4558" y="193"/>
                      <a:pt x="4558" y="165"/>
                      <a:pt x="4572" y="144"/>
                    </a:cubicBezTo>
                    <a:cubicBezTo>
                      <a:pt x="4588" y="120"/>
                      <a:pt x="4611" y="99"/>
                      <a:pt x="4620" y="72"/>
                    </a:cubicBezTo>
                    <a:cubicBezTo>
                      <a:pt x="4624" y="60"/>
                      <a:pt x="4625" y="47"/>
                      <a:pt x="4632" y="36"/>
                    </a:cubicBezTo>
                    <a:cubicBezTo>
                      <a:pt x="4641" y="22"/>
                      <a:pt x="4668" y="0"/>
                      <a:pt x="4668" y="0"/>
                    </a:cubicBezTo>
                    <a:cubicBezTo>
                      <a:pt x="4660" y="16"/>
                      <a:pt x="4644" y="30"/>
                      <a:pt x="4644" y="48"/>
                    </a:cubicBezTo>
                    <a:cubicBezTo>
                      <a:pt x="4644" y="62"/>
                      <a:pt x="4655" y="6"/>
                      <a:pt x="4668" y="12"/>
                    </a:cubicBezTo>
                    <a:cubicBezTo>
                      <a:pt x="4707" y="31"/>
                      <a:pt x="4716" y="84"/>
                      <a:pt x="4740" y="120"/>
                    </a:cubicBezTo>
                    <a:cubicBezTo>
                      <a:pt x="4817" y="235"/>
                      <a:pt x="4892" y="405"/>
                      <a:pt x="5004" y="480"/>
                    </a:cubicBezTo>
                    <a:cubicBezTo>
                      <a:pt x="5066" y="574"/>
                      <a:pt x="5146" y="650"/>
                      <a:pt x="5208" y="744"/>
                    </a:cubicBezTo>
                    <a:cubicBezTo>
                      <a:pt x="5217" y="758"/>
                      <a:pt x="5234" y="766"/>
                      <a:pt x="5244" y="780"/>
                    </a:cubicBezTo>
                    <a:cubicBezTo>
                      <a:pt x="5254" y="795"/>
                      <a:pt x="5258" y="813"/>
                      <a:pt x="5268" y="828"/>
                    </a:cubicBezTo>
                    <a:cubicBezTo>
                      <a:pt x="5338" y="933"/>
                      <a:pt x="5414" y="1035"/>
                      <a:pt x="5484" y="1140"/>
                    </a:cubicBezTo>
                    <a:cubicBezTo>
                      <a:pt x="5514" y="1186"/>
                      <a:pt x="5515" y="1238"/>
                      <a:pt x="5544" y="1284"/>
                    </a:cubicBezTo>
                    <a:cubicBezTo>
                      <a:pt x="5604" y="1380"/>
                      <a:pt x="5664" y="1476"/>
                      <a:pt x="5724" y="1572"/>
                    </a:cubicBezTo>
                    <a:cubicBezTo>
                      <a:pt x="5733" y="1587"/>
                      <a:pt x="5737" y="1606"/>
                      <a:pt x="5748" y="1620"/>
                    </a:cubicBezTo>
                    <a:cubicBezTo>
                      <a:pt x="5762" y="1638"/>
                      <a:pt x="5781" y="1651"/>
                      <a:pt x="5796" y="1668"/>
                    </a:cubicBezTo>
                    <a:cubicBezTo>
                      <a:pt x="5876" y="1762"/>
                      <a:pt x="5716" y="1624"/>
                      <a:pt x="5892" y="1800"/>
                    </a:cubicBezTo>
                    <a:cubicBezTo>
                      <a:pt x="5967" y="1875"/>
                      <a:pt x="6047" y="1954"/>
                      <a:pt x="6108" y="2040"/>
                    </a:cubicBezTo>
                    <a:cubicBezTo>
                      <a:pt x="6196" y="2163"/>
                      <a:pt x="6042" y="1954"/>
                      <a:pt x="6168" y="2136"/>
                    </a:cubicBezTo>
                    <a:cubicBezTo>
                      <a:pt x="6191" y="2169"/>
                      <a:pt x="6240" y="2232"/>
                      <a:pt x="6240" y="2232"/>
                    </a:cubicBezTo>
                    <a:cubicBezTo>
                      <a:pt x="6271" y="2325"/>
                      <a:pt x="6327" y="2403"/>
                      <a:pt x="6396" y="2472"/>
                    </a:cubicBezTo>
                    <a:cubicBezTo>
                      <a:pt x="6404" y="2422"/>
                      <a:pt x="6413" y="2347"/>
                      <a:pt x="6444" y="2304"/>
                    </a:cubicBezTo>
                    <a:cubicBezTo>
                      <a:pt x="6558" y="2145"/>
                      <a:pt x="6430" y="2373"/>
                      <a:pt x="6528" y="2196"/>
                    </a:cubicBezTo>
                    <a:cubicBezTo>
                      <a:pt x="6584" y="2096"/>
                      <a:pt x="6651" y="2000"/>
                      <a:pt x="6720" y="1908"/>
                    </a:cubicBezTo>
                    <a:cubicBezTo>
                      <a:pt x="6738" y="1855"/>
                      <a:pt x="6773" y="1832"/>
                      <a:pt x="6804" y="1788"/>
                    </a:cubicBezTo>
                    <a:cubicBezTo>
                      <a:pt x="6832" y="1748"/>
                      <a:pt x="6850" y="1697"/>
                      <a:pt x="6876" y="1656"/>
                    </a:cubicBezTo>
                    <a:cubicBezTo>
                      <a:pt x="6914" y="1596"/>
                      <a:pt x="6954" y="1533"/>
                      <a:pt x="6996" y="1476"/>
                    </a:cubicBezTo>
                    <a:cubicBezTo>
                      <a:pt x="7019" y="1407"/>
                      <a:pt x="7072" y="1342"/>
                      <a:pt x="7116" y="1284"/>
                    </a:cubicBezTo>
                    <a:cubicBezTo>
                      <a:pt x="7132" y="1236"/>
                      <a:pt x="7128" y="1241"/>
                      <a:pt x="7164" y="1188"/>
                    </a:cubicBezTo>
                    <a:cubicBezTo>
                      <a:pt x="7187" y="1155"/>
                      <a:pt x="7236" y="1092"/>
                      <a:pt x="7236" y="1092"/>
                    </a:cubicBezTo>
                    <a:cubicBezTo>
                      <a:pt x="7266" y="1003"/>
                      <a:pt x="7334" y="925"/>
                      <a:pt x="7392" y="852"/>
                    </a:cubicBezTo>
                    <a:cubicBezTo>
                      <a:pt x="7426" y="718"/>
                      <a:pt x="7517" y="616"/>
                      <a:pt x="7572" y="492"/>
                    </a:cubicBezTo>
                    <a:cubicBezTo>
                      <a:pt x="7614" y="397"/>
                      <a:pt x="7615" y="287"/>
                      <a:pt x="7656" y="192"/>
                    </a:cubicBezTo>
                    <a:cubicBezTo>
                      <a:pt x="7678" y="140"/>
                      <a:pt x="7715" y="98"/>
                      <a:pt x="7740" y="48"/>
                    </a:cubicBezTo>
                    <a:cubicBezTo>
                      <a:pt x="7765" y="124"/>
                      <a:pt x="7824" y="179"/>
                      <a:pt x="7872" y="240"/>
                    </a:cubicBezTo>
                    <a:cubicBezTo>
                      <a:pt x="7932" y="317"/>
                      <a:pt x="7986" y="396"/>
                      <a:pt x="8052" y="468"/>
                    </a:cubicBezTo>
                    <a:cubicBezTo>
                      <a:pt x="8083" y="501"/>
                      <a:pt x="8128" y="524"/>
                      <a:pt x="8148" y="564"/>
                    </a:cubicBezTo>
                    <a:cubicBezTo>
                      <a:pt x="8240" y="749"/>
                      <a:pt x="8382" y="909"/>
                      <a:pt x="8496" y="1080"/>
                    </a:cubicBezTo>
                    <a:cubicBezTo>
                      <a:pt x="8509" y="1099"/>
                      <a:pt x="8522" y="1119"/>
                      <a:pt x="8532" y="1140"/>
                    </a:cubicBezTo>
                    <a:cubicBezTo>
                      <a:pt x="8538" y="1151"/>
                      <a:pt x="8538" y="1165"/>
                      <a:pt x="8544" y="1176"/>
                    </a:cubicBezTo>
                    <a:cubicBezTo>
                      <a:pt x="8577" y="1237"/>
                      <a:pt x="8619" y="1295"/>
                      <a:pt x="8652" y="1356"/>
                    </a:cubicBezTo>
                    <a:cubicBezTo>
                      <a:pt x="8679" y="1406"/>
                      <a:pt x="8696" y="1462"/>
                      <a:pt x="8724" y="1512"/>
                    </a:cubicBezTo>
                    <a:cubicBezTo>
                      <a:pt x="8786" y="1623"/>
                      <a:pt x="8880" y="1720"/>
                      <a:pt x="8964" y="1812"/>
                    </a:cubicBezTo>
                    <a:cubicBezTo>
                      <a:pt x="8995" y="1845"/>
                      <a:pt x="9040" y="1868"/>
                      <a:pt x="9060" y="1908"/>
                    </a:cubicBezTo>
                    <a:cubicBezTo>
                      <a:pt x="9091" y="1970"/>
                      <a:pt x="9140" y="2008"/>
                      <a:pt x="9180" y="2064"/>
                    </a:cubicBezTo>
                    <a:cubicBezTo>
                      <a:pt x="9234" y="2139"/>
                      <a:pt x="9283" y="2217"/>
                      <a:pt x="9336" y="2292"/>
                    </a:cubicBezTo>
                    <a:cubicBezTo>
                      <a:pt x="9377" y="2351"/>
                      <a:pt x="9416" y="2412"/>
                      <a:pt x="9456" y="2472"/>
                    </a:cubicBezTo>
                    <a:cubicBezTo>
                      <a:pt x="9461" y="2479"/>
                      <a:pt x="9448" y="2488"/>
                      <a:pt x="9444" y="2496"/>
                    </a:cubicBezTo>
                  </a:path>
                </a:pathLst>
              </a:cu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4631" name="Freeform 7"/>
              <p:cNvSpPr>
                <a:spLocks/>
              </p:cNvSpPr>
              <p:nvPr/>
            </p:nvSpPr>
            <p:spPr bwMode="auto">
              <a:xfrm>
                <a:off x="9445" y="7939"/>
                <a:ext cx="432" cy="287"/>
              </a:xfrm>
              <a:custGeom>
                <a:avLst/>
                <a:gdLst/>
                <a:ahLst/>
                <a:cxnLst>
                  <a:cxn ang="0">
                    <a:pos x="60" y="2040"/>
                  </a:cxn>
                  <a:cxn ang="0">
                    <a:pos x="384" y="1644"/>
                  </a:cxn>
                  <a:cxn ang="0">
                    <a:pos x="576" y="1380"/>
                  </a:cxn>
                  <a:cxn ang="0">
                    <a:pos x="864" y="1008"/>
                  </a:cxn>
                  <a:cxn ang="0">
                    <a:pos x="1188" y="612"/>
                  </a:cxn>
                  <a:cxn ang="0">
                    <a:pos x="1416" y="336"/>
                  </a:cxn>
                  <a:cxn ang="0">
                    <a:pos x="1584" y="108"/>
                  </a:cxn>
                  <a:cxn ang="0">
                    <a:pos x="1620" y="48"/>
                  </a:cxn>
                  <a:cxn ang="0">
                    <a:pos x="1728" y="156"/>
                  </a:cxn>
                  <a:cxn ang="0">
                    <a:pos x="2052" y="576"/>
                  </a:cxn>
                  <a:cxn ang="0">
                    <a:pos x="2244" y="828"/>
                  </a:cxn>
                  <a:cxn ang="0">
                    <a:pos x="2544" y="1404"/>
                  </a:cxn>
                  <a:cxn ang="0">
                    <a:pos x="2700" y="1668"/>
                  </a:cxn>
                  <a:cxn ang="0">
                    <a:pos x="2772" y="1812"/>
                  </a:cxn>
                  <a:cxn ang="0">
                    <a:pos x="2964" y="2076"/>
                  </a:cxn>
                  <a:cxn ang="0">
                    <a:pos x="3132" y="2316"/>
                  </a:cxn>
                  <a:cxn ang="0">
                    <a:pos x="3192" y="2400"/>
                  </a:cxn>
                  <a:cxn ang="0">
                    <a:pos x="3528" y="1920"/>
                  </a:cxn>
                  <a:cxn ang="0">
                    <a:pos x="3588" y="1836"/>
                  </a:cxn>
                  <a:cxn ang="0">
                    <a:pos x="3732" y="1608"/>
                  </a:cxn>
                  <a:cxn ang="0">
                    <a:pos x="3804" y="1488"/>
                  </a:cxn>
                  <a:cxn ang="0">
                    <a:pos x="3900" y="1332"/>
                  </a:cxn>
                  <a:cxn ang="0">
                    <a:pos x="4200" y="780"/>
                  </a:cxn>
                  <a:cxn ang="0">
                    <a:pos x="4380" y="516"/>
                  </a:cxn>
                  <a:cxn ang="0">
                    <a:pos x="4548" y="216"/>
                  </a:cxn>
                  <a:cxn ang="0">
                    <a:pos x="4620" y="72"/>
                  </a:cxn>
                  <a:cxn ang="0">
                    <a:pos x="4668" y="0"/>
                  </a:cxn>
                  <a:cxn ang="0">
                    <a:pos x="4668" y="12"/>
                  </a:cxn>
                  <a:cxn ang="0">
                    <a:pos x="5004" y="480"/>
                  </a:cxn>
                  <a:cxn ang="0">
                    <a:pos x="5244" y="780"/>
                  </a:cxn>
                  <a:cxn ang="0">
                    <a:pos x="5484" y="1140"/>
                  </a:cxn>
                  <a:cxn ang="0">
                    <a:pos x="5724" y="1572"/>
                  </a:cxn>
                  <a:cxn ang="0">
                    <a:pos x="5796" y="1668"/>
                  </a:cxn>
                  <a:cxn ang="0">
                    <a:pos x="6108" y="2040"/>
                  </a:cxn>
                  <a:cxn ang="0">
                    <a:pos x="6240" y="2232"/>
                  </a:cxn>
                  <a:cxn ang="0">
                    <a:pos x="6444" y="2304"/>
                  </a:cxn>
                  <a:cxn ang="0">
                    <a:pos x="6720" y="1908"/>
                  </a:cxn>
                  <a:cxn ang="0">
                    <a:pos x="6876" y="1656"/>
                  </a:cxn>
                  <a:cxn ang="0">
                    <a:pos x="7116" y="1284"/>
                  </a:cxn>
                  <a:cxn ang="0">
                    <a:pos x="7236" y="1092"/>
                  </a:cxn>
                  <a:cxn ang="0">
                    <a:pos x="7572" y="492"/>
                  </a:cxn>
                  <a:cxn ang="0">
                    <a:pos x="7740" y="48"/>
                  </a:cxn>
                  <a:cxn ang="0">
                    <a:pos x="8052" y="468"/>
                  </a:cxn>
                  <a:cxn ang="0">
                    <a:pos x="8496" y="1080"/>
                  </a:cxn>
                  <a:cxn ang="0">
                    <a:pos x="8544" y="1176"/>
                  </a:cxn>
                  <a:cxn ang="0">
                    <a:pos x="8724" y="1512"/>
                  </a:cxn>
                  <a:cxn ang="0">
                    <a:pos x="9060" y="1908"/>
                  </a:cxn>
                  <a:cxn ang="0">
                    <a:pos x="9336" y="2292"/>
                  </a:cxn>
                  <a:cxn ang="0">
                    <a:pos x="9444" y="2496"/>
                  </a:cxn>
                </a:cxnLst>
                <a:rect l="0" t="0" r="r" b="b"/>
                <a:pathLst>
                  <a:path w="9461" h="2496">
                    <a:moveTo>
                      <a:pt x="0" y="2196"/>
                    </a:moveTo>
                    <a:cubicBezTo>
                      <a:pt x="20" y="2147"/>
                      <a:pt x="29" y="2083"/>
                      <a:pt x="60" y="2040"/>
                    </a:cubicBezTo>
                    <a:cubicBezTo>
                      <a:pt x="115" y="1963"/>
                      <a:pt x="192" y="1886"/>
                      <a:pt x="252" y="1812"/>
                    </a:cubicBezTo>
                    <a:cubicBezTo>
                      <a:pt x="299" y="1755"/>
                      <a:pt x="333" y="1695"/>
                      <a:pt x="384" y="1644"/>
                    </a:cubicBezTo>
                    <a:cubicBezTo>
                      <a:pt x="408" y="1572"/>
                      <a:pt x="462" y="1506"/>
                      <a:pt x="516" y="1452"/>
                    </a:cubicBezTo>
                    <a:cubicBezTo>
                      <a:pt x="539" y="1383"/>
                      <a:pt x="511" y="1445"/>
                      <a:pt x="576" y="1380"/>
                    </a:cubicBezTo>
                    <a:cubicBezTo>
                      <a:pt x="643" y="1313"/>
                      <a:pt x="676" y="1217"/>
                      <a:pt x="756" y="1164"/>
                    </a:cubicBezTo>
                    <a:cubicBezTo>
                      <a:pt x="775" y="1106"/>
                      <a:pt x="828" y="1059"/>
                      <a:pt x="864" y="1008"/>
                    </a:cubicBezTo>
                    <a:cubicBezTo>
                      <a:pt x="943" y="895"/>
                      <a:pt x="1025" y="786"/>
                      <a:pt x="1116" y="684"/>
                    </a:cubicBezTo>
                    <a:cubicBezTo>
                      <a:pt x="1139" y="659"/>
                      <a:pt x="1169" y="640"/>
                      <a:pt x="1188" y="612"/>
                    </a:cubicBezTo>
                    <a:cubicBezTo>
                      <a:pt x="1234" y="544"/>
                      <a:pt x="1277" y="481"/>
                      <a:pt x="1332" y="420"/>
                    </a:cubicBezTo>
                    <a:cubicBezTo>
                      <a:pt x="1359" y="391"/>
                      <a:pt x="1396" y="370"/>
                      <a:pt x="1416" y="336"/>
                    </a:cubicBezTo>
                    <a:cubicBezTo>
                      <a:pt x="1459" y="264"/>
                      <a:pt x="1433" y="289"/>
                      <a:pt x="1488" y="252"/>
                    </a:cubicBezTo>
                    <a:cubicBezTo>
                      <a:pt x="1520" y="204"/>
                      <a:pt x="1552" y="156"/>
                      <a:pt x="1584" y="108"/>
                    </a:cubicBezTo>
                    <a:cubicBezTo>
                      <a:pt x="1602" y="81"/>
                      <a:pt x="1632" y="46"/>
                      <a:pt x="1632" y="12"/>
                    </a:cubicBezTo>
                    <a:cubicBezTo>
                      <a:pt x="1628" y="24"/>
                      <a:pt x="1612" y="38"/>
                      <a:pt x="1620" y="48"/>
                    </a:cubicBezTo>
                    <a:cubicBezTo>
                      <a:pt x="1633" y="65"/>
                      <a:pt x="1662" y="59"/>
                      <a:pt x="1680" y="72"/>
                    </a:cubicBezTo>
                    <a:cubicBezTo>
                      <a:pt x="1695" y="82"/>
                      <a:pt x="1722" y="145"/>
                      <a:pt x="1728" y="156"/>
                    </a:cubicBezTo>
                    <a:cubicBezTo>
                      <a:pt x="1785" y="252"/>
                      <a:pt x="1855" y="341"/>
                      <a:pt x="1920" y="432"/>
                    </a:cubicBezTo>
                    <a:cubicBezTo>
                      <a:pt x="1957" y="484"/>
                      <a:pt x="1999" y="541"/>
                      <a:pt x="2052" y="576"/>
                    </a:cubicBezTo>
                    <a:cubicBezTo>
                      <a:pt x="2075" y="646"/>
                      <a:pt x="2046" y="582"/>
                      <a:pt x="2100" y="636"/>
                    </a:cubicBezTo>
                    <a:cubicBezTo>
                      <a:pt x="2145" y="681"/>
                      <a:pt x="2214" y="773"/>
                      <a:pt x="2244" y="828"/>
                    </a:cubicBezTo>
                    <a:cubicBezTo>
                      <a:pt x="2334" y="993"/>
                      <a:pt x="2409" y="1161"/>
                      <a:pt x="2508" y="1320"/>
                    </a:cubicBezTo>
                    <a:cubicBezTo>
                      <a:pt x="2570" y="1420"/>
                      <a:pt x="2503" y="1322"/>
                      <a:pt x="2544" y="1404"/>
                    </a:cubicBezTo>
                    <a:cubicBezTo>
                      <a:pt x="2563" y="1443"/>
                      <a:pt x="2641" y="1552"/>
                      <a:pt x="2652" y="1584"/>
                    </a:cubicBezTo>
                    <a:cubicBezTo>
                      <a:pt x="2670" y="1639"/>
                      <a:pt x="2656" y="1610"/>
                      <a:pt x="2700" y="1668"/>
                    </a:cubicBezTo>
                    <a:cubicBezTo>
                      <a:pt x="2724" y="1763"/>
                      <a:pt x="2693" y="1669"/>
                      <a:pt x="2760" y="1776"/>
                    </a:cubicBezTo>
                    <a:cubicBezTo>
                      <a:pt x="2767" y="1787"/>
                      <a:pt x="2765" y="1801"/>
                      <a:pt x="2772" y="1812"/>
                    </a:cubicBezTo>
                    <a:cubicBezTo>
                      <a:pt x="2781" y="1826"/>
                      <a:pt x="2798" y="1834"/>
                      <a:pt x="2808" y="1848"/>
                    </a:cubicBezTo>
                    <a:cubicBezTo>
                      <a:pt x="2858" y="1917"/>
                      <a:pt x="2919" y="2004"/>
                      <a:pt x="2964" y="2076"/>
                    </a:cubicBezTo>
                    <a:cubicBezTo>
                      <a:pt x="3034" y="2188"/>
                      <a:pt x="2946" y="2068"/>
                      <a:pt x="3012" y="2160"/>
                    </a:cubicBezTo>
                    <a:cubicBezTo>
                      <a:pt x="3050" y="2213"/>
                      <a:pt x="3100" y="2260"/>
                      <a:pt x="3132" y="2316"/>
                    </a:cubicBezTo>
                    <a:cubicBezTo>
                      <a:pt x="3141" y="2332"/>
                      <a:pt x="3146" y="2349"/>
                      <a:pt x="3156" y="2364"/>
                    </a:cubicBezTo>
                    <a:cubicBezTo>
                      <a:pt x="3166" y="2378"/>
                      <a:pt x="3192" y="2400"/>
                      <a:pt x="3192" y="2400"/>
                    </a:cubicBezTo>
                    <a:cubicBezTo>
                      <a:pt x="3216" y="2304"/>
                      <a:pt x="3264" y="2204"/>
                      <a:pt x="3348" y="2148"/>
                    </a:cubicBezTo>
                    <a:cubicBezTo>
                      <a:pt x="3391" y="2061"/>
                      <a:pt x="3472" y="1998"/>
                      <a:pt x="3528" y="1920"/>
                    </a:cubicBezTo>
                    <a:cubicBezTo>
                      <a:pt x="3538" y="1905"/>
                      <a:pt x="3542" y="1887"/>
                      <a:pt x="3552" y="1872"/>
                    </a:cubicBezTo>
                    <a:cubicBezTo>
                      <a:pt x="3562" y="1858"/>
                      <a:pt x="3578" y="1849"/>
                      <a:pt x="3588" y="1836"/>
                    </a:cubicBezTo>
                    <a:cubicBezTo>
                      <a:pt x="3618" y="1797"/>
                      <a:pt x="3643" y="1755"/>
                      <a:pt x="3672" y="1716"/>
                    </a:cubicBezTo>
                    <a:cubicBezTo>
                      <a:pt x="3685" y="1677"/>
                      <a:pt x="3719" y="1647"/>
                      <a:pt x="3732" y="1608"/>
                    </a:cubicBezTo>
                    <a:cubicBezTo>
                      <a:pt x="3736" y="1596"/>
                      <a:pt x="3738" y="1583"/>
                      <a:pt x="3744" y="1572"/>
                    </a:cubicBezTo>
                    <a:cubicBezTo>
                      <a:pt x="3766" y="1534"/>
                      <a:pt x="3785" y="1525"/>
                      <a:pt x="3804" y="1488"/>
                    </a:cubicBezTo>
                    <a:cubicBezTo>
                      <a:pt x="3810" y="1477"/>
                      <a:pt x="3810" y="1463"/>
                      <a:pt x="3816" y="1452"/>
                    </a:cubicBezTo>
                    <a:cubicBezTo>
                      <a:pt x="3838" y="1408"/>
                      <a:pt x="3877" y="1375"/>
                      <a:pt x="3900" y="1332"/>
                    </a:cubicBezTo>
                    <a:cubicBezTo>
                      <a:pt x="3976" y="1193"/>
                      <a:pt x="3916" y="1279"/>
                      <a:pt x="3984" y="1188"/>
                    </a:cubicBezTo>
                    <a:cubicBezTo>
                      <a:pt x="4033" y="1041"/>
                      <a:pt x="4118" y="911"/>
                      <a:pt x="4200" y="780"/>
                    </a:cubicBezTo>
                    <a:cubicBezTo>
                      <a:pt x="4236" y="722"/>
                      <a:pt x="4258" y="674"/>
                      <a:pt x="4308" y="624"/>
                    </a:cubicBezTo>
                    <a:cubicBezTo>
                      <a:pt x="4324" y="577"/>
                      <a:pt x="4358" y="559"/>
                      <a:pt x="4380" y="516"/>
                    </a:cubicBezTo>
                    <a:cubicBezTo>
                      <a:pt x="4403" y="470"/>
                      <a:pt x="4414" y="446"/>
                      <a:pt x="4452" y="408"/>
                    </a:cubicBezTo>
                    <a:cubicBezTo>
                      <a:pt x="4475" y="338"/>
                      <a:pt x="4518" y="282"/>
                      <a:pt x="4548" y="216"/>
                    </a:cubicBezTo>
                    <a:cubicBezTo>
                      <a:pt x="4558" y="193"/>
                      <a:pt x="4558" y="165"/>
                      <a:pt x="4572" y="144"/>
                    </a:cubicBezTo>
                    <a:cubicBezTo>
                      <a:pt x="4588" y="120"/>
                      <a:pt x="4611" y="99"/>
                      <a:pt x="4620" y="72"/>
                    </a:cubicBezTo>
                    <a:cubicBezTo>
                      <a:pt x="4624" y="60"/>
                      <a:pt x="4625" y="47"/>
                      <a:pt x="4632" y="36"/>
                    </a:cubicBezTo>
                    <a:cubicBezTo>
                      <a:pt x="4641" y="22"/>
                      <a:pt x="4668" y="0"/>
                      <a:pt x="4668" y="0"/>
                    </a:cubicBezTo>
                    <a:cubicBezTo>
                      <a:pt x="4660" y="16"/>
                      <a:pt x="4644" y="30"/>
                      <a:pt x="4644" y="48"/>
                    </a:cubicBezTo>
                    <a:cubicBezTo>
                      <a:pt x="4644" y="62"/>
                      <a:pt x="4655" y="6"/>
                      <a:pt x="4668" y="12"/>
                    </a:cubicBezTo>
                    <a:cubicBezTo>
                      <a:pt x="4707" y="31"/>
                      <a:pt x="4716" y="84"/>
                      <a:pt x="4740" y="120"/>
                    </a:cubicBezTo>
                    <a:cubicBezTo>
                      <a:pt x="4817" y="235"/>
                      <a:pt x="4892" y="405"/>
                      <a:pt x="5004" y="480"/>
                    </a:cubicBezTo>
                    <a:cubicBezTo>
                      <a:pt x="5066" y="574"/>
                      <a:pt x="5146" y="650"/>
                      <a:pt x="5208" y="744"/>
                    </a:cubicBezTo>
                    <a:cubicBezTo>
                      <a:pt x="5217" y="758"/>
                      <a:pt x="5234" y="766"/>
                      <a:pt x="5244" y="780"/>
                    </a:cubicBezTo>
                    <a:cubicBezTo>
                      <a:pt x="5254" y="795"/>
                      <a:pt x="5258" y="813"/>
                      <a:pt x="5268" y="828"/>
                    </a:cubicBezTo>
                    <a:cubicBezTo>
                      <a:pt x="5338" y="933"/>
                      <a:pt x="5414" y="1035"/>
                      <a:pt x="5484" y="1140"/>
                    </a:cubicBezTo>
                    <a:cubicBezTo>
                      <a:pt x="5514" y="1186"/>
                      <a:pt x="5515" y="1238"/>
                      <a:pt x="5544" y="1284"/>
                    </a:cubicBezTo>
                    <a:cubicBezTo>
                      <a:pt x="5604" y="1380"/>
                      <a:pt x="5664" y="1476"/>
                      <a:pt x="5724" y="1572"/>
                    </a:cubicBezTo>
                    <a:cubicBezTo>
                      <a:pt x="5733" y="1587"/>
                      <a:pt x="5737" y="1606"/>
                      <a:pt x="5748" y="1620"/>
                    </a:cubicBezTo>
                    <a:cubicBezTo>
                      <a:pt x="5762" y="1638"/>
                      <a:pt x="5781" y="1651"/>
                      <a:pt x="5796" y="1668"/>
                    </a:cubicBezTo>
                    <a:cubicBezTo>
                      <a:pt x="5876" y="1762"/>
                      <a:pt x="5716" y="1624"/>
                      <a:pt x="5892" y="1800"/>
                    </a:cubicBezTo>
                    <a:cubicBezTo>
                      <a:pt x="5967" y="1875"/>
                      <a:pt x="6047" y="1954"/>
                      <a:pt x="6108" y="2040"/>
                    </a:cubicBezTo>
                    <a:cubicBezTo>
                      <a:pt x="6196" y="2163"/>
                      <a:pt x="6042" y="1954"/>
                      <a:pt x="6168" y="2136"/>
                    </a:cubicBezTo>
                    <a:cubicBezTo>
                      <a:pt x="6191" y="2169"/>
                      <a:pt x="6240" y="2232"/>
                      <a:pt x="6240" y="2232"/>
                    </a:cubicBezTo>
                    <a:cubicBezTo>
                      <a:pt x="6271" y="2325"/>
                      <a:pt x="6327" y="2403"/>
                      <a:pt x="6396" y="2472"/>
                    </a:cubicBezTo>
                    <a:cubicBezTo>
                      <a:pt x="6404" y="2422"/>
                      <a:pt x="6413" y="2347"/>
                      <a:pt x="6444" y="2304"/>
                    </a:cubicBezTo>
                    <a:cubicBezTo>
                      <a:pt x="6558" y="2145"/>
                      <a:pt x="6430" y="2373"/>
                      <a:pt x="6528" y="2196"/>
                    </a:cubicBezTo>
                    <a:cubicBezTo>
                      <a:pt x="6584" y="2096"/>
                      <a:pt x="6651" y="2000"/>
                      <a:pt x="6720" y="1908"/>
                    </a:cubicBezTo>
                    <a:cubicBezTo>
                      <a:pt x="6738" y="1855"/>
                      <a:pt x="6773" y="1832"/>
                      <a:pt x="6804" y="1788"/>
                    </a:cubicBezTo>
                    <a:cubicBezTo>
                      <a:pt x="6832" y="1748"/>
                      <a:pt x="6850" y="1697"/>
                      <a:pt x="6876" y="1656"/>
                    </a:cubicBezTo>
                    <a:cubicBezTo>
                      <a:pt x="6914" y="1596"/>
                      <a:pt x="6954" y="1533"/>
                      <a:pt x="6996" y="1476"/>
                    </a:cubicBezTo>
                    <a:cubicBezTo>
                      <a:pt x="7019" y="1407"/>
                      <a:pt x="7072" y="1342"/>
                      <a:pt x="7116" y="1284"/>
                    </a:cubicBezTo>
                    <a:cubicBezTo>
                      <a:pt x="7132" y="1236"/>
                      <a:pt x="7128" y="1241"/>
                      <a:pt x="7164" y="1188"/>
                    </a:cubicBezTo>
                    <a:cubicBezTo>
                      <a:pt x="7187" y="1155"/>
                      <a:pt x="7236" y="1092"/>
                      <a:pt x="7236" y="1092"/>
                    </a:cubicBezTo>
                    <a:cubicBezTo>
                      <a:pt x="7266" y="1003"/>
                      <a:pt x="7334" y="925"/>
                      <a:pt x="7392" y="852"/>
                    </a:cubicBezTo>
                    <a:cubicBezTo>
                      <a:pt x="7426" y="718"/>
                      <a:pt x="7517" y="616"/>
                      <a:pt x="7572" y="492"/>
                    </a:cubicBezTo>
                    <a:cubicBezTo>
                      <a:pt x="7614" y="397"/>
                      <a:pt x="7615" y="287"/>
                      <a:pt x="7656" y="192"/>
                    </a:cubicBezTo>
                    <a:cubicBezTo>
                      <a:pt x="7678" y="140"/>
                      <a:pt x="7715" y="98"/>
                      <a:pt x="7740" y="48"/>
                    </a:cubicBezTo>
                    <a:cubicBezTo>
                      <a:pt x="7765" y="124"/>
                      <a:pt x="7824" y="179"/>
                      <a:pt x="7872" y="240"/>
                    </a:cubicBezTo>
                    <a:cubicBezTo>
                      <a:pt x="7932" y="317"/>
                      <a:pt x="7986" y="396"/>
                      <a:pt x="8052" y="468"/>
                    </a:cubicBezTo>
                    <a:cubicBezTo>
                      <a:pt x="8083" y="501"/>
                      <a:pt x="8128" y="524"/>
                      <a:pt x="8148" y="564"/>
                    </a:cubicBezTo>
                    <a:cubicBezTo>
                      <a:pt x="8240" y="749"/>
                      <a:pt x="8382" y="909"/>
                      <a:pt x="8496" y="1080"/>
                    </a:cubicBezTo>
                    <a:cubicBezTo>
                      <a:pt x="8509" y="1099"/>
                      <a:pt x="8522" y="1119"/>
                      <a:pt x="8532" y="1140"/>
                    </a:cubicBezTo>
                    <a:cubicBezTo>
                      <a:pt x="8538" y="1151"/>
                      <a:pt x="8538" y="1165"/>
                      <a:pt x="8544" y="1176"/>
                    </a:cubicBezTo>
                    <a:cubicBezTo>
                      <a:pt x="8577" y="1237"/>
                      <a:pt x="8619" y="1295"/>
                      <a:pt x="8652" y="1356"/>
                    </a:cubicBezTo>
                    <a:cubicBezTo>
                      <a:pt x="8679" y="1406"/>
                      <a:pt x="8696" y="1462"/>
                      <a:pt x="8724" y="1512"/>
                    </a:cubicBezTo>
                    <a:cubicBezTo>
                      <a:pt x="8786" y="1623"/>
                      <a:pt x="8880" y="1720"/>
                      <a:pt x="8964" y="1812"/>
                    </a:cubicBezTo>
                    <a:cubicBezTo>
                      <a:pt x="8995" y="1845"/>
                      <a:pt x="9040" y="1868"/>
                      <a:pt x="9060" y="1908"/>
                    </a:cubicBezTo>
                    <a:cubicBezTo>
                      <a:pt x="9091" y="1970"/>
                      <a:pt x="9140" y="2008"/>
                      <a:pt x="9180" y="2064"/>
                    </a:cubicBezTo>
                    <a:cubicBezTo>
                      <a:pt x="9234" y="2139"/>
                      <a:pt x="9283" y="2217"/>
                      <a:pt x="9336" y="2292"/>
                    </a:cubicBezTo>
                    <a:cubicBezTo>
                      <a:pt x="9377" y="2351"/>
                      <a:pt x="9416" y="2412"/>
                      <a:pt x="9456" y="2472"/>
                    </a:cubicBezTo>
                    <a:cubicBezTo>
                      <a:pt x="9461" y="2479"/>
                      <a:pt x="9448" y="2488"/>
                      <a:pt x="9444" y="2496"/>
                    </a:cubicBezTo>
                  </a:path>
                </a:pathLst>
              </a:custGeom>
              <a:noFill/>
              <a:ln w="9525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4632" name="Line 8"/>
              <p:cNvSpPr>
                <a:spLocks noChangeShapeType="1"/>
              </p:cNvSpPr>
              <p:nvPr/>
            </p:nvSpPr>
            <p:spPr bwMode="auto">
              <a:xfrm>
                <a:off x="7716" y="8085"/>
                <a:ext cx="3197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4633" name="Text Box 9"/>
              <p:cNvSpPr txBox="1">
                <a:spLocks noChangeArrowheads="1"/>
              </p:cNvSpPr>
              <p:nvPr/>
            </p:nvSpPr>
            <p:spPr bwMode="auto">
              <a:xfrm>
                <a:off x="8114" y="8261"/>
                <a:ext cx="569" cy="4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r>
                  <a:rPr kumimoji="0" lang="en-US" b="0" i="0" u="none" strike="noStrike" cap="none" normalizeH="0" baseline="-2500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4634" name="Text Box 10"/>
              <p:cNvSpPr txBox="1">
                <a:spLocks noChangeArrowheads="1"/>
              </p:cNvSpPr>
              <p:nvPr/>
            </p:nvSpPr>
            <p:spPr bwMode="auto">
              <a:xfrm>
                <a:off x="9692" y="8241"/>
                <a:ext cx="595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r>
                  <a:rPr kumimoji="0" lang="en-US" b="0" i="0" u="none" strike="noStrike" cap="none" normalizeH="0" baseline="-2500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4635" name="Text Box 11"/>
              <p:cNvSpPr txBox="1">
                <a:spLocks noChangeArrowheads="1"/>
              </p:cNvSpPr>
              <p:nvPr/>
            </p:nvSpPr>
            <p:spPr bwMode="auto">
              <a:xfrm>
                <a:off x="10494" y="7659"/>
                <a:ext cx="519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X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4636" name="Text Box 12"/>
              <p:cNvSpPr txBox="1">
                <a:spLocks noChangeArrowheads="1"/>
              </p:cNvSpPr>
              <p:nvPr/>
            </p:nvSpPr>
            <p:spPr bwMode="auto">
              <a:xfrm>
                <a:off x="8778" y="7922"/>
                <a:ext cx="431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  <a:sym typeface="Symbol" pitchFamily="18" charset="2"/>
                  </a:rPr>
                  <a:t></a:t>
                </a:r>
                <a:endPara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4637" name="Text Box 13"/>
              <p:cNvSpPr txBox="1">
                <a:spLocks noChangeArrowheads="1"/>
              </p:cNvSpPr>
              <p:nvPr/>
            </p:nvSpPr>
            <p:spPr bwMode="auto">
              <a:xfrm>
                <a:off x="8173" y="7920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  <a:sym typeface="Symbol" pitchFamily="18" charset="2"/>
                  </a:rPr>
                  <a:t></a:t>
                </a:r>
                <a:endPara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4638" name="Text Box 14"/>
              <p:cNvSpPr txBox="1">
                <a:spLocks noChangeArrowheads="1"/>
              </p:cNvSpPr>
              <p:nvPr/>
            </p:nvSpPr>
            <p:spPr bwMode="auto">
              <a:xfrm>
                <a:off x="8117" y="7363"/>
                <a:ext cx="607" cy="4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x</a:t>
                </a:r>
                <a:r>
                  <a:rPr kumimoji="0" lang="en-US" b="0" i="0" u="none" strike="noStrike" cap="none" normalizeH="0" baseline="-2500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4639" name="Text Box 15"/>
              <p:cNvSpPr txBox="1">
                <a:spLocks noChangeArrowheads="1"/>
              </p:cNvSpPr>
              <p:nvPr/>
            </p:nvSpPr>
            <p:spPr bwMode="auto">
              <a:xfrm>
                <a:off x="9680" y="7375"/>
                <a:ext cx="607" cy="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x</a:t>
                </a:r>
                <a:r>
                  <a:rPr kumimoji="0" lang="en-US" b="0" i="0" u="none" strike="noStrike" cap="none" normalizeH="0" baseline="-2500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4640" name="Text Box 16"/>
              <p:cNvSpPr txBox="1">
                <a:spLocks noChangeArrowheads="1"/>
              </p:cNvSpPr>
              <p:nvPr/>
            </p:nvSpPr>
            <p:spPr bwMode="auto">
              <a:xfrm>
                <a:off x="8573" y="7074"/>
                <a:ext cx="769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ц.м.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4641" name="Line 17"/>
              <p:cNvSpPr>
                <a:spLocks noChangeShapeType="1"/>
              </p:cNvSpPr>
              <p:nvPr/>
            </p:nvSpPr>
            <p:spPr bwMode="auto">
              <a:xfrm>
                <a:off x="8909" y="7523"/>
                <a:ext cx="1" cy="4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4643" name="Text Box 19"/>
              <p:cNvSpPr txBox="1">
                <a:spLocks noChangeArrowheads="1"/>
              </p:cNvSpPr>
              <p:nvPr/>
            </p:nvSpPr>
            <p:spPr bwMode="auto">
              <a:xfrm>
                <a:off x="9081" y="7514"/>
                <a:ext cx="360" cy="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k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4" name="Oval 4"/>
            <p:cNvSpPr>
              <a:spLocks noChangeArrowheads="1"/>
            </p:cNvSpPr>
            <p:nvPr/>
          </p:nvSpPr>
          <p:spPr bwMode="auto">
            <a:xfrm>
              <a:off x="6442577" y="1693864"/>
              <a:ext cx="254807" cy="253885"/>
            </a:xfrm>
            <a:prstGeom prst="ellipse">
              <a:avLst/>
            </a:prstGeom>
            <a:solidFill>
              <a:srgbClr val="000000"/>
            </a:solidFill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00034" y="1428736"/>
            <a:ext cx="471490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Внутримолекулярные колебания свободной двухатомной молекулы (Модель «гармонический осциллятор» в химии)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45" name="Группа 44"/>
          <p:cNvGrpSpPr/>
          <p:nvPr/>
        </p:nvGrpSpPr>
        <p:grpSpPr>
          <a:xfrm>
            <a:off x="-78740" y="4643446"/>
            <a:ext cx="8865582" cy="857232"/>
            <a:chOff x="-78740" y="4643446"/>
            <a:chExt cx="8865582" cy="857232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-78740" y="4692859"/>
              <a:ext cx="485778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306388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Пример 2. Свободные и связанные гидроксилы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5541607" y="4643446"/>
            <a:ext cx="3245235" cy="857232"/>
          </p:xfrm>
          <a:graphic>
            <a:graphicData uri="http://schemas.openxmlformats.org/presentationml/2006/ole">
              <p:oleObj spid="_x0000_s154631" name="Формула" r:id="rId4" imgW="2019300" imgH="533400" progId="Equation.3">
                <p:embed/>
              </p:oleObj>
            </a:graphicData>
          </a:graphic>
        </p:graphicFrame>
      </p:grp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5" name="Text Box 114"/>
          <p:cNvSpPr txBox="1">
            <a:spLocks noChangeArrowheads="1"/>
          </p:cNvSpPr>
          <p:nvPr/>
        </p:nvSpPr>
        <p:spPr bwMode="auto">
          <a:xfrm>
            <a:off x="357158" y="2112868"/>
            <a:ext cx="257176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latin typeface="Bookman Old Style" pitchFamily="18" charset="0"/>
              </a:rPr>
              <a:t>Задачи 2.3 – 2.5 :</a:t>
            </a:r>
            <a:endParaRPr lang="ru-RU" b="1" dirty="0">
              <a:solidFill>
                <a:srgbClr val="00B0F0"/>
              </a:solidFill>
              <a:latin typeface="Bookman Old Style" pitchFamily="18" charset="0"/>
            </a:endParaRPr>
          </a:p>
        </p:txBody>
      </p:sp>
      <p:sp>
        <p:nvSpPr>
          <p:cNvPr id="36" name="Text Box 103"/>
          <p:cNvSpPr txBox="1">
            <a:spLocks noChangeArrowheads="1"/>
          </p:cNvSpPr>
          <p:nvPr/>
        </p:nvSpPr>
        <p:spPr bwMode="auto">
          <a:xfrm>
            <a:off x="3071802" y="2071678"/>
            <a:ext cx="185738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</a:t>
            </a:r>
            <a:r>
              <a:rPr lang="ru-RU" sz="2000" baseline="-25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= х</a:t>
            </a:r>
            <a:r>
              <a:rPr lang="ru-RU" sz="2000" baseline="-25000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2000" baseline="-25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sym typeface="Symbol"/>
              </a:rPr>
              <a:t> 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х</a:t>
            </a:r>
            <a:r>
              <a:rPr lang="en-US" sz="2000" baseline="-25000" dirty="0" smtClean="0">
                <a:solidFill>
                  <a:schemeClr val="bg1"/>
                </a:solidFill>
                <a:latin typeface="Times New Roman" pitchFamily="18" charset="0"/>
              </a:rPr>
              <a:t>1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sym typeface="Symbol"/>
              </a:rPr>
              <a:t> 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l</a:t>
            </a:r>
            <a:r>
              <a:rPr lang="en-US" sz="2000" baseline="-25000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0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4643438" y="2428868"/>
          <a:ext cx="948787" cy="714380"/>
        </p:xfrm>
        <a:graphic>
          <a:graphicData uri="http://schemas.openxmlformats.org/presentationml/2006/ole">
            <p:oleObj spid="_x0000_s154632" name="Формула" r:id="rId5" imgW="698500" imgH="520700" progId="Equation.3">
              <p:embed/>
            </p:oleObj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6643702" y="2714620"/>
          <a:ext cx="1214460" cy="638172"/>
        </p:xfrm>
        <a:graphic>
          <a:graphicData uri="http://schemas.openxmlformats.org/presentationml/2006/ole">
            <p:oleObj spid="_x0000_s154633" name="Формула" r:id="rId6" imgW="939392" imgH="495085" progId="Equation.3">
              <p:embed/>
            </p:oleObj>
          </a:graphicData>
        </a:graphic>
      </p:graphicFrame>
      <p:sp>
        <p:nvSpPr>
          <p:cNvPr id="39" name="Штриховая стрелка вправо 38"/>
          <p:cNvSpPr/>
          <p:nvPr/>
        </p:nvSpPr>
        <p:spPr>
          <a:xfrm rot="10800000">
            <a:off x="3571868" y="2643182"/>
            <a:ext cx="714379" cy="30361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Rectangle 4"/>
          <p:cNvSpPr>
            <a:spLocks/>
          </p:cNvSpPr>
          <p:nvPr/>
        </p:nvSpPr>
        <p:spPr bwMode="auto">
          <a:xfrm>
            <a:off x="0" y="2428868"/>
            <a:ext cx="3714744" cy="642942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Одна </a:t>
            </a:r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“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колебательная </a:t>
            </a:r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 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степень свободы</a:t>
            </a:r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”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  <a:sym typeface="Symbol"/>
            </a:endParaRPr>
          </a:p>
        </p:txBody>
      </p:sp>
      <p:sp>
        <p:nvSpPr>
          <p:cNvPr id="41" name="Rectangle 8"/>
          <p:cNvSpPr>
            <a:spLocks/>
          </p:cNvSpPr>
          <p:nvPr/>
        </p:nvSpPr>
        <p:spPr bwMode="auto">
          <a:xfrm>
            <a:off x="2285984" y="2786058"/>
            <a:ext cx="704856" cy="5095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800" b="1" i="1" dirty="0" smtClean="0">
                <a:solidFill>
                  <a:srgbClr val="0070C0"/>
                </a:solidFill>
                <a:latin typeface="Constantia" pitchFamily="18" charset="0"/>
              </a:rPr>
              <a:t>??</a:t>
            </a:r>
            <a:endParaRPr lang="ru-RU" sz="28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214282" y="3214686"/>
            <a:ext cx="5357850" cy="1357322"/>
            <a:chOff x="214282" y="3214686"/>
            <a:chExt cx="5357850" cy="1357322"/>
          </a:xfrm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214282" y="3429000"/>
              <a:ext cx="53578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Пример 1. Изотопные сдвиги в колебательных спектрах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1428728" y="3786190"/>
            <a:ext cx="4083447" cy="785818"/>
          </p:xfrm>
          <a:graphic>
            <a:graphicData uri="http://schemas.openxmlformats.org/presentationml/2006/ole">
              <p:oleObj spid="_x0000_s154627" name="Формула" r:id="rId7" imgW="2768600" imgH="533400" progId="Equation.3">
                <p:embed/>
              </p:oleObj>
            </a:graphicData>
          </a:graphic>
        </p:graphicFrame>
        <p:sp>
          <p:nvSpPr>
            <p:cNvPr id="42" name="Rectangle 4"/>
            <p:cNvSpPr>
              <a:spLocks/>
            </p:cNvSpPr>
            <p:nvPr/>
          </p:nvSpPr>
          <p:spPr bwMode="auto">
            <a:xfrm>
              <a:off x="1928794" y="3214686"/>
              <a:ext cx="3571900" cy="285752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16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  <a:sym typeface="Symbol"/>
                </a:rPr>
                <a:t>А </a:t>
              </a:r>
              <a:r>
                <a:rPr lang="en-US" sz="16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  <a:sym typeface="Symbol"/>
                </a:rPr>
                <a:t> </a:t>
              </a:r>
              <a:r>
                <a:rPr lang="ru-RU" sz="16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  <a:sym typeface="Symbol"/>
                </a:rPr>
                <a:t>где </a:t>
              </a:r>
              <a:r>
                <a:rPr lang="en-US" sz="16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  <a:sym typeface="Symbol"/>
                </a:rPr>
                <a:t> </a:t>
              </a:r>
              <a:r>
                <a:rPr lang="ru-RU" sz="16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  <a:sym typeface="Symbol"/>
                </a:rPr>
                <a:t>её</a:t>
              </a:r>
              <a:r>
                <a:rPr lang="en-US" sz="16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  <a:sym typeface="Symbol"/>
                </a:rPr>
                <a:t> </a:t>
              </a:r>
              <a:r>
                <a:rPr lang="ru-RU" sz="16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  <a:sym typeface="Symbol"/>
                </a:rPr>
                <a:t> </a:t>
              </a:r>
              <a:r>
                <a:rPr lang="ru-RU" sz="16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  <a:sym typeface="Symbol"/>
                </a:rPr>
                <a:t>можно </a:t>
              </a:r>
              <a:r>
                <a:rPr lang="en-US" sz="16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  <a:sym typeface="Symbol"/>
                </a:rPr>
                <a:t>“</a:t>
              </a:r>
              <a:r>
                <a:rPr lang="ru-RU" sz="16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  <a:sym typeface="Symbol"/>
                </a:rPr>
                <a:t>увидеть</a:t>
              </a:r>
              <a:r>
                <a:rPr lang="en-US" sz="16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  <a:sym typeface="Symbol"/>
                </a:rPr>
                <a:t>”??</a:t>
              </a:r>
              <a:endParaRPr lang="ru-RU" sz="16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214282" y="5572140"/>
            <a:ext cx="8643998" cy="1143008"/>
            <a:chOff x="214282" y="5572140"/>
            <a:chExt cx="8643998" cy="1143008"/>
          </a:xfrm>
        </p:grpSpPr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>
              <a:off x="214282" y="5572140"/>
              <a:ext cx="864399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r>
                <a:rPr lang="ru-RU" sz="2000" b="1" dirty="0" smtClean="0">
                  <a:solidFill>
                    <a:schemeClr val="accent4">
                      <a:lumMod val="50000"/>
                    </a:schemeClr>
                  </a:solidFill>
                  <a:ea typeface="Times New Roman" pitchFamily="18" charset="0"/>
                </a:rPr>
                <a:t>2.3.2. Многоатомные молекулы. Колебательные степени свободы молекул:</a:t>
              </a:r>
              <a:r>
                <a:rPr lang="ru-RU" sz="2000" dirty="0" smtClean="0"/>
                <a:t> </a:t>
              </a:r>
              <a:r>
                <a:rPr lang="en-US" sz="2000" dirty="0" smtClean="0"/>
                <a:t>          </a:t>
              </a:r>
              <a:r>
                <a:rPr lang="ru-RU" sz="2000" dirty="0" smtClean="0">
                  <a:solidFill>
                    <a:schemeClr val="bg1"/>
                  </a:solidFill>
                  <a:latin typeface="+mj-lt"/>
                </a:rPr>
                <a:t>3</a:t>
              </a:r>
              <a:r>
                <a:rPr lang="en-US" sz="2000" i="1" dirty="0" smtClean="0">
                  <a:solidFill>
                    <a:schemeClr val="bg1"/>
                  </a:solidFill>
                  <a:latin typeface="+mj-lt"/>
                </a:rPr>
                <a:t>N</a:t>
              </a:r>
              <a:r>
                <a:rPr lang="ru-RU" sz="2000" i="1" dirty="0" smtClean="0">
                  <a:solidFill>
                    <a:schemeClr val="bg1"/>
                  </a:solidFill>
                  <a:latin typeface="+mj-lt"/>
                </a:rPr>
                <a:t> – </a:t>
              </a:r>
              <a:r>
                <a:rPr lang="ru-RU" sz="2000" dirty="0" smtClean="0">
                  <a:solidFill>
                    <a:schemeClr val="bg1"/>
                  </a:solidFill>
                  <a:latin typeface="+mj-lt"/>
                </a:rPr>
                <a:t>6 </a:t>
              </a:r>
              <a:r>
                <a:rPr lang="en-US" sz="2000" dirty="0" smtClean="0">
                  <a:solidFill>
                    <a:schemeClr val="bg1"/>
                  </a:solidFill>
                  <a:latin typeface="+mj-lt"/>
                </a:rPr>
                <a:t>/</a:t>
              </a:r>
              <a:r>
                <a:rPr lang="ru-RU" sz="2000" dirty="0" smtClean="0">
                  <a:solidFill>
                    <a:schemeClr val="bg1"/>
                  </a:solidFill>
                  <a:latin typeface="+mj-lt"/>
                </a:rPr>
                <a:t> 3</a:t>
              </a:r>
              <a:r>
                <a:rPr lang="en-US" sz="2000" i="1" dirty="0" smtClean="0">
                  <a:solidFill>
                    <a:schemeClr val="bg1"/>
                  </a:solidFill>
                  <a:latin typeface="+mj-lt"/>
                </a:rPr>
                <a:t>N</a:t>
              </a:r>
              <a:r>
                <a:rPr lang="ru-RU" sz="2000" i="1" dirty="0" smtClean="0">
                  <a:solidFill>
                    <a:schemeClr val="bg1"/>
                  </a:solidFill>
                  <a:latin typeface="+mj-lt"/>
                </a:rPr>
                <a:t> – </a:t>
              </a:r>
              <a:r>
                <a:rPr lang="en-US" sz="2000" i="1" dirty="0" smtClean="0">
                  <a:solidFill>
                    <a:schemeClr val="bg1"/>
                  </a:solidFill>
                  <a:latin typeface="+mj-lt"/>
                </a:rPr>
                <a:t>5</a:t>
              </a:r>
              <a:r>
                <a:rPr lang="ru-RU" sz="20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000" dirty="0" smtClean="0">
                  <a:solidFill>
                    <a:schemeClr val="bg1"/>
                  </a:solidFill>
                  <a:latin typeface="+mj-lt"/>
                </a:rPr>
                <a:t>  </a:t>
              </a:r>
              <a:endParaRPr lang="ru-RU" sz="2000" dirty="0">
                <a:solidFill>
                  <a:schemeClr val="bg1"/>
                </a:solidFill>
                <a:latin typeface="+mj-lt"/>
                <a:ea typeface="Times New Roman" pitchFamily="18" charset="0"/>
              </a:endParaRPr>
            </a:p>
          </p:txBody>
        </p:sp>
        <p:sp>
          <p:nvSpPr>
            <p:cNvPr id="33" name="Rectangle 8"/>
            <p:cNvSpPr>
              <a:spLocks/>
            </p:cNvSpPr>
            <p:nvPr/>
          </p:nvSpPr>
          <p:spPr bwMode="auto">
            <a:xfrm>
              <a:off x="4357686" y="5929352"/>
              <a:ext cx="1000132" cy="78579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4400" b="1" i="1" dirty="0" smtClean="0">
                  <a:solidFill>
                    <a:srgbClr val="0070C0"/>
                  </a:solidFill>
                  <a:latin typeface="Constantia" pitchFamily="18" charset="0"/>
                </a:rPr>
                <a:t>??</a:t>
              </a:r>
              <a:endParaRPr lang="ru-RU" sz="4400" b="1" i="1" dirty="0">
                <a:solidFill>
                  <a:srgbClr val="0070C0"/>
                </a:solidFill>
                <a:latin typeface="Constantia" pitchFamily="18" charset="0"/>
              </a:endParaRPr>
            </a:p>
          </p:txBody>
        </p:sp>
        <p:sp>
          <p:nvSpPr>
            <p:cNvPr id="34" name="Штриховая стрелка вправо 33"/>
            <p:cNvSpPr/>
            <p:nvPr/>
          </p:nvSpPr>
          <p:spPr>
            <a:xfrm rot="5400000">
              <a:off x="7018752" y="6054346"/>
              <a:ext cx="714379" cy="607223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Rectangle 4"/>
            <p:cNvSpPr>
              <a:spLocks/>
            </p:cNvSpPr>
            <p:nvPr/>
          </p:nvSpPr>
          <p:spPr bwMode="auto">
            <a:xfrm>
              <a:off x="5072066" y="6357958"/>
              <a:ext cx="1357322" cy="285752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16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  <a:sym typeface="Symbol"/>
                </a:rPr>
                <a:t>проверим</a:t>
              </a:r>
              <a:endParaRPr lang="ru-RU" sz="16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endParaRPr>
            </a:p>
          </p:txBody>
        </p:sp>
      </p:grpSp>
      <p:sp>
        <p:nvSpPr>
          <p:cNvPr id="47" name="Rectangle 8"/>
          <p:cNvSpPr>
            <a:spLocks/>
          </p:cNvSpPr>
          <p:nvPr/>
        </p:nvSpPr>
        <p:spPr bwMode="auto">
          <a:xfrm>
            <a:off x="6215074" y="3500438"/>
            <a:ext cx="2643206" cy="57150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i="1" dirty="0" smtClean="0">
                <a:solidFill>
                  <a:srgbClr val="0070C0"/>
                </a:solidFill>
                <a:latin typeface="Constantia" pitchFamily="18" charset="0"/>
              </a:rPr>
              <a:t>«Приведённая масса молекулы»</a:t>
            </a:r>
            <a:endParaRPr lang="ru-RU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6309824" y="2643182"/>
            <a:ext cx="2071702" cy="78581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title"/>
          </p:nvPr>
        </p:nvSpPr>
        <p:spPr bwMode="auto">
          <a:xfrm>
            <a:off x="1071538" y="357166"/>
            <a:ext cx="6696075" cy="561955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2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Колебания молекул </a:t>
            </a:r>
            <a:r>
              <a:rPr lang="ru-RU" sz="3200" b="1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Н</a:t>
            </a:r>
            <a:r>
              <a:rPr lang="ru-RU" sz="3200" b="1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2</a:t>
            </a:r>
            <a:r>
              <a:rPr lang="ru-RU" sz="3200" b="1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О</a:t>
            </a:r>
          </a:p>
        </p:txBody>
      </p:sp>
      <p:pic>
        <p:nvPicPr>
          <p:cNvPr id="9523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1277938"/>
            <a:ext cx="8496300" cy="4278312"/>
          </a:xfrm>
          <a:ln/>
        </p:spPr>
      </p:pic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611188" y="2997200"/>
            <a:ext cx="1943100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i="1" dirty="0" smtClean="0">
                <a:solidFill>
                  <a:srgbClr val="0000FF"/>
                </a:solidFill>
                <a:latin typeface="Cambria" pitchFamily="18" charset="0"/>
                <a:ea typeface="Cambria" pitchFamily="18" charset="0"/>
                <a:sym typeface="Symbol" pitchFamily="18" charset="2"/>
              </a:rPr>
              <a:t> </a:t>
            </a:r>
            <a:r>
              <a:rPr lang="ru-RU" sz="2000" baseline="-250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sym typeface="Symbol" pitchFamily="18" charset="2"/>
              </a:rPr>
              <a:t>1</a:t>
            </a:r>
            <a:r>
              <a:rPr lang="ru-RU" sz="2000" i="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sym typeface="Symbol" pitchFamily="18" charset="2"/>
              </a:rPr>
              <a:t>=</a:t>
            </a:r>
            <a:r>
              <a:rPr lang="ru-RU" sz="2000" dirty="0">
                <a:latin typeface="Cambria" pitchFamily="18" charset="0"/>
                <a:ea typeface="Cambria" pitchFamily="18" charset="0"/>
                <a:sym typeface="Symbol" pitchFamily="18" charset="2"/>
              </a:rPr>
              <a:t> </a:t>
            </a:r>
            <a:r>
              <a:rPr lang="ru-RU" sz="20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sym typeface="Symbol" pitchFamily="18" charset="2"/>
              </a:rPr>
              <a:t>3660</a:t>
            </a:r>
            <a:r>
              <a:rPr lang="en-US" sz="20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000" i="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см</a:t>
            </a:r>
            <a:r>
              <a:rPr lang="ru-RU" sz="2000" baseline="300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-1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6659563" y="2997200"/>
            <a:ext cx="1943100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i="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sym typeface="Symbol" pitchFamily="18" charset="2"/>
              </a:rPr>
              <a:t> </a:t>
            </a:r>
            <a:r>
              <a:rPr lang="ru-RU" sz="2000" baseline="-250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sym typeface="Symbol" pitchFamily="18" charset="2"/>
              </a:rPr>
              <a:t>3</a:t>
            </a:r>
            <a:r>
              <a:rPr lang="ru-RU" sz="2000" i="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sym typeface="Symbol" pitchFamily="18" charset="2"/>
              </a:rPr>
              <a:t>=</a:t>
            </a:r>
            <a:r>
              <a:rPr lang="ru-RU" sz="2000" dirty="0">
                <a:latin typeface="Cambria" pitchFamily="18" charset="0"/>
                <a:ea typeface="Cambria" pitchFamily="18" charset="0"/>
                <a:sym typeface="Symbol" pitchFamily="18" charset="2"/>
              </a:rPr>
              <a:t> </a:t>
            </a:r>
            <a:r>
              <a:rPr lang="ru-RU" sz="20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sym typeface="Symbol" pitchFamily="18" charset="2"/>
              </a:rPr>
              <a:t>3760</a:t>
            </a:r>
            <a:r>
              <a:rPr lang="en-US" sz="20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000" i="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см</a:t>
            </a:r>
            <a:r>
              <a:rPr lang="ru-RU" sz="2000" baseline="300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-1</a:t>
            </a: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3563938" y="2981325"/>
            <a:ext cx="1943100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i="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sym typeface="Symbol" pitchFamily="18" charset="2"/>
              </a:rPr>
              <a:t> </a:t>
            </a:r>
            <a:r>
              <a:rPr lang="ru-RU" sz="2000" baseline="-250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sym typeface="Symbol" pitchFamily="18" charset="2"/>
              </a:rPr>
              <a:t>2</a:t>
            </a:r>
            <a:r>
              <a:rPr lang="ru-RU" sz="2000" i="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sym typeface="Symbol" pitchFamily="18" charset="2"/>
              </a:rPr>
              <a:t>=</a:t>
            </a:r>
            <a:r>
              <a:rPr lang="ru-RU" sz="2000" dirty="0">
                <a:latin typeface="Cambria" pitchFamily="18" charset="0"/>
                <a:ea typeface="Cambria" pitchFamily="18" charset="0"/>
                <a:sym typeface="Symbol" pitchFamily="18" charset="2"/>
              </a:rPr>
              <a:t> </a:t>
            </a:r>
            <a:r>
              <a:rPr lang="ru-RU" sz="20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sym typeface="Symbol" pitchFamily="18" charset="2"/>
              </a:rPr>
              <a:t>1650</a:t>
            </a:r>
            <a:r>
              <a:rPr lang="en-US" sz="20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000" i="1" dirty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см</a:t>
            </a:r>
            <a:r>
              <a:rPr lang="ru-RU" sz="2000" baseline="300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-1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698702" y="3103143"/>
            <a:ext cx="10800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802620" y="3119936"/>
            <a:ext cx="10800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62474" y="3111164"/>
            <a:ext cx="10800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F05CD-81BF-48E5-8A30-F3DBCF15FC02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4282" y="785794"/>
            <a:ext cx="850112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800" b="1" i="0" u="none" strike="noStrike" cap="none" normalizeH="0" baseline="26000" dirty="0" smtClean="0">
                <a:ln>
                  <a:noFill/>
                </a:ln>
                <a:solidFill>
                  <a:srgbClr val="8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*)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1.5*. </a:t>
            </a:r>
            <a:r>
              <a:rPr lang="ru-RU" sz="2200" b="1" dirty="0" smtClean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Особенности  колебаний  нелинейного  осциллятора 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285720" y="357166"/>
            <a:ext cx="20717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Дополнение к § 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8849" name="Object 1"/>
          <p:cNvGraphicFramePr>
            <a:graphicFrameLocks noChangeAspect="1"/>
          </p:cNvGraphicFramePr>
          <p:nvPr/>
        </p:nvGraphicFramePr>
        <p:xfrm>
          <a:off x="2071670" y="5857892"/>
          <a:ext cx="6357982" cy="857256"/>
        </p:xfrm>
        <a:graphic>
          <a:graphicData uri="http://schemas.openxmlformats.org/presentationml/2006/ole">
            <p:oleObj spid="_x0000_s144386" name="Формула" r:id="rId4" imgW="3390900" imgH="457200" progId="Equation.3">
              <p:embed/>
            </p:oleObj>
          </a:graphicData>
        </a:graphic>
      </p:graphicFrame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500034" y="1285860"/>
            <a:ext cx="61995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 b="1" dirty="0" smtClean="0">
                <a:ea typeface="Times New Roman" pitchFamily="18" charset="0"/>
              </a:rPr>
              <a:t>1.5.1</a:t>
            </a:r>
            <a:r>
              <a:rPr lang="ru-RU" sz="1600" b="1" dirty="0">
                <a:ea typeface="Times New Roman" pitchFamily="18" charset="0"/>
              </a:rPr>
              <a:t>. </a:t>
            </a:r>
            <a:r>
              <a:rPr lang="ru-RU" sz="1600" b="1" dirty="0" smtClean="0">
                <a:ea typeface="Times New Roman" pitchFamily="18" charset="0"/>
              </a:rPr>
              <a:t>Линейный осциллятор – гармонический осциллятор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n-lt"/>
                <a:ea typeface="Times New Roman" pitchFamily="18" charset="0"/>
              </a:rPr>
              <a:t>(или откуда берутся гармонические колебания?)</a:t>
            </a:r>
            <a:endParaRPr lang="ru-RU" dirty="0">
              <a:solidFill>
                <a:schemeClr val="bg1"/>
              </a:solidFill>
              <a:latin typeface="+mn-lt"/>
              <a:ea typeface="Times New Roman" pitchFamily="18" charset="0"/>
            </a:endParaRPr>
          </a:p>
        </p:txBody>
      </p:sp>
      <p:graphicFrame>
        <p:nvGraphicFramePr>
          <p:cNvPr id="144387" name="Object 6"/>
          <p:cNvGraphicFramePr>
            <a:graphicFrameLocks noChangeAspect="1"/>
          </p:cNvGraphicFramePr>
          <p:nvPr/>
        </p:nvGraphicFramePr>
        <p:xfrm>
          <a:off x="1785918" y="1827116"/>
          <a:ext cx="2073275" cy="571500"/>
        </p:xfrm>
        <a:graphic>
          <a:graphicData uri="http://schemas.openxmlformats.org/presentationml/2006/ole">
            <p:oleObj spid="_x0000_s144387" name="Формула" r:id="rId5" imgW="965160" imgH="266400" progId="Equation.3">
              <p:embed/>
            </p:oleObj>
          </a:graphicData>
        </a:graphic>
      </p:graphicFrame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6786578" y="1785926"/>
            <a:ext cx="12144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/>
              </a:rPr>
              <a:t>F 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/>
              </a:rPr>
              <a:t>х</a:t>
            </a:r>
            <a:endParaRPr kumimoji="0" lang="en-US" sz="3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6" name="Rectangle 8"/>
          <p:cNvSpPr>
            <a:spLocks/>
          </p:cNvSpPr>
          <p:nvPr/>
        </p:nvSpPr>
        <p:spPr bwMode="auto">
          <a:xfrm>
            <a:off x="7858148" y="1643050"/>
            <a:ext cx="928694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??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71406" y="2481628"/>
            <a:ext cx="4572032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Система консервативна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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214282" y="2944976"/>
            <a:ext cx="4365739" cy="2859798"/>
            <a:chOff x="214282" y="2944976"/>
            <a:chExt cx="4365739" cy="2859798"/>
          </a:xfrm>
        </p:grpSpPr>
        <p:pic>
          <p:nvPicPr>
            <p:cNvPr id="67605" name="Picture 2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4282" y="2944976"/>
              <a:ext cx="4357718" cy="2852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" name="Овал 28"/>
            <p:cNvSpPr/>
            <p:nvPr/>
          </p:nvSpPr>
          <p:spPr>
            <a:xfrm>
              <a:off x="3943135" y="5341033"/>
              <a:ext cx="636886" cy="35719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989711" y="5096888"/>
              <a:ext cx="4347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х</a:t>
              </a:r>
              <a:endParaRPr lang="ru-RU" sz="4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500562" y="4071942"/>
            <a:ext cx="4404687" cy="1571636"/>
            <a:chOff x="4500562" y="4071942"/>
            <a:chExt cx="4404687" cy="1571636"/>
          </a:xfrm>
        </p:grpSpPr>
        <p:sp>
          <p:nvSpPr>
            <p:cNvPr id="45" name="Штриховая стрелка вправо 44"/>
            <p:cNvSpPr/>
            <p:nvPr/>
          </p:nvSpPr>
          <p:spPr>
            <a:xfrm rot="5400000">
              <a:off x="4572001" y="4929199"/>
              <a:ext cx="928692" cy="500065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Rectangle 4"/>
            <p:cNvSpPr>
              <a:spLocks/>
            </p:cNvSpPr>
            <p:nvPr/>
          </p:nvSpPr>
          <p:spPr bwMode="auto">
            <a:xfrm>
              <a:off x="5072066" y="5000636"/>
              <a:ext cx="3071834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4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Разложим в ряд</a:t>
              </a:r>
              <a:endPara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sp>
          <p:nvSpPr>
            <p:cNvPr id="22" name="Rectangle 3"/>
            <p:cNvSpPr>
              <a:spLocks noChangeArrowheads="1"/>
            </p:cNvSpPr>
            <p:nvPr/>
          </p:nvSpPr>
          <p:spPr bwMode="auto">
            <a:xfrm>
              <a:off x="5143504" y="4071942"/>
              <a:ext cx="363368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ru-RU" sz="1600" b="1" i="1" dirty="0" smtClean="0">
                  <a:solidFill>
                    <a:schemeClr val="bg1"/>
                  </a:solidFill>
                  <a:latin typeface="+mn-lt"/>
                  <a:ea typeface="Times New Roman" pitchFamily="18" charset="0"/>
                </a:rPr>
                <a:t>А если </a:t>
              </a:r>
              <a:r>
                <a:rPr lang="en-US" sz="1600" b="1" i="1" dirty="0" smtClean="0">
                  <a:solidFill>
                    <a:schemeClr val="bg1"/>
                  </a:solidFill>
                  <a:latin typeface="+mn-lt"/>
                  <a:ea typeface="Times New Roman" pitchFamily="18" charset="0"/>
                </a:rPr>
                <a:t>U</a:t>
              </a:r>
              <a:r>
                <a:rPr lang="en-US" sz="1600" b="1" dirty="0" smtClean="0">
                  <a:solidFill>
                    <a:schemeClr val="bg1"/>
                  </a:solidFill>
                  <a:latin typeface="+mn-lt"/>
                  <a:ea typeface="Times New Roman" pitchFamily="18" charset="0"/>
                </a:rPr>
                <a:t>(</a:t>
              </a:r>
              <a:r>
                <a:rPr lang="en-US" sz="1600" b="1" i="1" dirty="0" smtClean="0">
                  <a:solidFill>
                    <a:schemeClr val="bg1"/>
                  </a:solidFill>
                  <a:latin typeface="+mn-lt"/>
                  <a:ea typeface="Times New Roman" pitchFamily="18" charset="0"/>
                </a:rPr>
                <a:t>x</a:t>
              </a:r>
              <a:r>
                <a:rPr lang="en-US" sz="1600" b="1" dirty="0" smtClean="0">
                  <a:solidFill>
                    <a:schemeClr val="bg1"/>
                  </a:solidFill>
                  <a:latin typeface="+mn-lt"/>
                  <a:ea typeface="Times New Roman" pitchFamily="18" charset="0"/>
                </a:rPr>
                <a:t>) </a:t>
              </a:r>
              <a:r>
                <a:rPr lang="en-US" sz="1600" b="1" i="1" dirty="0" smtClean="0">
                  <a:solidFill>
                    <a:schemeClr val="bg1"/>
                  </a:solidFill>
                  <a:latin typeface="+mn-lt"/>
                  <a:ea typeface="Times New Roman" pitchFamily="18" charset="0"/>
                </a:rPr>
                <a:t>– </a:t>
              </a:r>
              <a:r>
                <a:rPr lang="ru-RU" sz="1600" b="1" i="1" dirty="0" smtClean="0">
                  <a:solidFill>
                    <a:schemeClr val="bg1"/>
                  </a:solidFill>
                  <a:latin typeface="+mn-lt"/>
                  <a:ea typeface="Times New Roman" pitchFamily="18" charset="0"/>
                </a:rPr>
                <a:t>сложная функция ?   </a:t>
              </a:r>
              <a:endParaRPr lang="ru-RU" dirty="0">
                <a:solidFill>
                  <a:schemeClr val="bg1"/>
                </a:solidFill>
                <a:latin typeface="+mn-lt"/>
                <a:ea typeface="Times New Roman" pitchFamily="18" charset="0"/>
              </a:endParaRPr>
            </a:p>
          </p:txBody>
        </p:sp>
        <p:sp>
          <p:nvSpPr>
            <p:cNvPr id="23" name="Штриховая стрелка вправо 22"/>
            <p:cNvSpPr/>
            <p:nvPr/>
          </p:nvSpPr>
          <p:spPr>
            <a:xfrm rot="10800000">
              <a:off x="4500562" y="4071942"/>
              <a:ext cx="642942" cy="392909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4391" name="Rectangle 7"/>
            <p:cNvSpPr>
              <a:spLocks noChangeArrowheads="1"/>
            </p:cNvSpPr>
            <p:nvPr/>
          </p:nvSpPr>
          <p:spPr bwMode="auto">
            <a:xfrm>
              <a:off x="5786446" y="4559866"/>
              <a:ext cx="31188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/>
              <a:r>
                <a:rPr kumimoji="0" lang="ru-RU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х – х</a:t>
              </a:r>
              <a:r>
                <a:rPr kumimoji="0" lang="ru-RU" b="0" i="0" u="none" strike="noStrike" cap="none" normalizeH="0" baseline="-30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0  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/>
                </a:rPr>
                <a:t> </a:t>
              </a:r>
              <a:r>
                <a:rPr kumimoji="0" lang="ru-RU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/>
                </a:rPr>
                <a:t>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- </a:t>
              </a:r>
              <a:r>
                <a:rPr lang="ru-RU" i="1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«</a:t>
              </a:r>
              <a:r>
                <a:rPr kumimoji="0" lang="ru-RU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малый аргумент»</a:t>
              </a:r>
              <a:endPara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929058" y="1857364"/>
            <a:ext cx="4143395" cy="1829803"/>
            <a:chOff x="3929058" y="1857364"/>
            <a:chExt cx="4143395" cy="1829803"/>
          </a:xfrm>
        </p:grpSpPr>
        <p:sp>
          <p:nvSpPr>
            <p:cNvPr id="21" name="Rectangle 4"/>
            <p:cNvSpPr>
              <a:spLocks/>
            </p:cNvSpPr>
            <p:nvPr/>
          </p:nvSpPr>
          <p:spPr bwMode="auto">
            <a:xfrm>
              <a:off x="3929058" y="1857364"/>
              <a:ext cx="2714644" cy="714380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4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А как это так получается?</a:t>
              </a:r>
              <a:endPara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graphicFrame>
          <p:nvGraphicFramePr>
            <p:cNvPr id="144388" name="Object 4"/>
            <p:cNvGraphicFramePr>
              <a:graphicFrameLocks noChangeAspect="1"/>
            </p:cNvGraphicFramePr>
            <p:nvPr/>
          </p:nvGraphicFramePr>
          <p:xfrm>
            <a:off x="6858016" y="2356679"/>
            <a:ext cx="1214437" cy="857250"/>
          </p:xfrm>
          <a:graphic>
            <a:graphicData uri="http://schemas.openxmlformats.org/presentationml/2006/ole">
              <p:oleObj spid="_x0000_s144388" name="Формула" r:id="rId7" imgW="647640" imgH="457200" progId="Equation.3">
                <p:embed/>
              </p:oleObj>
            </a:graphicData>
          </a:graphic>
        </p:graphicFrame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4857752" y="3102392"/>
              <a:ext cx="292895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/>
                </a:rPr>
                <a:t></a:t>
              </a:r>
              <a:r>
                <a:rPr kumimoji="0" lang="ru-RU" sz="3200" b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/>
                </a:rPr>
                <a:t> </a:t>
              </a:r>
              <a:r>
                <a:rPr lang="en-US" sz="2400" i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/>
                </a:rPr>
                <a:t>U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/>
                </a:rPr>
                <a:t>(</a:t>
              </a:r>
              <a:r>
                <a:rPr lang="en-US" sz="2400" i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/>
                </a:rPr>
                <a:t>x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/>
                </a:rPr>
                <a:t>)</a:t>
              </a: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/>
                </a:rPr>
                <a:t> </a:t>
              </a: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/>
                </a:rPr>
                <a:t> </a:t>
              </a: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/>
                </a:rPr>
                <a:t> </a:t>
              </a:r>
              <a:r>
                <a:rPr kumimoji="0" lang="ru-RU" sz="2400" b="0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/>
                </a:rPr>
                <a:t>х</a:t>
              </a:r>
              <a:r>
                <a:rPr kumimoji="0" lang="en-US" sz="2400" b="0" u="none" strike="noStrike" cap="none" normalizeH="0" baseline="30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/>
                </a:rPr>
                <a:t>2</a:t>
              </a:r>
              <a:r>
                <a:rPr kumimoji="0" lang="ru-RU" sz="1400" b="0" u="none" strike="noStrike" cap="none" normalizeH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Times New Roman" pitchFamily="18" charset="0"/>
                  <a:cs typeface="Arial" pitchFamily="34" charset="0"/>
                  <a:sym typeface="Symbol"/>
                </a:rPr>
                <a:t>,     пружина</a:t>
              </a:r>
              <a:endParaRPr kumimoji="0" lang="en-US" sz="1400" b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endParaRPr>
            </a:p>
          </p:txBody>
        </p:sp>
      </p:grp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7769225" y="3214688"/>
          <a:ext cx="895350" cy="509587"/>
        </p:xfrm>
        <a:graphic>
          <a:graphicData uri="http://schemas.openxmlformats.org/presentationml/2006/ole">
            <p:oleObj spid="_x0000_s144389" name="Формула" r:id="rId8" imgW="672840" imgH="380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8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title"/>
          </p:nvPr>
        </p:nvSpPr>
        <p:spPr bwMode="auto">
          <a:xfrm>
            <a:off x="142844" y="1643050"/>
            <a:ext cx="8786874" cy="3643338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200" b="1" i="1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</a:rPr>
              <a:t>М</a:t>
            </a:r>
            <a:r>
              <a:rPr lang="ru-RU" sz="3200" b="1" i="1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</a:rPr>
              <a:t>олекулярная </a:t>
            </a:r>
            <a:r>
              <a:rPr sz="3200" b="1" i="1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</a:rPr>
              <a:t>/ </a:t>
            </a:r>
            <a:r>
              <a:rPr lang="ru-RU" sz="3200" b="1" i="1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</a:rPr>
              <a:t>Колебательная с</a:t>
            </a:r>
            <a:r>
              <a:rPr lang="ru-RU" sz="3200" b="1" i="1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</a:rPr>
              <a:t>пектроскопия</a:t>
            </a:r>
            <a:r>
              <a:rPr sz="3200" b="1" i="1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</a:rPr>
              <a:t> </a:t>
            </a:r>
            <a:r>
              <a:rPr lang="ru-RU" sz="3200" b="1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</a:rPr>
              <a:t>:</a:t>
            </a:r>
            <a:r>
              <a:rPr lang="ru-RU" sz="3200" b="1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/>
            </a:r>
            <a:br>
              <a:rPr lang="ru-RU" sz="3200" b="1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</a:br>
            <a:r>
              <a:rPr lang="ru-RU" sz="3200" b="1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/>
            </a:r>
            <a:br>
              <a:rPr lang="ru-RU" sz="3200" b="1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</a:br>
            <a:r>
              <a:rPr lang="ru-RU" sz="3200" b="1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1) </a:t>
            </a:r>
            <a:r>
              <a:rPr lang="ru-RU" sz="32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Инфаракрасного</a:t>
            </a:r>
            <a:r>
              <a:rPr lang="ru-RU" sz="3200" b="1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 поглощения </a:t>
            </a:r>
            <a:r>
              <a:rPr lang="ru-RU" sz="32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света</a:t>
            </a:r>
            <a:r>
              <a:rPr lang="ru-RU" sz="3200" b="1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/>
            </a:r>
            <a:br>
              <a:rPr lang="ru-RU" sz="3200" b="1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</a:br>
            <a:r>
              <a:rPr lang="ru-RU" sz="3200" b="1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(ИК-спектроскопия</a:t>
            </a:r>
            <a:r>
              <a:rPr lang="ru-RU" sz="3200" b="1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)</a:t>
            </a:r>
            <a:r>
              <a:rPr sz="3200" b="1" i="1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/>
            </a:r>
            <a:br>
              <a:rPr sz="3200" b="1" i="1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</a:br>
            <a:r>
              <a:rPr sz="3200" i="1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IR-Spetroscopy </a:t>
            </a:r>
            <a:r>
              <a:rPr lang="ru-RU" sz="3200" b="1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/>
            </a:r>
            <a:br>
              <a:rPr lang="ru-RU" sz="3200" b="1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</a:br>
            <a:r>
              <a:rPr lang="ru-RU" sz="3200" b="1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/>
            </a:r>
            <a:br>
              <a:rPr lang="ru-RU" sz="3200" b="1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</a:br>
            <a:r>
              <a:rPr lang="ru-RU" sz="3200" b="1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2) </a:t>
            </a:r>
            <a:r>
              <a:rPr lang="ru-RU" sz="32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Комбинационного</a:t>
            </a:r>
            <a:r>
              <a:rPr lang="ru-RU" sz="3200" b="1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 рассеяния </a:t>
            </a:r>
            <a:r>
              <a:rPr lang="ru-RU" sz="32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света</a:t>
            </a:r>
            <a:br>
              <a:rPr lang="ru-RU" sz="32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</a:br>
            <a:r>
              <a:rPr lang="ru-RU" sz="32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(КР-спектроскопия </a:t>
            </a:r>
            <a:r>
              <a:rPr sz="3200" i="1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 </a:t>
            </a:r>
            <a:r>
              <a:rPr lang="ru-RU" sz="320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sym typeface="Symbol"/>
              </a:rPr>
              <a:t></a:t>
            </a:r>
            <a:r>
              <a:rPr sz="3200" i="1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 </a:t>
            </a:r>
            <a:r>
              <a:rPr lang="ru-RU" sz="32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«Рамановская</a:t>
            </a:r>
            <a:r>
              <a:rPr lang="ru-RU" sz="32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»</a:t>
            </a:r>
            <a:r>
              <a:rPr sz="3200" i="1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)</a:t>
            </a:r>
            <a:r>
              <a:rPr lang="ru-RU" sz="32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/>
            </a:r>
            <a:br>
              <a:rPr lang="ru-RU" sz="32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</a:br>
            <a:r>
              <a:rPr sz="3200" i="1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Raman Spetroscopy</a:t>
            </a:r>
            <a:r>
              <a:rPr lang="ru-RU" sz="32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/>
            </a:r>
            <a:br>
              <a:rPr lang="ru-RU" sz="32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</a:br>
            <a:endParaRPr lang="ru-RU" sz="3200" i="1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/>
          </p:cNvSpPr>
          <p:nvPr>
            <p:ph type="body" idx="1"/>
          </p:nvPr>
        </p:nvSpPr>
        <p:spPr>
          <a:xfrm>
            <a:off x="457200" y="1225747"/>
            <a:ext cx="4972056" cy="45717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CC0099"/>
                </a:solidFill>
              </a:rPr>
              <a:t>Линейные молекулы</a:t>
            </a:r>
            <a:r>
              <a:rPr lang="en-US" sz="2800" dirty="0" smtClean="0">
                <a:solidFill>
                  <a:srgbClr val="CC0099"/>
                </a:solidFill>
              </a:rPr>
              <a:t> </a:t>
            </a:r>
            <a:r>
              <a:rPr lang="ru-RU" sz="2800" dirty="0" smtClean="0">
                <a:solidFill>
                  <a:srgbClr val="CC0099"/>
                </a:solidFill>
              </a:rPr>
              <a:t>(</a:t>
            </a:r>
            <a:r>
              <a:rPr lang="en-US" sz="2800" b="1" i="1" dirty="0" smtClean="0">
                <a:solidFill>
                  <a:srgbClr val="FF0000"/>
                </a:solidFill>
              </a:rPr>
              <a:t>CO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ru-RU" sz="2800" dirty="0" smtClean="0">
                <a:solidFill>
                  <a:srgbClr val="CC0099"/>
                </a:solidFill>
              </a:rPr>
              <a:t>)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7332662" y="2154262"/>
            <a:ext cx="1739932" cy="2700337"/>
            <a:chOff x="7332662" y="2154262"/>
            <a:chExt cx="1739932" cy="2700337"/>
          </a:xfrm>
        </p:grpSpPr>
        <p:sp>
          <p:nvSpPr>
            <p:cNvPr id="97291" name="Text Box 11"/>
            <p:cNvSpPr txBox="1">
              <a:spLocks noChangeArrowheads="1"/>
            </p:cNvSpPr>
            <p:nvPr/>
          </p:nvSpPr>
          <p:spPr bwMode="auto">
            <a:xfrm>
              <a:off x="7358062" y="3213124"/>
              <a:ext cx="1643093" cy="396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sz="2000" i="1" dirty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 </a:t>
              </a:r>
              <a:r>
                <a:rPr lang="ru-RU" sz="2000" baseline="-25000" dirty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2</a:t>
              </a:r>
              <a:r>
                <a:rPr lang="ru-RU" sz="2000" i="1" dirty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= </a:t>
              </a:r>
              <a:r>
                <a:rPr lang="ru-RU" sz="2000" dirty="0">
                  <a:solidFill>
                    <a:srgbClr val="0000FF"/>
                  </a:solidFill>
                  <a:latin typeface="Times New Roman" pitchFamily="18" charset="0"/>
                </a:rPr>
                <a:t>672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ru-RU" sz="2000" i="1" dirty="0">
                  <a:solidFill>
                    <a:srgbClr val="0000FF"/>
                  </a:solidFill>
                  <a:latin typeface="Times New Roman" pitchFamily="18" charset="0"/>
                </a:rPr>
                <a:t>см</a:t>
              </a:r>
              <a:r>
                <a:rPr lang="ru-RU" sz="2000" baseline="30000" dirty="0">
                  <a:solidFill>
                    <a:srgbClr val="0000FF"/>
                  </a:solidFill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97292" name="Text Box 12"/>
            <p:cNvSpPr txBox="1">
              <a:spLocks noChangeArrowheads="1"/>
            </p:cNvSpPr>
            <p:nvPr/>
          </p:nvSpPr>
          <p:spPr bwMode="auto">
            <a:xfrm>
              <a:off x="7332662" y="2154262"/>
              <a:ext cx="1739931" cy="396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i="1" dirty="0">
                  <a:solidFill>
                    <a:srgbClr val="0000FF"/>
                  </a:solidFill>
                  <a:sym typeface="Symbol" pitchFamily="18" charset="2"/>
                </a:rPr>
                <a:t> </a:t>
              </a:r>
              <a:r>
                <a:rPr lang="ru-RU" baseline="-25000" dirty="0">
                  <a:solidFill>
                    <a:srgbClr val="0000FF"/>
                  </a:solidFill>
                  <a:sym typeface="Symbol" pitchFamily="18" charset="2"/>
                </a:rPr>
                <a:t>1</a:t>
              </a:r>
              <a:r>
                <a:rPr lang="ru-RU" i="1" dirty="0">
                  <a:solidFill>
                    <a:srgbClr val="0000FF"/>
                  </a:solidFill>
                  <a:sym typeface="Symbol" pitchFamily="18" charset="2"/>
                </a:rPr>
                <a:t>=</a:t>
              </a:r>
              <a:r>
                <a:rPr lang="ru-RU" dirty="0">
                  <a:sym typeface="Symbol" pitchFamily="18" charset="2"/>
                </a:rPr>
                <a:t> 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</a:rPr>
                <a:t>1351 </a:t>
              </a:r>
              <a:r>
                <a:rPr lang="ru-RU" sz="2000" i="1" dirty="0">
                  <a:solidFill>
                    <a:srgbClr val="0000FF"/>
                  </a:solidFill>
                  <a:latin typeface="Times New Roman" pitchFamily="18" charset="0"/>
                </a:rPr>
                <a:t>см</a:t>
              </a:r>
              <a:r>
                <a:rPr lang="ru-RU" sz="2000" baseline="30000" dirty="0">
                  <a:solidFill>
                    <a:srgbClr val="0000FF"/>
                  </a:solidFill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97293" name="Text Box 13"/>
            <p:cNvSpPr txBox="1">
              <a:spLocks noChangeArrowheads="1"/>
            </p:cNvSpPr>
            <p:nvPr/>
          </p:nvSpPr>
          <p:spPr bwMode="auto">
            <a:xfrm>
              <a:off x="7340600" y="4457724"/>
              <a:ext cx="1731994" cy="396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i="1" dirty="0">
                  <a:solidFill>
                    <a:srgbClr val="0000FF"/>
                  </a:solidFill>
                  <a:sym typeface="Symbol" pitchFamily="18" charset="2"/>
                </a:rPr>
                <a:t> </a:t>
              </a:r>
              <a:r>
                <a:rPr lang="ru-RU" baseline="-25000" dirty="0">
                  <a:solidFill>
                    <a:srgbClr val="0000FF"/>
                  </a:solidFill>
                  <a:sym typeface="Symbol" pitchFamily="18" charset="2"/>
                </a:rPr>
                <a:t>3</a:t>
              </a:r>
              <a:r>
                <a:rPr lang="ru-RU" i="1" dirty="0">
                  <a:solidFill>
                    <a:srgbClr val="0000FF"/>
                  </a:solidFill>
                  <a:sym typeface="Symbol" pitchFamily="18" charset="2"/>
                </a:rPr>
                <a:t>=</a:t>
              </a:r>
              <a:r>
                <a:rPr lang="ru-RU" dirty="0">
                  <a:sym typeface="Symbol" pitchFamily="18" charset="2"/>
                </a:rPr>
                <a:t> </a:t>
              </a:r>
              <a:r>
                <a:rPr lang="ru-RU" sz="2000" dirty="0">
                  <a:solidFill>
                    <a:srgbClr val="0000FF"/>
                  </a:solidFill>
                  <a:latin typeface="Times New Roman" pitchFamily="18" charset="0"/>
                </a:rPr>
                <a:t>2396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ru-RU" sz="2000" i="1" dirty="0">
                  <a:solidFill>
                    <a:srgbClr val="0000FF"/>
                  </a:solidFill>
                  <a:latin typeface="Times New Roman" pitchFamily="18" charset="0"/>
                </a:rPr>
                <a:t>см</a:t>
              </a:r>
              <a:r>
                <a:rPr lang="ru-RU" sz="2000" baseline="30000" dirty="0">
                  <a:solidFill>
                    <a:srgbClr val="0000FF"/>
                  </a:solidFill>
                  <a:latin typeface="Times New Roman" pitchFamily="18" charset="0"/>
                </a:rPr>
                <a:t>-1</a:t>
              </a:r>
            </a:p>
          </p:txBody>
        </p:sp>
      </p:grpSp>
      <p:pic>
        <p:nvPicPr>
          <p:cNvPr id="97295" name="Picture 15" descr="Новый рисун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817712"/>
            <a:ext cx="4176713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96" name="Rectangle 16"/>
          <p:cNvSpPr>
            <a:spLocks/>
          </p:cNvSpPr>
          <p:nvPr/>
        </p:nvSpPr>
        <p:spPr bwMode="auto">
          <a:xfrm>
            <a:off x="3275013" y="5273699"/>
            <a:ext cx="5545137" cy="1584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</a:rPr>
              <a:t>Три фундаментальные моды молекулы </a:t>
            </a: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</a:rPr>
              <a:t>СО</a:t>
            </a:r>
            <a:r>
              <a:rPr lang="ru-RU" sz="2000" b="1" baseline="-25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r>
              <a:rPr lang="ru-RU" sz="2000" dirty="0">
                <a:solidFill>
                  <a:schemeClr val="bg1"/>
                </a:solidFill>
                <a:latin typeface="Constantia" pitchFamily="18" charset="0"/>
              </a:rPr>
              <a:t>  </a:t>
            </a:r>
          </a:p>
          <a:p>
            <a:pPr marL="273050" indent="-273050" eaLnBrk="0" hangingPunct="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Symbol" pitchFamily="18" charset="2"/>
              <a:buNone/>
            </a:pPr>
            <a:r>
              <a:rPr lang="ru-RU" sz="2000" i="1" dirty="0">
                <a:solidFill>
                  <a:schemeClr val="bg1"/>
                </a:solidFill>
                <a:latin typeface="Constantia" pitchFamily="18" charset="0"/>
                <a:sym typeface="Symbol" pitchFamily="18" charset="2"/>
              </a:rPr>
              <a:t> </a:t>
            </a:r>
            <a:r>
              <a:rPr lang="ru-RU" sz="2000" baseline="-25000" dirty="0">
                <a:solidFill>
                  <a:schemeClr val="bg1"/>
                </a:solidFill>
                <a:latin typeface="Constantia" pitchFamily="18" charset="0"/>
                <a:sym typeface="Symbol" pitchFamily="18" charset="2"/>
              </a:rPr>
              <a:t>1</a:t>
            </a:r>
            <a:r>
              <a:rPr lang="ru-RU" sz="2000" dirty="0">
                <a:solidFill>
                  <a:schemeClr val="bg1"/>
                </a:solidFill>
                <a:latin typeface="Constantia" pitchFamily="18" charset="0"/>
              </a:rPr>
              <a:t> - </a:t>
            </a:r>
            <a:r>
              <a:rPr lang="ru-RU" sz="2000" i="1" dirty="0">
                <a:solidFill>
                  <a:schemeClr val="bg1"/>
                </a:solidFill>
                <a:latin typeface="Constantia" pitchFamily="18" charset="0"/>
              </a:rPr>
              <a:t>Симметричная валентная мода</a:t>
            </a:r>
            <a:r>
              <a:rPr lang="ru-RU" sz="2000" dirty="0">
                <a:solidFill>
                  <a:schemeClr val="bg1"/>
                </a:solidFill>
                <a:latin typeface="Constantia" pitchFamily="18" charset="0"/>
              </a:rPr>
              <a:t>;</a:t>
            </a:r>
          </a:p>
          <a:p>
            <a:pPr marL="273050" indent="-273050" eaLnBrk="0" hangingPunct="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Symbol" pitchFamily="18" charset="2"/>
              <a:buNone/>
            </a:pPr>
            <a:r>
              <a:rPr lang="ru-RU" sz="2000" i="1" dirty="0">
                <a:solidFill>
                  <a:schemeClr val="bg1"/>
                </a:solidFill>
                <a:latin typeface="Constantia" pitchFamily="18" charset="0"/>
                <a:sym typeface="Symbol" pitchFamily="18" charset="2"/>
              </a:rPr>
              <a:t></a:t>
            </a:r>
            <a:r>
              <a:rPr lang="ru-RU" sz="2000" baseline="-25000" dirty="0">
                <a:solidFill>
                  <a:schemeClr val="bg1"/>
                </a:solidFill>
                <a:latin typeface="Constantia" pitchFamily="18" charset="0"/>
                <a:sym typeface="Symbol" pitchFamily="18" charset="2"/>
              </a:rPr>
              <a:t>2</a:t>
            </a:r>
            <a:r>
              <a:rPr lang="ru-RU" sz="2000" i="1" baseline="-25000" dirty="0">
                <a:solidFill>
                  <a:schemeClr val="bg1"/>
                </a:solidFill>
                <a:latin typeface="Constantia" pitchFamily="18" charset="0"/>
                <a:sym typeface="Symbol" pitchFamily="18" charset="2"/>
              </a:rPr>
              <a:t>  </a:t>
            </a:r>
            <a:r>
              <a:rPr lang="ru-RU" sz="2000" dirty="0">
                <a:solidFill>
                  <a:schemeClr val="bg1"/>
                </a:solidFill>
                <a:latin typeface="Constantia" pitchFamily="18" charset="0"/>
                <a:sym typeface="Symbol" pitchFamily="18" charset="2"/>
              </a:rPr>
              <a:t>-</a:t>
            </a:r>
            <a:r>
              <a:rPr lang="ru-RU" sz="2000" i="1" baseline="-25000" dirty="0">
                <a:solidFill>
                  <a:schemeClr val="bg1"/>
                </a:solidFill>
                <a:latin typeface="Constantia" pitchFamily="18" charset="0"/>
                <a:sym typeface="Symbol" pitchFamily="18" charset="2"/>
              </a:rPr>
              <a:t> </a:t>
            </a:r>
            <a:r>
              <a:rPr lang="ru-RU" sz="2000" i="1" dirty="0">
                <a:solidFill>
                  <a:schemeClr val="bg1"/>
                </a:solidFill>
                <a:latin typeface="Constantia" pitchFamily="18" charset="0"/>
                <a:sym typeface="Symbol" pitchFamily="18" charset="2"/>
              </a:rPr>
              <a:t>деформационная мода</a:t>
            </a:r>
          </a:p>
          <a:p>
            <a:pPr marL="273050" indent="-273050" eaLnBrk="0" hangingPunct="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Symbol" pitchFamily="18" charset="2"/>
              <a:buNone/>
            </a:pPr>
            <a:r>
              <a:rPr lang="ru-RU" sz="2000" i="1" dirty="0">
                <a:solidFill>
                  <a:schemeClr val="bg1"/>
                </a:solidFill>
                <a:latin typeface="Constantia" pitchFamily="18" charset="0"/>
                <a:sym typeface="Symbol" pitchFamily="18" charset="2"/>
              </a:rPr>
              <a:t></a:t>
            </a:r>
            <a:r>
              <a:rPr lang="ru-RU" sz="2000" baseline="-25000" dirty="0">
                <a:solidFill>
                  <a:schemeClr val="bg1"/>
                </a:solidFill>
                <a:latin typeface="Constantia" pitchFamily="18" charset="0"/>
                <a:sym typeface="Symbol" pitchFamily="18" charset="2"/>
              </a:rPr>
              <a:t>3</a:t>
            </a:r>
            <a:r>
              <a:rPr lang="ru-RU" sz="2000" dirty="0">
                <a:solidFill>
                  <a:schemeClr val="bg1"/>
                </a:solidFill>
                <a:latin typeface="Constantia" pitchFamily="18" charset="0"/>
              </a:rPr>
              <a:t> - </a:t>
            </a:r>
            <a:r>
              <a:rPr lang="ru-RU" sz="2000" i="1" dirty="0">
                <a:solidFill>
                  <a:schemeClr val="bg1"/>
                </a:solidFill>
                <a:latin typeface="Constantia" pitchFamily="18" charset="0"/>
              </a:rPr>
              <a:t>антисимметричная валентная мода</a:t>
            </a:r>
            <a:r>
              <a:rPr lang="ru-RU" sz="2000" dirty="0">
                <a:solidFill>
                  <a:schemeClr val="bg1"/>
                </a:solidFill>
                <a:latin typeface="Constantia" pitchFamily="18" charset="0"/>
              </a:rPr>
              <a:t>;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142844" y="1817712"/>
            <a:ext cx="3357586" cy="4800600"/>
            <a:chOff x="142844" y="1817712"/>
            <a:chExt cx="3357586" cy="4800600"/>
          </a:xfrm>
        </p:grpSpPr>
        <p:pic>
          <p:nvPicPr>
            <p:cNvPr id="97284" name="Picture 4" descr="http://www.e-reading.club/illustrations/1048/1048763-i_112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0825" y="1817712"/>
              <a:ext cx="2906713" cy="4510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288" name="Text Box 8"/>
            <p:cNvSpPr txBox="1">
              <a:spLocks noChangeArrowheads="1"/>
            </p:cNvSpPr>
            <p:nvPr/>
          </p:nvSpPr>
          <p:spPr bwMode="auto">
            <a:xfrm>
              <a:off x="2173288" y="2401912"/>
              <a:ext cx="10636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  <a:latin typeface="Cambria" pitchFamily="18" charset="0"/>
                  <a:ea typeface="Cambria" pitchFamily="18" charset="0"/>
                </a:rPr>
                <a:t>1351</a:t>
              </a:r>
              <a:r>
                <a:rPr lang="en-US" dirty="0">
                  <a:solidFill>
                    <a:srgbClr val="0000FF"/>
                  </a:solidFill>
                  <a:latin typeface="Cambria" pitchFamily="18" charset="0"/>
                  <a:ea typeface="Cambria" pitchFamily="18" charset="0"/>
                </a:rPr>
                <a:t> </a:t>
              </a:r>
              <a:r>
                <a:rPr lang="ru-RU" sz="1600" dirty="0">
                  <a:solidFill>
                    <a:srgbClr val="0000FF"/>
                  </a:solidFill>
                  <a:latin typeface="Cambria" pitchFamily="18" charset="0"/>
                  <a:ea typeface="Cambria" pitchFamily="18" charset="0"/>
                </a:rPr>
                <a:t>см</a:t>
              </a:r>
              <a:r>
                <a:rPr lang="ru-RU" sz="1600" baseline="30000" dirty="0">
                  <a:solidFill>
                    <a:srgbClr val="0000FF"/>
                  </a:solidFill>
                  <a:latin typeface="Cambria" pitchFamily="18" charset="0"/>
                  <a:ea typeface="Cambria" pitchFamily="18" charset="0"/>
                </a:rPr>
                <a:t>-1</a:t>
              </a:r>
              <a:endParaRPr lang="ru-RU" sz="16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97289" name="Text Box 9"/>
            <p:cNvSpPr txBox="1">
              <a:spLocks noChangeArrowheads="1"/>
            </p:cNvSpPr>
            <p:nvPr/>
          </p:nvSpPr>
          <p:spPr bwMode="auto">
            <a:xfrm>
              <a:off x="971550" y="4865712"/>
              <a:ext cx="94456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600" dirty="0">
                  <a:solidFill>
                    <a:srgbClr val="0000FF"/>
                  </a:solidFill>
                  <a:latin typeface="Cambria" pitchFamily="18" charset="0"/>
                  <a:ea typeface="Cambria" pitchFamily="18" charset="0"/>
                </a:rPr>
                <a:t>672</a:t>
              </a:r>
              <a:r>
                <a:rPr lang="en-US" sz="1600" dirty="0">
                  <a:solidFill>
                    <a:srgbClr val="0000FF"/>
                  </a:solidFill>
                  <a:latin typeface="Cambria" pitchFamily="18" charset="0"/>
                  <a:ea typeface="Cambria" pitchFamily="18" charset="0"/>
                </a:rPr>
                <a:t> </a:t>
              </a:r>
              <a:r>
                <a:rPr lang="ru-RU" sz="1600" dirty="0">
                  <a:solidFill>
                    <a:srgbClr val="0000FF"/>
                  </a:solidFill>
                  <a:latin typeface="Cambria" pitchFamily="18" charset="0"/>
                  <a:ea typeface="Cambria" pitchFamily="18" charset="0"/>
                </a:rPr>
                <a:t>см</a:t>
              </a:r>
              <a:r>
                <a:rPr lang="ru-RU" sz="1600" baseline="30000" dirty="0">
                  <a:solidFill>
                    <a:srgbClr val="0000FF"/>
                  </a:solidFill>
                  <a:latin typeface="Cambria" pitchFamily="18" charset="0"/>
                  <a:ea typeface="Cambria" pitchFamily="18" charset="0"/>
                </a:rPr>
                <a:t>-1</a:t>
              </a:r>
              <a:endParaRPr lang="ru-RU" sz="16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97290" name="Text Box 10"/>
            <p:cNvSpPr txBox="1">
              <a:spLocks noChangeArrowheads="1"/>
            </p:cNvSpPr>
            <p:nvPr/>
          </p:nvSpPr>
          <p:spPr bwMode="auto">
            <a:xfrm>
              <a:off x="2443155" y="3521099"/>
              <a:ext cx="10572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600" dirty="0">
                  <a:solidFill>
                    <a:srgbClr val="0000FF"/>
                  </a:solidFill>
                  <a:latin typeface="Cambria" pitchFamily="18" charset="0"/>
                  <a:ea typeface="Cambria" pitchFamily="18" charset="0"/>
                </a:rPr>
                <a:t>2396</a:t>
              </a:r>
              <a:r>
                <a:rPr lang="en-US" sz="1600" dirty="0">
                  <a:solidFill>
                    <a:srgbClr val="0000FF"/>
                  </a:solidFill>
                  <a:latin typeface="Cambria" pitchFamily="18" charset="0"/>
                  <a:ea typeface="Cambria" pitchFamily="18" charset="0"/>
                </a:rPr>
                <a:t> </a:t>
              </a:r>
              <a:r>
                <a:rPr lang="ru-RU" sz="1600" dirty="0">
                  <a:solidFill>
                    <a:srgbClr val="0000FF"/>
                  </a:solidFill>
                  <a:latin typeface="Cambria" pitchFamily="18" charset="0"/>
                  <a:ea typeface="Cambria" pitchFamily="18" charset="0"/>
                </a:rPr>
                <a:t>см</a:t>
              </a:r>
              <a:r>
                <a:rPr lang="ru-RU" sz="1600" baseline="30000" dirty="0">
                  <a:solidFill>
                    <a:srgbClr val="0000FF"/>
                  </a:solidFill>
                  <a:latin typeface="Cambria" pitchFamily="18" charset="0"/>
                  <a:ea typeface="Cambria" pitchFamily="18" charset="0"/>
                </a:rPr>
                <a:t>-1</a:t>
              </a:r>
              <a:endParaRPr lang="ru-RU" sz="16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97294" name="Rectangle 14"/>
            <p:cNvSpPr>
              <a:spLocks/>
            </p:cNvSpPr>
            <p:nvPr/>
          </p:nvSpPr>
          <p:spPr bwMode="auto">
            <a:xfrm>
              <a:off x="325438" y="2463824"/>
              <a:ext cx="1943100" cy="288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73050" indent="-273050" eaLnBrk="0" hangingPunct="0">
                <a:lnSpc>
                  <a:spcPct val="90000"/>
                </a:lnSpc>
                <a:spcBef>
                  <a:spcPts val="600"/>
                </a:spcBef>
                <a:buClr>
                  <a:schemeClr val="accent2"/>
                </a:buClr>
                <a:buSzPct val="85000"/>
                <a:buFont typeface="Wingdings 2" pitchFamily="18" charset="2"/>
                <a:buNone/>
              </a:pPr>
              <a:r>
                <a:rPr lang="ru-RU" sz="1400" dirty="0">
                  <a:solidFill>
                    <a:schemeClr val="bg1"/>
                  </a:solidFill>
                  <a:latin typeface="Constantia" pitchFamily="18" charset="0"/>
                </a:rPr>
                <a:t>Симметричная мода</a:t>
              </a:r>
            </a:p>
          </p:txBody>
        </p:sp>
        <p:sp>
          <p:nvSpPr>
            <p:cNvPr id="97297" name="Rectangle 17"/>
            <p:cNvSpPr>
              <a:spLocks/>
            </p:cNvSpPr>
            <p:nvPr/>
          </p:nvSpPr>
          <p:spPr bwMode="auto">
            <a:xfrm>
              <a:off x="142844" y="3500438"/>
              <a:ext cx="2303463" cy="288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73050" indent="-273050" eaLnBrk="0" hangingPunct="0">
                <a:lnSpc>
                  <a:spcPct val="90000"/>
                </a:lnSpc>
                <a:spcBef>
                  <a:spcPts val="600"/>
                </a:spcBef>
                <a:buClr>
                  <a:schemeClr val="accent2"/>
                </a:buClr>
                <a:buSzPct val="85000"/>
                <a:buFont typeface="Wingdings 2" pitchFamily="18" charset="2"/>
                <a:buNone/>
              </a:pPr>
              <a:r>
                <a:rPr lang="ru-RU" sz="1400" dirty="0">
                  <a:solidFill>
                    <a:schemeClr val="bg1"/>
                  </a:solidFill>
                  <a:latin typeface="Constantia" pitchFamily="18" charset="0"/>
                </a:rPr>
                <a:t>Антисимметричная мода</a:t>
              </a:r>
            </a:p>
          </p:txBody>
        </p:sp>
        <p:sp>
          <p:nvSpPr>
            <p:cNvPr id="97298" name="Rectangle 18"/>
            <p:cNvSpPr>
              <a:spLocks/>
            </p:cNvSpPr>
            <p:nvPr/>
          </p:nvSpPr>
          <p:spPr bwMode="auto">
            <a:xfrm>
              <a:off x="682625" y="6329387"/>
              <a:ext cx="2160588" cy="288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73050" indent="-273050" eaLnBrk="0" hangingPunct="0">
                <a:lnSpc>
                  <a:spcPct val="90000"/>
                </a:lnSpc>
                <a:spcBef>
                  <a:spcPts val="600"/>
                </a:spcBef>
                <a:buClr>
                  <a:schemeClr val="accent2"/>
                </a:buClr>
                <a:buSzPct val="85000"/>
                <a:buFont typeface="Wingdings 2" pitchFamily="18" charset="2"/>
                <a:buNone/>
              </a:pPr>
              <a:r>
                <a:rPr lang="ru-RU" sz="1400" dirty="0">
                  <a:solidFill>
                    <a:schemeClr val="bg1"/>
                  </a:solidFill>
                  <a:latin typeface="Constantia" pitchFamily="18" charset="0"/>
                </a:rPr>
                <a:t>Деформационная мода</a:t>
              </a:r>
            </a:p>
          </p:txBody>
        </p:sp>
        <p:sp>
          <p:nvSpPr>
            <p:cNvPr id="97299" name="Rectangle 19"/>
            <p:cNvSpPr>
              <a:spLocks/>
            </p:cNvSpPr>
            <p:nvPr/>
          </p:nvSpPr>
          <p:spPr bwMode="auto">
            <a:xfrm>
              <a:off x="1092200" y="4705374"/>
              <a:ext cx="1439863" cy="1444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73050" indent="-273050" eaLnBrk="0" hangingPunct="0">
                <a:lnSpc>
                  <a:spcPct val="90000"/>
                </a:lnSpc>
                <a:spcBef>
                  <a:spcPts val="600"/>
                </a:spcBef>
                <a:buClr>
                  <a:schemeClr val="accent2"/>
                </a:buClr>
                <a:buSzPct val="85000"/>
                <a:buFont typeface="Wingdings 2" pitchFamily="18" charset="2"/>
                <a:buNone/>
              </a:pPr>
              <a:endParaRPr lang="ru-RU" sz="1400" dirty="0">
                <a:solidFill>
                  <a:schemeClr val="bg1"/>
                </a:solidFill>
                <a:latin typeface="Constantia" pitchFamily="18" charset="0"/>
              </a:endParaRPr>
            </a:p>
          </p:txBody>
        </p:sp>
      </p:grpSp>
      <p:sp>
        <p:nvSpPr>
          <p:cNvPr id="16" name="Rectangle 6"/>
          <p:cNvSpPr>
            <a:spLocks noGrp="1"/>
          </p:cNvSpPr>
          <p:nvPr>
            <p:ph type="title"/>
          </p:nvPr>
        </p:nvSpPr>
        <p:spPr bwMode="auto">
          <a:xfrm>
            <a:off x="-71470" y="71414"/>
            <a:ext cx="6643734" cy="428603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200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2.3. Колебания молекул </a:t>
            </a:r>
            <a:r>
              <a:rPr lang="ru-RU" sz="180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(колебательная</a:t>
            </a:r>
            <a:r>
              <a:rPr sz="1800" smtClean="0">
                <a:ln>
                  <a:noFill/>
                </a:ln>
                <a:solidFill>
                  <a:srgbClr val="FF0000"/>
                </a:solidFill>
                <a:effectLst/>
              </a:rPr>
              <a:t>/</a:t>
            </a:r>
            <a:r>
              <a:rPr lang="ru-RU" sz="180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молекулярная спектроскопия)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14282" y="500042"/>
            <a:ext cx="86439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</a:rPr>
              <a:t>2.3.2. Многоатомные молекулы. Колебательные степени свободы молекул:</a:t>
            </a:r>
            <a:r>
              <a:rPr lang="ru-RU" sz="2000" dirty="0" smtClean="0"/>
              <a:t> </a:t>
            </a:r>
            <a:r>
              <a:rPr lang="en-US" sz="2000" dirty="0" smtClean="0"/>
              <a:t>          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3</a:t>
            </a:r>
            <a:r>
              <a:rPr lang="en-US" sz="2000" i="1" dirty="0" smtClean="0">
                <a:solidFill>
                  <a:schemeClr val="bg1"/>
                </a:solidFill>
                <a:latin typeface="+mj-lt"/>
              </a:rPr>
              <a:t>N</a:t>
            </a:r>
            <a:r>
              <a:rPr lang="ru-RU" sz="2000" i="1" dirty="0" smtClean="0">
                <a:solidFill>
                  <a:schemeClr val="bg1"/>
                </a:solidFill>
                <a:latin typeface="+mj-lt"/>
              </a:rPr>
              <a:t> – 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6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/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 3</a:t>
            </a:r>
            <a:r>
              <a:rPr lang="en-US" sz="2000" i="1" dirty="0" smtClean="0">
                <a:solidFill>
                  <a:schemeClr val="bg1"/>
                </a:solidFill>
                <a:latin typeface="+mj-lt"/>
              </a:rPr>
              <a:t>N</a:t>
            </a:r>
            <a:r>
              <a:rPr lang="ru-RU" sz="2000" i="1" dirty="0" smtClean="0">
                <a:solidFill>
                  <a:schemeClr val="bg1"/>
                </a:solidFill>
                <a:latin typeface="+mj-lt"/>
              </a:rPr>
              <a:t> – </a:t>
            </a:r>
            <a:r>
              <a:rPr lang="en-US" sz="2000" i="1" dirty="0" smtClean="0">
                <a:solidFill>
                  <a:schemeClr val="bg1"/>
                </a:solidFill>
                <a:latin typeface="+mj-lt"/>
              </a:rPr>
              <a:t>5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 </a:t>
            </a:r>
            <a:endParaRPr lang="ru-RU" sz="2000" dirty="0">
              <a:solidFill>
                <a:schemeClr val="bg1"/>
              </a:solidFill>
              <a:latin typeface="+mj-lt"/>
              <a:ea typeface="Times New Roman" pitchFamily="18" charset="0"/>
            </a:endParaRPr>
          </a:p>
        </p:txBody>
      </p:sp>
      <p:sp>
        <p:nvSpPr>
          <p:cNvPr id="20" name="Rectangle 5"/>
          <p:cNvSpPr txBox="1">
            <a:spLocks/>
          </p:cNvSpPr>
          <p:nvPr/>
        </p:nvSpPr>
        <p:spPr bwMode="auto">
          <a:xfrm>
            <a:off x="6572264" y="285728"/>
            <a:ext cx="1785950" cy="285752"/>
          </a:xfrm>
          <a:prstGeom prst="rect">
            <a:avLst/>
          </a:prstGeom>
          <a:ln w="9525" cap="rnd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продолжение …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3500430" y="3713250"/>
            <a:ext cx="5357850" cy="461665"/>
            <a:chOff x="3500430" y="3713250"/>
            <a:chExt cx="5357850" cy="461665"/>
          </a:xfrm>
        </p:grpSpPr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>
              <a:off x="3500430" y="3713250"/>
              <a:ext cx="53578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r>
                <a:rPr lang="ru-RU" sz="2400" i="1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</a:t>
              </a:r>
              <a:r>
                <a:rPr lang="ru-RU" sz="1400" dirty="0" smtClean="0">
                  <a:solidFill>
                    <a:srgbClr val="00B0F0"/>
                  </a:solidFill>
                  <a:latin typeface="+mj-lt"/>
                  <a:sym typeface="Symbol"/>
                </a:rPr>
                <a:t> </a:t>
              </a:r>
              <a:r>
                <a:rPr lang="en-US" sz="1400" dirty="0" smtClean="0">
                  <a:solidFill>
                    <a:srgbClr val="00B0F0"/>
                  </a:solidFill>
                  <a:latin typeface="+mj-lt"/>
                  <a:sym typeface="Symbol"/>
                </a:rPr>
                <a:t> </a:t>
              </a:r>
              <a:r>
                <a:rPr lang="ru-RU" sz="2400" dirty="0" smtClean="0">
                  <a:solidFill>
                    <a:srgbClr val="00B0F0"/>
                  </a:solidFill>
                  <a:latin typeface="+mj-lt"/>
                  <a:sym typeface="Symbol"/>
                </a:rPr>
                <a:t>?</a:t>
              </a:r>
              <a:r>
                <a:rPr lang="ru-RU" sz="1400" dirty="0" smtClean="0">
                  <a:solidFill>
                    <a:srgbClr val="00B0F0"/>
                  </a:solidFill>
                  <a:latin typeface="+mj-lt"/>
                  <a:sym typeface="Symbol"/>
                </a:rPr>
                <a:t> </a:t>
              </a:r>
              <a:r>
                <a:rPr lang="ru-RU" sz="1400" dirty="0" smtClean="0">
                  <a:solidFill>
                    <a:srgbClr val="00B0F0"/>
                  </a:solidFill>
                  <a:latin typeface="+mj-lt"/>
                </a:rPr>
                <a:t>в спектроскопии: </a:t>
              </a:r>
              <a:r>
                <a:rPr lang="en-US" sz="1400" dirty="0" smtClean="0">
                  <a:solidFill>
                    <a:srgbClr val="00B0F0"/>
                  </a:solidFill>
                  <a:latin typeface="+mj-lt"/>
                </a:rPr>
                <a:t>“</a:t>
              </a:r>
              <a:r>
                <a:rPr lang="ru-RU" sz="1400" dirty="0" smtClean="0">
                  <a:solidFill>
                    <a:srgbClr val="00B0F0"/>
                  </a:solidFill>
                  <a:latin typeface="+mj-lt"/>
                </a:rPr>
                <a:t>Частота</a:t>
              </a:r>
              <a:r>
                <a:rPr lang="en-US" sz="1400" dirty="0" smtClean="0">
                  <a:solidFill>
                    <a:srgbClr val="00B0F0"/>
                  </a:solidFill>
                  <a:latin typeface="+mj-lt"/>
                </a:rPr>
                <a:t>”</a:t>
              </a:r>
              <a:r>
                <a:rPr lang="ru-RU" sz="1400" dirty="0" smtClean="0">
                  <a:solidFill>
                    <a:srgbClr val="00B0F0"/>
                  </a:solidFill>
                  <a:latin typeface="+mj-lt"/>
                </a:rPr>
                <a:t> </a:t>
              </a:r>
              <a:r>
                <a:rPr lang="en-US" sz="1400" dirty="0" smtClean="0">
                  <a:solidFill>
                    <a:srgbClr val="00B0F0"/>
                  </a:solidFill>
                  <a:latin typeface="+mj-lt"/>
                </a:rPr>
                <a:t>/</a:t>
              </a:r>
              <a:r>
                <a:rPr lang="ru-RU" sz="1400" dirty="0" smtClean="0">
                  <a:solidFill>
                    <a:srgbClr val="00B0F0"/>
                  </a:solidFill>
                  <a:latin typeface="+mj-lt"/>
                </a:rPr>
                <a:t> </a:t>
              </a:r>
              <a:r>
                <a:rPr lang="en-US" sz="1400" dirty="0" smtClean="0">
                  <a:solidFill>
                    <a:srgbClr val="00B0F0"/>
                  </a:solidFill>
                  <a:latin typeface="+mj-lt"/>
                </a:rPr>
                <a:t>“</a:t>
              </a:r>
              <a:r>
                <a:rPr lang="ru-RU" sz="1400" dirty="0" smtClean="0">
                  <a:solidFill>
                    <a:srgbClr val="00B0F0"/>
                  </a:solidFill>
                  <a:latin typeface="+mj-lt"/>
                </a:rPr>
                <a:t>Волновое число</a:t>
              </a:r>
              <a:r>
                <a:rPr lang="en-US" sz="1400" dirty="0" smtClean="0">
                  <a:solidFill>
                    <a:srgbClr val="00B0F0"/>
                  </a:solidFill>
                  <a:latin typeface="+mj-lt"/>
                </a:rPr>
                <a:t>”</a:t>
              </a:r>
              <a:r>
                <a:rPr lang="ru-RU" sz="1400" dirty="0" smtClean="0">
                  <a:solidFill>
                    <a:srgbClr val="00B0F0"/>
                  </a:solidFill>
                  <a:latin typeface="+mj-lt"/>
                </a:rPr>
                <a:t>. </a:t>
              </a:r>
              <a:r>
                <a:rPr lang="ru-RU" sz="2400" i="1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</a:t>
              </a:r>
              <a:r>
                <a:rPr lang="ru-RU" sz="1400" dirty="0" smtClean="0">
                  <a:solidFill>
                    <a:srgbClr val="00B0F0"/>
                  </a:solidFill>
                  <a:latin typeface="+mj-lt"/>
                  <a:sym typeface="Symbol"/>
                </a:rPr>
                <a:t> </a:t>
              </a:r>
              <a:r>
                <a:rPr lang="ru-RU" sz="2400" dirty="0" smtClean="0">
                  <a:solidFill>
                    <a:srgbClr val="00B0F0"/>
                  </a:solidFill>
                  <a:latin typeface="+mj-lt"/>
                  <a:sym typeface="Symbol"/>
                </a:rPr>
                <a:t>= 1</a:t>
              </a:r>
              <a:r>
                <a:rPr lang="en-US" sz="2400" dirty="0" smtClean="0">
                  <a:solidFill>
                    <a:srgbClr val="00B0F0"/>
                  </a:solidFill>
                  <a:latin typeface="+mj-lt"/>
                  <a:sym typeface="Symbol"/>
                </a:rPr>
                <a:t>/</a:t>
              </a:r>
              <a:r>
                <a:rPr lang="ru-RU" sz="2400" dirty="0" smtClean="0">
                  <a:solidFill>
                    <a:srgbClr val="00B0F0"/>
                  </a:solidFill>
                  <a:latin typeface="+mj-lt"/>
                  <a:sym typeface="Symbol"/>
                </a:rPr>
                <a:t></a:t>
              </a:r>
              <a:endParaRPr lang="ru-RU" sz="2400" dirty="0">
                <a:solidFill>
                  <a:srgbClr val="00B0F0"/>
                </a:solidFill>
                <a:latin typeface="+mj-lt"/>
                <a:ea typeface="Times New Roman" pitchFamily="18" charset="0"/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7916336" y="3857628"/>
              <a:ext cx="108000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3660099" y="3848856"/>
              <a:ext cx="108000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Прямая соединительная линия 28"/>
          <p:cNvCxnSpPr/>
          <p:nvPr/>
        </p:nvCxnSpPr>
        <p:spPr>
          <a:xfrm>
            <a:off x="7484916" y="2284404"/>
            <a:ext cx="10800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477646" y="4596071"/>
            <a:ext cx="10800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500958" y="3334250"/>
            <a:ext cx="10800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125538"/>
            <a:ext cx="7812087" cy="5399087"/>
          </a:xfrm>
          <a:prstGeom prst="rect">
            <a:avLst/>
          </a:prstGeom>
          <a:noFill/>
        </p:spPr>
      </p:pic>
      <p:sp>
        <p:nvSpPr>
          <p:cNvPr id="92167" name="Rectangle 7"/>
          <p:cNvSpPr>
            <a:spLocks/>
          </p:cNvSpPr>
          <p:nvPr/>
        </p:nvSpPr>
        <p:spPr bwMode="auto">
          <a:xfrm>
            <a:off x="250825" y="115888"/>
            <a:ext cx="8893175" cy="576262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ru-RU" sz="2600" b="1" i="1" dirty="0">
                <a:solidFill>
                  <a:srgbClr val="FF0000"/>
                </a:solidFill>
                <a:latin typeface="Bookman Old Style" pitchFamily="18" charset="0"/>
              </a:rPr>
              <a:t>Молекулярная колебательная спектроскопия</a:t>
            </a:r>
          </a:p>
        </p:txBody>
      </p:sp>
      <p:sp>
        <p:nvSpPr>
          <p:cNvPr id="92169" name="Rectangle 9"/>
          <p:cNvSpPr>
            <a:spLocks noGrp="1"/>
          </p:cNvSpPr>
          <p:nvPr>
            <p:ph type="body" sz="half" idx="1"/>
          </p:nvPr>
        </p:nvSpPr>
        <p:spPr>
          <a:xfrm>
            <a:off x="250825" y="692150"/>
            <a:ext cx="2087563" cy="468313"/>
          </a:xfrm>
          <a:noFill/>
          <a:ln/>
        </p:spPr>
        <p:txBody>
          <a:bodyPr/>
          <a:lstStyle/>
          <a:p>
            <a:r>
              <a:rPr lang="ru-RU" sz="2200" dirty="0" smtClean="0"/>
              <a:t>ИК спектры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4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/>
          </p:nvPr>
        </p:nvSpPr>
        <p:spPr bwMode="auto">
          <a:xfrm>
            <a:off x="395288" y="188913"/>
            <a:ext cx="3322637" cy="534987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ru-RU" sz="2800" dirty="0" smtClean="0">
                <a:ln>
                  <a:noFill/>
                </a:ln>
                <a:effectLst/>
              </a:rPr>
              <a:t>ИК спектроскопия</a:t>
            </a:r>
          </a:p>
        </p:txBody>
      </p:sp>
      <p:sp>
        <p:nvSpPr>
          <p:cNvPr id="87043" name="Rectangle 3"/>
          <p:cNvSpPr>
            <a:spLocks noGrp="1"/>
          </p:cNvSpPr>
          <p:nvPr>
            <p:ph type="body" sz="half" idx="1"/>
          </p:nvPr>
        </p:nvSpPr>
        <p:spPr>
          <a:xfrm>
            <a:off x="250825" y="620713"/>
            <a:ext cx="4906963" cy="468312"/>
          </a:xfrm>
        </p:spPr>
        <p:txBody>
          <a:bodyPr/>
          <a:lstStyle/>
          <a:p>
            <a:r>
              <a:rPr lang="en-US" sz="1600" b="1" dirty="0" smtClean="0">
                <a:latin typeface="Times New Roman" pitchFamily="18" charset="0"/>
              </a:rPr>
              <a:t>The infra-red (IR) spectroscopy of porous silicon</a:t>
            </a:r>
            <a:r>
              <a:rPr lang="en-US" sz="2200" dirty="0" smtClean="0"/>
              <a:t> </a:t>
            </a:r>
            <a:r>
              <a:rPr lang="ru-RU" sz="2200" dirty="0" smtClean="0"/>
              <a:t>  </a:t>
            </a:r>
          </a:p>
        </p:txBody>
      </p:sp>
      <p:graphicFrame>
        <p:nvGraphicFramePr>
          <p:cNvPr id="87088" name="Object 48"/>
          <p:cNvGraphicFramePr>
            <a:graphicFrameLocks noChangeAspect="1"/>
          </p:cNvGraphicFramePr>
          <p:nvPr>
            <p:ph sz="quarter" idx="2"/>
          </p:nvPr>
        </p:nvGraphicFramePr>
        <p:xfrm>
          <a:off x="-180975" y="1738313"/>
          <a:ext cx="5327650" cy="3881437"/>
        </p:xfrm>
        <a:graphic>
          <a:graphicData uri="http://schemas.openxmlformats.org/presentationml/2006/ole">
            <p:oleObj spid="_x0000_s172034" name="Graph" r:id="rId4" imgW="4033080" imgH="2938320" progId="">
              <p:embed/>
            </p:oleObj>
          </a:graphicData>
        </a:graphic>
      </p:graphicFrame>
      <p:graphicFrame>
        <p:nvGraphicFramePr>
          <p:cNvPr id="87283" name="Group 243"/>
          <p:cNvGraphicFramePr>
            <a:graphicFrameLocks noGrp="1"/>
          </p:cNvGraphicFramePr>
          <p:nvPr>
            <p:ph sz="quarter" idx="3"/>
          </p:nvPr>
        </p:nvGraphicFramePr>
        <p:xfrm>
          <a:off x="5003800" y="260350"/>
          <a:ext cx="4038600" cy="3810000"/>
        </p:xfrm>
        <a:graphic>
          <a:graphicData uri="http://schemas.openxmlformats.org/drawingml/2006/table">
            <a:tbl>
              <a:tblPr/>
              <a:tblGrid>
                <a:gridCol w="1439863"/>
                <a:gridCol w="2598737"/>
              </a:tblGrid>
              <a:tr h="184150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Absorption line,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(cm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Types of vibration mode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OH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 stretching vibrations (in SiOH)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stretching vibrations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in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H</a:t>
                      </a:r>
                      <a:r>
                        <a:rPr kumimoji="0" lang="pt-BR" sz="1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2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 stretching vibrations (in CH</a:t>
                      </a:r>
                      <a:r>
                        <a:rPr kumimoji="0" lang="en-US" sz="12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 stretching vibrations (in CH</a:t>
                      </a:r>
                      <a:r>
                        <a:rPr kumimoji="0" lang="en-US" sz="12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 stretching vibrations (in CH)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 stretching vibrations (in SiO</a:t>
                      </a:r>
                      <a:r>
                        <a:rPr kumimoji="0" lang="en-US" sz="12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SiH)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Si-H</a:t>
                      </a:r>
                      <a:r>
                        <a:rPr kumimoji="0" lang="en-US" sz="12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stretching vibrations (in SiH</a:t>
                      </a:r>
                      <a:r>
                        <a:rPr kumimoji="0" lang="en-US" sz="12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SiH)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pt-BR" sz="12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2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stretching vibrations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in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Si</a:t>
                      </a:r>
                      <a:r>
                        <a:rPr kumimoji="0" lang="pt-BR" sz="12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2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H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SiH)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C=O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7287" name="Group 247"/>
          <p:cNvGraphicFramePr>
            <a:graphicFrameLocks noGrp="1"/>
          </p:cNvGraphicFramePr>
          <p:nvPr/>
        </p:nvGraphicFramePr>
        <p:xfrm>
          <a:off x="5003800" y="4076700"/>
          <a:ext cx="4032250" cy="2651760"/>
        </p:xfrm>
        <a:graphic>
          <a:graphicData uri="http://schemas.openxmlformats.org/drawingml/2006/table">
            <a:tbl>
              <a:tblPr/>
              <a:tblGrid>
                <a:gridCol w="1439863"/>
                <a:gridCol w="2592387"/>
              </a:tblGrid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1056-1160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stretching vibrations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in 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Si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и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C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O)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 stretching vibrations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 bending vibrations (in Si</a:t>
                      </a:r>
                      <a:r>
                        <a:rPr kumimoji="0" lang="en-US" sz="12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H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SiH)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 stretching vibrations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 bending vibrations (in Si</a:t>
                      </a:r>
                      <a:r>
                        <a:rPr kumimoji="0" lang="en-US" sz="12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H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SiH)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 bending vibrations (in 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Si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800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kumimoji="0" lang="en-US" sz="12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 bending vibrations (Si</a:t>
                      </a:r>
                      <a:r>
                        <a:rPr kumimoji="0" lang="en-US" sz="12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SiH)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18488" cy="539750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200" b="1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Спектры комбинационного рассеяния света </a:t>
            </a:r>
            <a:r>
              <a:rPr sz="2200" b="1" i="1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c-Si</a:t>
            </a:r>
            <a:r>
              <a:rPr lang="ru-RU" sz="3800" dirty="0" smtClean="0">
                <a:ln>
                  <a:noFill/>
                </a:ln>
                <a:effectLst/>
              </a:rPr>
              <a:t> </a:t>
            </a:r>
          </a:p>
        </p:txBody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>
          <a:xfrm>
            <a:off x="468312" y="692150"/>
            <a:ext cx="4889505" cy="2889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 smtClean="0">
                <a:latin typeface="Arial" charset="0"/>
              </a:rPr>
              <a:t>Кристаллический кремний</a:t>
            </a:r>
            <a:r>
              <a:rPr lang="en-US" sz="2000" dirty="0" smtClean="0">
                <a:latin typeface="Arial" charset="0"/>
              </a:rPr>
              <a:t> (</a:t>
            </a:r>
            <a:r>
              <a:rPr lang="ru-RU" sz="2000" dirty="0" smtClean="0">
                <a:latin typeface="Arial" charset="0"/>
              </a:rPr>
              <a:t>с-</a:t>
            </a:r>
            <a:r>
              <a:rPr lang="en-US" sz="2000" dirty="0" smtClean="0">
                <a:latin typeface="Arial" charset="0"/>
              </a:rPr>
              <a:t>Si)</a:t>
            </a:r>
            <a:endParaRPr lang="ru-RU" sz="2000" dirty="0" smtClean="0">
              <a:latin typeface="Arial" charset="0"/>
            </a:endParaRPr>
          </a:p>
        </p:txBody>
      </p:sp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123950"/>
            <a:ext cx="7200900" cy="5378450"/>
          </a:xfrm>
          <a:prstGeom prst="rect">
            <a:avLst/>
          </a:prstGeom>
          <a:noFill/>
        </p:spPr>
      </p:pic>
      <p:sp>
        <p:nvSpPr>
          <p:cNvPr id="93190" name="Rectangle 6"/>
          <p:cNvSpPr>
            <a:spLocks/>
          </p:cNvSpPr>
          <p:nvPr/>
        </p:nvSpPr>
        <p:spPr bwMode="auto">
          <a:xfrm>
            <a:off x="4572000" y="1844675"/>
            <a:ext cx="18002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sz="1400" i="1" dirty="0">
                <a:solidFill>
                  <a:srgbClr val="0000FF"/>
                </a:solidFill>
                <a:latin typeface="Times New Roman" pitchFamily="18" charset="0"/>
              </a:rPr>
              <a:t>Оптические фононы</a:t>
            </a:r>
          </a:p>
        </p:txBody>
      </p:sp>
      <p:sp>
        <p:nvSpPr>
          <p:cNvPr id="93191" name="Rectangle 7"/>
          <p:cNvSpPr>
            <a:spLocks/>
          </p:cNvSpPr>
          <p:nvPr/>
        </p:nvSpPr>
        <p:spPr bwMode="auto">
          <a:xfrm>
            <a:off x="2411413" y="4003675"/>
            <a:ext cx="19431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sz="1400" i="1" dirty="0">
                <a:solidFill>
                  <a:srgbClr val="FF0000"/>
                </a:solidFill>
                <a:latin typeface="Times New Roman" pitchFamily="18" charset="0"/>
              </a:rPr>
              <a:t>акустические фононы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7499350" cy="468313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800" b="1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Спектры КРС арсенида галлия (</a:t>
            </a:r>
            <a:r>
              <a:rPr sz="2800" b="1" i="1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GaP</a:t>
            </a:r>
            <a:r>
              <a:rPr lang="ru-RU" sz="2800" b="1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)</a:t>
            </a:r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836613"/>
            <a:ext cx="6967537" cy="549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E480B-7966-46DF-A748-69146EF77C6D}" type="slidenum">
              <a:rPr lang="ru-RU"/>
              <a:pPr>
                <a:defRPr/>
              </a:pPr>
              <a:t>26</a:t>
            </a:fld>
            <a:endParaRPr lang="ru-RU" dirty="0"/>
          </a:p>
        </p:txBody>
      </p:sp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225" y="828675"/>
            <a:ext cx="7575550" cy="5624513"/>
          </a:xfrm>
          <a:prstGeom prst="rect">
            <a:avLst/>
          </a:prstGeom>
          <a:noFill/>
        </p:spPr>
      </p:pic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3492500" y="3933825"/>
            <a:ext cx="19494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i="1" dirty="0">
                <a:solidFill>
                  <a:srgbClr val="0000FF"/>
                </a:solidFill>
                <a:latin typeface="Times New Roman" pitchFamily="18" charset="0"/>
              </a:rPr>
              <a:t>деформационные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6269038" y="4868863"/>
            <a:ext cx="13684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i="1" dirty="0">
                <a:solidFill>
                  <a:srgbClr val="FF0000"/>
                </a:solidFill>
                <a:latin typeface="Times New Roman" pitchFamily="18" charset="0"/>
              </a:rPr>
              <a:t>валентные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4427538" y="4365625"/>
            <a:ext cx="1587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25614" name="Rectangle 14"/>
          <p:cNvSpPr>
            <a:spLocks/>
          </p:cNvSpPr>
          <p:nvPr/>
        </p:nvSpPr>
        <p:spPr bwMode="auto">
          <a:xfrm>
            <a:off x="457200" y="152400"/>
            <a:ext cx="8075613" cy="468313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ru-RU" sz="2200" b="1" i="1" dirty="0">
                <a:solidFill>
                  <a:srgbClr val="FF0000"/>
                </a:solidFill>
                <a:latin typeface="Bookman Old Style" pitchFamily="18" charset="0"/>
              </a:rPr>
              <a:t>Спектр комбинационного рассеяния света воды</a:t>
            </a:r>
            <a:r>
              <a:rPr lang="en-US" sz="2200" b="1" i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endParaRPr lang="ru-RU" sz="22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85F78-D799-450E-8D44-8DBF08B25EFC}" type="slidenum">
              <a:rPr lang="ru-RU"/>
              <a:pPr>
                <a:defRPr/>
              </a:pPr>
              <a:t>27</a:t>
            </a:fld>
            <a:endParaRPr lang="ru-RU" dirty="0"/>
          </a:p>
        </p:txBody>
      </p:sp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981075"/>
            <a:ext cx="7551738" cy="5632450"/>
          </a:xfrm>
          <a:prstGeom prst="rect">
            <a:avLst/>
          </a:prstGeom>
          <a:noFill/>
        </p:spPr>
      </p:pic>
      <p:sp>
        <p:nvSpPr>
          <p:cNvPr id="47111" name="Rectangle 7"/>
          <p:cNvSpPr>
            <a:spLocks/>
          </p:cNvSpPr>
          <p:nvPr/>
        </p:nvSpPr>
        <p:spPr bwMode="auto">
          <a:xfrm>
            <a:off x="468313" y="260350"/>
            <a:ext cx="8229600" cy="504825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ru-RU" sz="2600" b="1" i="1" dirty="0">
                <a:solidFill>
                  <a:srgbClr val="FF0000"/>
                </a:solidFill>
                <a:latin typeface="Bookman Old Style" pitchFamily="18" charset="0"/>
              </a:rPr>
              <a:t>Спектр комбинационного рассеяния света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3A3C4-0915-4583-AC2B-66741F456189}" type="slidenum">
              <a:rPr lang="ru-RU"/>
              <a:pPr>
                <a:defRPr/>
              </a:pPr>
              <a:t>28</a:t>
            </a:fld>
            <a:endParaRPr lang="ru-RU" dirty="0"/>
          </a:p>
        </p:txBody>
      </p:sp>
      <p:pic>
        <p:nvPicPr>
          <p:cNvPr id="37931" name="Picture 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836613"/>
            <a:ext cx="7254875" cy="5443537"/>
          </a:xfrm>
          <a:prstGeom prst="rect">
            <a:avLst/>
          </a:prstGeom>
          <a:noFill/>
        </p:spPr>
      </p:pic>
      <p:sp>
        <p:nvSpPr>
          <p:cNvPr id="37932" name="Rectangle 44"/>
          <p:cNvSpPr>
            <a:spLocks/>
          </p:cNvSpPr>
          <p:nvPr/>
        </p:nvSpPr>
        <p:spPr bwMode="auto">
          <a:xfrm>
            <a:off x="457200" y="152400"/>
            <a:ext cx="8229600" cy="468313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ru-RU" sz="2400" b="1" i="1" dirty="0">
                <a:solidFill>
                  <a:srgbClr val="FF0000"/>
                </a:solidFill>
                <a:latin typeface="Bookman Old Style" pitchFamily="18" charset="0"/>
              </a:rPr>
              <a:t>Спектры комбинационного рассеяния света</a:t>
            </a:r>
          </a:p>
        </p:txBody>
      </p:sp>
      <p:sp>
        <p:nvSpPr>
          <p:cNvPr id="37933" name="Line 45"/>
          <p:cNvSpPr>
            <a:spLocks noChangeShapeType="1"/>
          </p:cNvSpPr>
          <p:nvPr/>
        </p:nvSpPr>
        <p:spPr bwMode="auto">
          <a:xfrm>
            <a:off x="3956050" y="1444625"/>
            <a:ext cx="5397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7934" name="Line 46"/>
          <p:cNvSpPr>
            <a:spLocks noChangeShapeType="1"/>
          </p:cNvSpPr>
          <p:nvPr/>
        </p:nvSpPr>
        <p:spPr bwMode="auto">
          <a:xfrm>
            <a:off x="4500563" y="1797050"/>
            <a:ext cx="539750" cy="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7935" name="Line 47"/>
          <p:cNvSpPr>
            <a:spLocks noChangeShapeType="1"/>
          </p:cNvSpPr>
          <p:nvPr/>
        </p:nvSpPr>
        <p:spPr bwMode="auto">
          <a:xfrm>
            <a:off x="5011738" y="2173288"/>
            <a:ext cx="539750" cy="0"/>
          </a:xfrm>
          <a:prstGeom prst="line">
            <a:avLst/>
          </a:prstGeom>
          <a:noFill/>
          <a:ln w="57150">
            <a:solidFill>
              <a:srgbClr val="8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7936" name="Line 48"/>
          <p:cNvSpPr>
            <a:spLocks noChangeShapeType="1"/>
          </p:cNvSpPr>
          <p:nvPr/>
        </p:nvSpPr>
        <p:spPr bwMode="auto">
          <a:xfrm>
            <a:off x="5619750" y="2540000"/>
            <a:ext cx="539750" cy="0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7937" name="Line 49"/>
          <p:cNvSpPr>
            <a:spLocks noChangeShapeType="1"/>
          </p:cNvSpPr>
          <p:nvPr/>
        </p:nvSpPr>
        <p:spPr bwMode="auto">
          <a:xfrm>
            <a:off x="6156325" y="2924175"/>
            <a:ext cx="539750" cy="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7938" name="Line 50"/>
          <p:cNvSpPr>
            <a:spLocks noChangeShapeType="1"/>
          </p:cNvSpPr>
          <p:nvPr/>
        </p:nvSpPr>
        <p:spPr bwMode="auto">
          <a:xfrm>
            <a:off x="6699250" y="3308350"/>
            <a:ext cx="53975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3A3C4-0915-4583-AC2B-66741F456189}" type="slidenum">
              <a:rPr lang="ru-RU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37932" name="Rectangle 44"/>
          <p:cNvSpPr>
            <a:spLocks/>
          </p:cNvSpPr>
          <p:nvPr/>
        </p:nvSpPr>
        <p:spPr bwMode="auto">
          <a:xfrm>
            <a:off x="457200" y="152400"/>
            <a:ext cx="1757346" cy="468313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Доска 1</a:t>
            </a:r>
            <a:endParaRPr lang="ru-RU" sz="24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54124"/>
            <a:ext cx="8708161" cy="487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10575" y="6400824"/>
            <a:ext cx="609600" cy="457200"/>
          </a:xfrm>
        </p:spPr>
        <p:txBody>
          <a:bodyPr/>
          <a:lstStyle/>
          <a:p>
            <a:pPr>
              <a:defRPr/>
            </a:pPr>
            <a:fld id="{DC9F05CD-81BF-48E5-8A30-F3DBCF15FC02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3521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3522" name="Rectangle 34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5" name="Штриховая стрелка вправо 44"/>
          <p:cNvSpPr/>
          <p:nvPr/>
        </p:nvSpPr>
        <p:spPr>
          <a:xfrm>
            <a:off x="196423" y="785795"/>
            <a:ext cx="446487" cy="28575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45412" name="Object 4"/>
          <p:cNvGraphicFramePr>
            <a:graphicFrameLocks noChangeAspect="1"/>
          </p:cNvGraphicFramePr>
          <p:nvPr/>
        </p:nvGraphicFramePr>
        <p:xfrm>
          <a:off x="928662" y="571480"/>
          <a:ext cx="4214842" cy="754897"/>
        </p:xfrm>
        <a:graphic>
          <a:graphicData uri="http://schemas.openxmlformats.org/presentationml/2006/ole">
            <p:oleObj spid="_x0000_s145412" name="Формула" r:id="rId4" imgW="2552700" imgH="457200" progId="Equation.3">
              <p:embed/>
            </p:oleObj>
          </a:graphicData>
        </a:graphic>
      </p:graphicFrame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45414" name="Object 6"/>
          <p:cNvGraphicFramePr>
            <a:graphicFrameLocks noChangeAspect="1"/>
          </p:cNvGraphicFramePr>
          <p:nvPr/>
        </p:nvGraphicFramePr>
        <p:xfrm>
          <a:off x="4176713" y="1285875"/>
          <a:ext cx="4143375" cy="785813"/>
        </p:xfrm>
        <a:graphic>
          <a:graphicData uri="http://schemas.openxmlformats.org/presentationml/2006/ole">
            <p:oleObj spid="_x0000_s145414" name="Формула" r:id="rId5" imgW="2412720" imgH="457200" progId="Equation.3">
              <p:embed/>
            </p:oleObj>
          </a:graphicData>
        </a:graphic>
      </p:graphicFrame>
      <p:sp>
        <p:nvSpPr>
          <p:cNvPr id="26" name="Rectangle 4"/>
          <p:cNvSpPr>
            <a:spLocks/>
          </p:cNvSpPr>
          <p:nvPr/>
        </p:nvSpPr>
        <p:spPr bwMode="auto">
          <a:xfrm>
            <a:off x="642910" y="1428736"/>
            <a:ext cx="2857520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  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мало !   Тогда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: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4541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541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45418" name="Object 10"/>
          <p:cNvGraphicFramePr>
            <a:graphicFrameLocks noChangeAspect="1"/>
          </p:cNvGraphicFramePr>
          <p:nvPr/>
        </p:nvGraphicFramePr>
        <p:xfrm>
          <a:off x="1085850" y="2000250"/>
          <a:ext cx="1057275" cy="614363"/>
        </p:xfrm>
        <a:graphic>
          <a:graphicData uri="http://schemas.openxmlformats.org/presentationml/2006/ole">
            <p:oleObj spid="_x0000_s145418" name="Формула" r:id="rId6" imgW="634680" imgH="368280" progId="Equation.3">
              <p:embed/>
            </p:oleObj>
          </a:graphicData>
        </a:graphic>
      </p:graphicFrame>
      <p:sp>
        <p:nvSpPr>
          <p:cNvPr id="14542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45420" name="Object 12"/>
          <p:cNvGraphicFramePr>
            <a:graphicFrameLocks noChangeAspect="1"/>
          </p:cNvGraphicFramePr>
          <p:nvPr/>
        </p:nvGraphicFramePr>
        <p:xfrm>
          <a:off x="4000496" y="2088154"/>
          <a:ext cx="1143008" cy="400053"/>
        </p:xfrm>
        <a:graphic>
          <a:graphicData uri="http://schemas.openxmlformats.org/presentationml/2006/ole">
            <p:oleObj spid="_x0000_s145420" name="Формула" r:id="rId7" imgW="571252" imgH="203112" progId="Equation.3">
              <p:embed/>
            </p:oleObj>
          </a:graphicData>
        </a:graphic>
      </p:graphicFrame>
      <p:sp>
        <p:nvSpPr>
          <p:cNvPr id="34" name="Rectangle 4"/>
          <p:cNvSpPr>
            <a:spLocks/>
          </p:cNvSpPr>
          <p:nvPr/>
        </p:nvSpPr>
        <p:spPr bwMode="auto">
          <a:xfrm>
            <a:off x="156522" y="2088154"/>
            <a:ext cx="857224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Но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: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35" name="Rectangle 4"/>
          <p:cNvSpPr>
            <a:spLocks/>
          </p:cNvSpPr>
          <p:nvPr/>
        </p:nvSpPr>
        <p:spPr bwMode="auto">
          <a:xfrm>
            <a:off x="2143140" y="2079916"/>
            <a:ext cx="1643042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и тогда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57158" y="2792552"/>
            <a:ext cx="7429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solidFill>
                  <a:srgbClr val="FF0000"/>
                </a:solidFill>
                <a:latin typeface="+mj-lt"/>
              </a:rPr>
              <a:t>«Возвращающая сила»,  линейный, гармонический осциллятор !!!</a:t>
            </a:r>
            <a:endParaRPr lang="ru-RU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8" name="Выгнутая влево стрелка 37"/>
          <p:cNvSpPr/>
          <p:nvPr/>
        </p:nvSpPr>
        <p:spPr>
          <a:xfrm rot="17470560">
            <a:off x="7201434" y="1746836"/>
            <a:ext cx="304937" cy="1423057"/>
          </a:xfrm>
          <a:prstGeom prst="curvedRightArrow">
            <a:avLst>
              <a:gd name="adj1" fmla="val 25000"/>
              <a:gd name="adj2" fmla="val 50000"/>
              <a:gd name="adj3" fmla="val 440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45422" name="Object 14"/>
          <p:cNvGraphicFramePr>
            <a:graphicFrameLocks noChangeAspect="1"/>
          </p:cNvGraphicFramePr>
          <p:nvPr/>
        </p:nvGraphicFramePr>
        <p:xfrm>
          <a:off x="7858148" y="1998302"/>
          <a:ext cx="1000132" cy="654632"/>
        </p:xfrm>
        <a:graphic>
          <a:graphicData uri="http://schemas.openxmlformats.org/presentationml/2006/ole">
            <p:oleObj spid="_x0000_s145422" name="Формула" r:id="rId8" imgW="698400" imgH="457200" progId="Equation.3">
              <p:embed/>
            </p:oleObj>
          </a:graphicData>
        </a:graphic>
      </p:graphicFrame>
      <p:grpSp>
        <p:nvGrpSpPr>
          <p:cNvPr id="30" name="Группа 29"/>
          <p:cNvGrpSpPr/>
          <p:nvPr/>
        </p:nvGrpSpPr>
        <p:grpSpPr>
          <a:xfrm>
            <a:off x="642910" y="3714752"/>
            <a:ext cx="7429552" cy="2071702"/>
            <a:chOff x="642910" y="3714752"/>
            <a:chExt cx="7429552" cy="2071702"/>
          </a:xfrm>
        </p:grpSpPr>
        <p:sp>
          <p:nvSpPr>
            <p:cNvPr id="39" name="Rectangle 4"/>
            <p:cNvSpPr>
              <a:spLocks/>
            </p:cNvSpPr>
            <p:nvPr/>
          </p:nvSpPr>
          <p:spPr bwMode="auto">
            <a:xfrm>
              <a:off x="2000232" y="5072074"/>
              <a:ext cx="4857784" cy="714380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b="1" i="1" dirty="0" smtClean="0">
                  <a:solidFill>
                    <a:srgbClr val="00B0F0"/>
                  </a:solidFill>
                  <a:latin typeface="Constantia" pitchFamily="18" charset="0"/>
                  <a:sym typeface="Symbol"/>
                </a:rPr>
                <a:t>Примеры: </a:t>
              </a:r>
              <a:r>
                <a:rPr lang="en-US" b="1" i="1" dirty="0" smtClean="0">
                  <a:solidFill>
                    <a:srgbClr val="00B0F0"/>
                  </a:solidFill>
                  <a:latin typeface="Constantia" pitchFamily="18" charset="0"/>
                  <a:sym typeface="Symbol"/>
                </a:rPr>
                <a:t>“</a:t>
              </a:r>
              <a:r>
                <a:rPr lang="ru-RU" b="1" i="1" dirty="0" smtClean="0">
                  <a:solidFill>
                    <a:srgbClr val="00B0F0"/>
                  </a:solidFill>
                  <a:latin typeface="Constantia" pitchFamily="18" charset="0"/>
                  <a:sym typeface="Symbol"/>
                </a:rPr>
                <a:t>Потенциал Морзе</a:t>
              </a:r>
              <a:r>
                <a:rPr lang="en-US" b="1" i="1" dirty="0" smtClean="0">
                  <a:solidFill>
                    <a:srgbClr val="00B0F0"/>
                  </a:solidFill>
                  <a:latin typeface="Constantia" pitchFamily="18" charset="0"/>
                  <a:sym typeface="Symbol"/>
                </a:rPr>
                <a:t>”</a:t>
              </a:r>
              <a:r>
                <a:rPr lang="ru-RU" b="1" i="1" dirty="0" smtClean="0">
                  <a:solidFill>
                    <a:srgbClr val="00B0F0"/>
                  </a:solidFill>
                  <a:latin typeface="Constantia" pitchFamily="18" charset="0"/>
                  <a:sym typeface="Symbol"/>
                </a:rPr>
                <a:t>, </a:t>
              </a:r>
              <a:r>
                <a:rPr lang="en-US" b="1" i="1" dirty="0" smtClean="0">
                  <a:solidFill>
                    <a:srgbClr val="00B0F0"/>
                  </a:solidFill>
                  <a:latin typeface="Constantia" pitchFamily="18" charset="0"/>
                  <a:sym typeface="Symbol"/>
                </a:rPr>
                <a:t>“</a:t>
              </a:r>
              <a:r>
                <a:rPr lang="ru-RU" b="1" i="1" dirty="0" smtClean="0">
                  <a:solidFill>
                    <a:srgbClr val="00B0F0"/>
                  </a:solidFill>
                  <a:latin typeface="Constantia" pitchFamily="18" charset="0"/>
                  <a:sym typeface="Symbol"/>
                </a:rPr>
                <a:t>Леннард</a:t>
              </a:r>
              <a:r>
                <a:rPr lang="en-US" b="1" i="1" dirty="0" smtClean="0">
                  <a:solidFill>
                    <a:srgbClr val="00B0F0"/>
                  </a:solidFill>
                  <a:latin typeface="Constantia" pitchFamily="18" charset="0"/>
                  <a:sym typeface="Symbol"/>
                </a:rPr>
                <a:t>-</a:t>
              </a:r>
              <a:r>
                <a:rPr lang="ru-RU" b="1" i="1" dirty="0" smtClean="0">
                  <a:solidFill>
                    <a:srgbClr val="00B0F0"/>
                  </a:solidFill>
                  <a:latin typeface="Constantia" pitchFamily="18" charset="0"/>
                  <a:sym typeface="Symbol"/>
                </a:rPr>
                <a:t>Джонса</a:t>
              </a:r>
              <a:r>
                <a:rPr lang="en-US" b="1" i="1" dirty="0" smtClean="0">
                  <a:solidFill>
                    <a:srgbClr val="00B0F0"/>
                  </a:solidFill>
                  <a:latin typeface="Constantia" pitchFamily="18" charset="0"/>
                  <a:sym typeface="Symbol"/>
                </a:rPr>
                <a:t>” (6/12)</a:t>
              </a:r>
              <a:r>
                <a:rPr lang="ru-RU" b="1" i="1" dirty="0" smtClean="0">
                  <a:solidFill>
                    <a:srgbClr val="00B0F0"/>
                  </a:solidFill>
                  <a:latin typeface="Constantia" pitchFamily="18" charset="0"/>
                  <a:sym typeface="Symbol"/>
                </a:rPr>
                <a:t>, </a:t>
              </a:r>
              <a:r>
                <a:rPr lang="en-US" b="1" i="1" dirty="0" smtClean="0">
                  <a:solidFill>
                    <a:srgbClr val="00B0F0"/>
                  </a:solidFill>
                  <a:latin typeface="Constantia" pitchFamily="18" charset="0"/>
                  <a:sym typeface="Symbol"/>
                </a:rPr>
                <a:t>“</a:t>
              </a:r>
              <a:r>
                <a:rPr lang="ru-RU" b="1" i="1" dirty="0" smtClean="0">
                  <a:solidFill>
                    <a:srgbClr val="00B0F0"/>
                  </a:solidFill>
                  <a:latin typeface="Constantia" pitchFamily="18" charset="0"/>
                  <a:sym typeface="Symbol"/>
                </a:rPr>
                <a:t>Бакингема</a:t>
              </a:r>
              <a:r>
                <a:rPr lang="en-US" b="1" i="1" dirty="0" smtClean="0">
                  <a:solidFill>
                    <a:srgbClr val="00B0F0"/>
                  </a:solidFill>
                  <a:latin typeface="Constantia" pitchFamily="18" charset="0"/>
                  <a:sym typeface="Symbol"/>
                </a:rPr>
                <a:t>”, </a:t>
              </a:r>
              <a:r>
                <a:rPr lang="ru-RU" b="1" i="1" dirty="0" smtClean="0">
                  <a:solidFill>
                    <a:srgbClr val="00B0F0"/>
                  </a:solidFill>
                  <a:latin typeface="Constantia" pitchFamily="18" charset="0"/>
                  <a:sym typeface="Symbol"/>
                </a:rPr>
                <a:t>…</a:t>
              </a:r>
              <a:endParaRPr lang="ru-RU" b="1" dirty="0">
                <a:solidFill>
                  <a:srgbClr val="00B0F0"/>
                </a:solidFill>
                <a:latin typeface="Constantia" pitchFamily="18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642910" y="3714752"/>
              <a:ext cx="742955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2800" b="1" i="1" dirty="0" smtClean="0">
                  <a:solidFill>
                    <a:srgbClr val="00B0F0"/>
                  </a:solidFill>
                  <a:latin typeface="Constantia" pitchFamily="18" charset="0"/>
                  <a:sym typeface="Symbol"/>
                </a:rPr>
                <a:t>А  если </a:t>
              </a:r>
              <a:r>
                <a:rPr lang="en-US" sz="2800" b="1" i="1" dirty="0" smtClean="0">
                  <a:solidFill>
                    <a:srgbClr val="00B0F0"/>
                  </a:solidFill>
                  <a:latin typeface="Constantia" pitchFamily="18" charset="0"/>
                  <a:sym typeface="Symbol"/>
                </a:rPr>
                <a:t>U() </a:t>
              </a:r>
              <a:r>
                <a:rPr lang="ru-RU" sz="2800" b="1" i="1" dirty="0" smtClean="0">
                  <a:solidFill>
                    <a:srgbClr val="00B0F0"/>
                  </a:solidFill>
                  <a:latin typeface="Constantia" pitchFamily="18" charset="0"/>
                  <a:sym typeface="Symbol"/>
                </a:rPr>
                <a:t> не  пропорциональна </a:t>
              </a:r>
              <a:r>
                <a:rPr lang="en-US" sz="2800" b="1" i="1" dirty="0" smtClean="0">
                  <a:solidFill>
                    <a:srgbClr val="00B0F0"/>
                  </a:solidFill>
                  <a:latin typeface="Constantia" pitchFamily="18" charset="0"/>
                  <a:sym typeface="Symbol"/>
                </a:rPr>
                <a:t> </a:t>
              </a:r>
              <a:r>
                <a:rPr lang="en-US" sz="2800" b="1" baseline="50000" dirty="0" smtClean="0">
                  <a:solidFill>
                    <a:srgbClr val="00B0F0"/>
                  </a:solidFill>
                  <a:latin typeface="Constantia" pitchFamily="18" charset="0"/>
                  <a:sym typeface="Symbol"/>
                </a:rPr>
                <a:t>2</a:t>
              </a:r>
              <a:r>
                <a:rPr lang="ru-RU" sz="2800" b="1" i="1" dirty="0" smtClean="0">
                  <a:solidFill>
                    <a:srgbClr val="00B0F0"/>
                  </a:solidFill>
                  <a:latin typeface="Constantia" pitchFamily="18" charset="0"/>
                  <a:sym typeface="Symbol"/>
                </a:rPr>
                <a:t> </a:t>
              </a:r>
              <a:r>
                <a:rPr lang="ru-RU" sz="4400" b="1" i="1" dirty="0" smtClean="0">
                  <a:solidFill>
                    <a:srgbClr val="00B0F0"/>
                  </a:solidFill>
                  <a:latin typeface="Constantia" pitchFamily="18" charset="0"/>
                  <a:sym typeface="Symbol"/>
                </a:rPr>
                <a:t>?</a:t>
              </a:r>
              <a:endParaRPr lang="ru-RU" sz="4400" b="1" i="1" dirty="0">
                <a:solidFill>
                  <a:srgbClr val="00B0F0"/>
                </a:solidFill>
                <a:latin typeface="Constantia" pitchFamily="18" charset="0"/>
                <a:sym typeface="Symbo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3A3C4-0915-4583-AC2B-66741F456189}" type="slidenum">
              <a:rPr lang="ru-RU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37932" name="Rectangle 44"/>
          <p:cNvSpPr>
            <a:spLocks/>
          </p:cNvSpPr>
          <p:nvPr/>
        </p:nvSpPr>
        <p:spPr bwMode="auto">
          <a:xfrm>
            <a:off x="457200" y="152400"/>
            <a:ext cx="1757346" cy="468313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Доска </a:t>
            </a:r>
            <a:r>
              <a:rPr lang="en-US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2</a:t>
            </a:r>
            <a:endParaRPr lang="ru-RU" sz="24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8824180" cy="352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3A3C4-0915-4583-AC2B-66741F456189}" type="slidenum">
              <a:rPr lang="ru-RU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37932" name="Rectangle 44"/>
          <p:cNvSpPr>
            <a:spLocks/>
          </p:cNvSpPr>
          <p:nvPr/>
        </p:nvSpPr>
        <p:spPr bwMode="auto">
          <a:xfrm>
            <a:off x="457200" y="152400"/>
            <a:ext cx="1757346" cy="468313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Доска </a:t>
            </a:r>
            <a:r>
              <a:rPr lang="en-US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3</a:t>
            </a:r>
            <a:endParaRPr lang="ru-RU" sz="24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8466103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3A3C4-0915-4583-AC2B-66741F456189}" type="slidenum">
              <a:rPr lang="ru-RU"/>
              <a:pPr>
                <a:defRPr/>
              </a:pPr>
              <a:t>32</a:t>
            </a:fld>
            <a:endParaRPr lang="ru-RU" dirty="0"/>
          </a:p>
        </p:txBody>
      </p:sp>
      <p:sp>
        <p:nvSpPr>
          <p:cNvPr id="37932" name="Rectangle 44"/>
          <p:cNvSpPr>
            <a:spLocks/>
          </p:cNvSpPr>
          <p:nvPr/>
        </p:nvSpPr>
        <p:spPr bwMode="auto">
          <a:xfrm>
            <a:off x="457200" y="152400"/>
            <a:ext cx="1757346" cy="468313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Доска </a:t>
            </a:r>
            <a:r>
              <a:rPr lang="en-US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4</a:t>
            </a:r>
            <a:endParaRPr lang="ru-RU" sz="24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873265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1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B40BFFC-BEC4-4628-910B-DB2E7F86721D}" type="slidenum">
              <a:rPr lang="ru-RU" sz="1600">
                <a:solidFill>
                  <a:schemeClr val="tx2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9330" name="Rectangle 2"/>
          <p:cNvSpPr>
            <a:spLocks/>
          </p:cNvSpPr>
          <p:nvPr/>
        </p:nvSpPr>
        <p:spPr bwMode="auto">
          <a:xfrm>
            <a:off x="1476375" y="188913"/>
            <a:ext cx="6408738" cy="504825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3200" b="1" i="1" dirty="0" smtClean="0">
                <a:solidFill>
                  <a:srgbClr val="FF0000"/>
                </a:solidFill>
                <a:latin typeface="Bookman Old Style" pitchFamily="18" charset="0"/>
              </a:rPr>
              <a:t>«Потенциал Морзе»</a:t>
            </a:r>
            <a:endParaRPr lang="ru-RU" sz="24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65890" name="Picture 2" descr="undefin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85794"/>
            <a:ext cx="6864303" cy="5939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1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9150" y="693738"/>
            <a:ext cx="5165725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5508625" y="1268413"/>
            <a:ext cx="280828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тепловое расширение кристаллов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04454" name="AutoShape 6"/>
          <p:cNvSpPr>
            <a:spLocks noChangeArrowheads="1"/>
          </p:cNvSpPr>
          <p:nvPr/>
        </p:nvSpPr>
        <p:spPr bwMode="auto">
          <a:xfrm>
            <a:off x="4500563" y="1268413"/>
            <a:ext cx="976312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graphicFrame>
        <p:nvGraphicFramePr>
          <p:cNvPr id="104456" name="Object 8"/>
          <p:cNvGraphicFramePr>
            <a:graphicFrameLocks noChangeAspect="1"/>
          </p:cNvGraphicFramePr>
          <p:nvPr/>
        </p:nvGraphicFramePr>
        <p:xfrm>
          <a:off x="6372225" y="2133600"/>
          <a:ext cx="1225550" cy="550863"/>
        </p:xfrm>
        <a:graphic>
          <a:graphicData uri="http://schemas.openxmlformats.org/presentationml/2006/ole">
            <p:oleObj spid="_x0000_s164867" name="Формула" r:id="rId5" imgW="596641" imgH="266584" progId="Equation.3">
              <p:embed/>
            </p:oleObj>
          </a:graphicData>
        </a:graphic>
      </p:graphicFrame>
      <p:sp>
        <p:nvSpPr>
          <p:cNvPr id="104458" name="Line 10"/>
          <p:cNvSpPr>
            <a:spLocks noChangeShapeType="1"/>
          </p:cNvSpPr>
          <p:nvPr/>
        </p:nvSpPr>
        <p:spPr bwMode="auto">
          <a:xfrm flipH="1">
            <a:off x="5795963" y="3141663"/>
            <a:ext cx="792162" cy="10795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04460" name="Rectangle 1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graphicFrame>
        <p:nvGraphicFramePr>
          <p:cNvPr id="104459" name="Object 11"/>
          <p:cNvGraphicFramePr>
            <a:graphicFrameLocks noChangeAspect="1"/>
          </p:cNvGraphicFramePr>
          <p:nvPr/>
        </p:nvGraphicFramePr>
        <p:xfrm>
          <a:off x="6588125" y="2724150"/>
          <a:ext cx="647700" cy="611188"/>
        </p:xfrm>
        <a:graphic>
          <a:graphicData uri="http://schemas.openxmlformats.org/presentationml/2006/ole">
            <p:oleObj spid="_x0000_s164868" name="Формула" r:id="rId6" imgW="279279" imgH="266584" progId="Equation.3">
              <p:embed/>
            </p:oleObj>
          </a:graphicData>
        </a:graphic>
      </p:graphicFrame>
      <p:sp>
        <p:nvSpPr>
          <p:cNvPr id="104461" name="Rectangle 13"/>
          <p:cNvSpPr>
            <a:spLocks noChangeArrowheads="1"/>
          </p:cNvSpPr>
          <p:nvPr/>
        </p:nvSpPr>
        <p:spPr bwMode="auto">
          <a:xfrm>
            <a:off x="7140575" y="2795588"/>
            <a:ext cx="14668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  <a:latin typeface="Bookman Old Style" pitchFamily="18" charset="0"/>
              </a:rPr>
              <a:t>растёт</a:t>
            </a:r>
            <a:r>
              <a:rPr lang="en-US" sz="2200" b="1" dirty="0">
                <a:solidFill>
                  <a:srgbClr val="FF0000"/>
                </a:solidFill>
                <a:latin typeface="Bookman Old Style" pitchFamily="18" charset="0"/>
              </a:rPr>
              <a:t> !</a:t>
            </a:r>
            <a:r>
              <a:rPr lang="ru-RU" dirty="0"/>
              <a:t> </a:t>
            </a:r>
          </a:p>
        </p:txBody>
      </p:sp>
      <p:sp>
        <p:nvSpPr>
          <p:cNvPr id="104462" name="Rectangle 14"/>
          <p:cNvSpPr>
            <a:spLocks noChangeArrowheads="1"/>
          </p:cNvSpPr>
          <p:nvPr/>
        </p:nvSpPr>
        <p:spPr bwMode="auto">
          <a:xfrm>
            <a:off x="5508624" y="5694363"/>
            <a:ext cx="25638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  <a:latin typeface="Bookman Old Style" pitchFamily="18" charset="0"/>
              </a:rPr>
              <a:t>Наиболее </a:t>
            </a:r>
            <a:r>
              <a:rPr lang="ru-RU" sz="1600" dirty="0" smtClean="0">
                <a:solidFill>
                  <a:srgbClr val="FF0000"/>
                </a:solidFill>
                <a:latin typeface="Bookman Old Style" pitchFamily="18" charset="0"/>
              </a:rPr>
              <a:t> вероятное </a:t>
            </a:r>
            <a:r>
              <a:rPr lang="ru-RU" sz="1600" dirty="0">
                <a:solidFill>
                  <a:srgbClr val="FF0000"/>
                </a:solidFill>
                <a:latin typeface="Bookman Old Style" pitchFamily="18" charset="0"/>
              </a:rPr>
              <a:t>расстояние </a:t>
            </a:r>
            <a:r>
              <a:rPr lang="ru-RU" sz="1600" dirty="0" smtClean="0">
                <a:solidFill>
                  <a:srgbClr val="FF0000"/>
                </a:solidFill>
                <a:latin typeface="Bookman Old Style" pitchFamily="18" charset="0"/>
              </a:rPr>
              <a:t> между </a:t>
            </a:r>
            <a:r>
              <a:rPr lang="ru-RU" sz="1600" dirty="0" smtClean="0">
                <a:solidFill>
                  <a:srgbClr val="FF0000"/>
                </a:solidFill>
                <a:latin typeface="Bookman Old Style" pitchFamily="18" charset="0"/>
              </a:rPr>
              <a:t>ядрами</a:t>
            </a:r>
            <a:r>
              <a:rPr lang="ru-RU" sz="1600" dirty="0" smtClean="0">
                <a:solidFill>
                  <a:srgbClr val="FF0000"/>
                </a:solidFill>
                <a:latin typeface="Bookman Old Style" pitchFamily="18" charset="0"/>
              </a:rPr>
              <a:t>  атомов</a:t>
            </a:r>
            <a:r>
              <a:rPr lang="ru-RU" sz="22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4463" name="Line 15"/>
          <p:cNvSpPr>
            <a:spLocks noChangeShapeType="1"/>
          </p:cNvSpPr>
          <p:nvPr/>
        </p:nvSpPr>
        <p:spPr bwMode="auto">
          <a:xfrm>
            <a:off x="5395913" y="3859213"/>
            <a:ext cx="0" cy="277495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04465" name="Rectangle 17"/>
          <p:cNvSpPr>
            <a:spLocks/>
          </p:cNvSpPr>
          <p:nvPr/>
        </p:nvSpPr>
        <p:spPr bwMode="auto">
          <a:xfrm>
            <a:off x="395288" y="156077"/>
            <a:ext cx="7962926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ru-RU" sz="2400" dirty="0" smtClean="0">
                <a:latin typeface="Constantia" pitchFamily="18" charset="0"/>
              </a:rPr>
              <a:t>Ангармонизм </a:t>
            </a:r>
            <a:r>
              <a:rPr lang="ru-RU" sz="2400" dirty="0">
                <a:latin typeface="Constantia" pitchFamily="18" charset="0"/>
              </a:rPr>
              <a:t>колебаний нелинейного осциллятора</a:t>
            </a:r>
          </a:p>
        </p:txBody>
      </p:sp>
      <p:grpSp>
        <p:nvGrpSpPr>
          <p:cNvPr id="2" name="Группа 17"/>
          <p:cNvGrpSpPr/>
          <p:nvPr/>
        </p:nvGrpSpPr>
        <p:grpSpPr>
          <a:xfrm>
            <a:off x="-107950" y="2054950"/>
            <a:ext cx="3635375" cy="2553563"/>
            <a:chOff x="-107950" y="2054950"/>
            <a:chExt cx="3635375" cy="2553563"/>
          </a:xfrm>
        </p:grpSpPr>
        <p:graphicFrame>
          <p:nvGraphicFramePr>
            <p:cNvPr id="104451" name="Object 3"/>
            <p:cNvGraphicFramePr>
              <a:graphicFrameLocks noChangeAspect="1"/>
            </p:cNvGraphicFramePr>
            <p:nvPr/>
          </p:nvGraphicFramePr>
          <p:xfrm>
            <a:off x="-107950" y="2095500"/>
            <a:ext cx="3635375" cy="2513013"/>
          </p:xfrm>
          <a:graphic>
            <a:graphicData uri="http://schemas.openxmlformats.org/presentationml/2006/ole">
              <p:oleObj spid="_x0000_s164866" name="Graph" r:id="rId7" imgW="4131720" imgH="2847960" progId="">
                <p:embed/>
              </p:oleObj>
            </a:graphicData>
          </a:graphic>
        </p:graphicFrame>
        <p:sp>
          <p:nvSpPr>
            <p:cNvPr id="104464" name="Line 16"/>
            <p:cNvSpPr>
              <a:spLocks noChangeShapeType="1"/>
            </p:cNvSpPr>
            <p:nvPr/>
          </p:nvSpPr>
          <p:spPr bwMode="auto">
            <a:xfrm flipV="1">
              <a:off x="444500" y="2181225"/>
              <a:ext cx="0" cy="2160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071802" y="3286124"/>
              <a:ext cx="26962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4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79896" y="2054950"/>
              <a:ext cx="3369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4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</a:t>
              </a:r>
              <a:endParaRPr lang="ru-RU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2786050" y="857232"/>
            <a:ext cx="4812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U</a:t>
            </a:r>
            <a:endParaRPr lang="ru-RU" sz="32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10575" y="6400824"/>
            <a:ext cx="609600" cy="457200"/>
          </a:xfrm>
        </p:spPr>
        <p:txBody>
          <a:bodyPr/>
          <a:lstStyle/>
          <a:p>
            <a:pPr>
              <a:defRPr/>
            </a:pPr>
            <a:fld id="{DC9F05CD-81BF-48E5-8A30-F3DBCF15FC02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000496" y="2066914"/>
            <a:ext cx="3571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</a:rPr>
              <a:t>f</a:t>
            </a: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  <a:sym typeface="Symbol"/>
              </a:rPr>
              <a:t></a:t>
            </a: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)</a:t>
            </a:r>
            <a:r>
              <a:rPr lang="ru-RU" sz="2000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i="1" smtClean="0">
                <a:solidFill>
                  <a:schemeClr val="bg1"/>
                </a:solidFill>
                <a:latin typeface="+mn-lt"/>
              </a:rPr>
              <a:t>= </a:t>
            </a:r>
            <a:r>
              <a:rPr lang="en-US" sz="2000" i="1" smtClean="0">
                <a:solidFill>
                  <a:schemeClr val="bg1"/>
                </a:solidFill>
                <a:latin typeface="+mn-lt"/>
              </a:rPr>
              <a:t>k</a:t>
            </a:r>
            <a:r>
              <a:rPr lang="ru-RU" sz="2000" dirty="0" smtClean="0">
                <a:solidFill>
                  <a:schemeClr val="bg1"/>
                </a:solidFill>
                <a:latin typeface="+mn-lt"/>
                <a:sym typeface="Symbol"/>
              </a:rPr>
              <a:t>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  <a:sym typeface="Symbol"/>
              </a:rPr>
              <a:t></a:t>
            </a:r>
            <a:r>
              <a:rPr lang="ru-RU" sz="2000" i="1" dirty="0" smtClean="0">
                <a:solidFill>
                  <a:schemeClr val="bg1"/>
                </a:solidFill>
                <a:latin typeface="+mn-lt"/>
              </a:rPr>
              <a:t> + 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</a:rPr>
              <a:t>k</a:t>
            </a:r>
            <a:r>
              <a:rPr lang="ru-RU" sz="2000" baseline="-25000" dirty="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ru-RU" sz="2000" dirty="0" smtClean="0">
                <a:solidFill>
                  <a:schemeClr val="bg1"/>
                </a:solidFill>
                <a:latin typeface="+mn-lt"/>
                <a:sym typeface="Symbol"/>
              </a:rPr>
              <a:t>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  <a:sym typeface="Symbol"/>
              </a:rPr>
              <a:t></a:t>
            </a:r>
            <a:r>
              <a:rPr lang="ru-RU" sz="2000" i="1" dirty="0" smtClean="0">
                <a:solidFill>
                  <a:schemeClr val="bg1"/>
                </a:solidFill>
                <a:latin typeface="+mn-lt"/>
                <a:sym typeface="Symbol"/>
              </a:rPr>
              <a:t> </a:t>
            </a:r>
            <a:r>
              <a:rPr lang="ru-RU" sz="2000" baseline="40000" dirty="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ru-RU" sz="2000" i="1" baseline="40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  <a:latin typeface="+mn-lt"/>
              </a:rPr>
              <a:t>+ 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</a:rPr>
              <a:t>k</a:t>
            </a:r>
            <a:r>
              <a:rPr lang="ru-RU" sz="2000" baseline="-25000" dirty="0" smtClean="0">
                <a:solidFill>
                  <a:schemeClr val="bg1"/>
                </a:solidFill>
                <a:latin typeface="+mn-lt"/>
              </a:rPr>
              <a:t>3</a:t>
            </a:r>
            <a:r>
              <a:rPr lang="ru-RU" sz="2000" dirty="0" smtClean="0">
                <a:solidFill>
                  <a:schemeClr val="bg1"/>
                </a:solidFill>
                <a:latin typeface="+mn-lt"/>
                <a:sym typeface="Symbol"/>
              </a:rPr>
              <a:t>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  <a:sym typeface="Symbol"/>
              </a:rPr>
              <a:t></a:t>
            </a:r>
            <a:r>
              <a:rPr lang="ru-RU" sz="2000" i="1" dirty="0" smtClean="0">
                <a:solidFill>
                  <a:schemeClr val="bg1"/>
                </a:solidFill>
                <a:latin typeface="+mn-lt"/>
                <a:sym typeface="Symbol"/>
              </a:rPr>
              <a:t> </a:t>
            </a:r>
            <a:r>
              <a:rPr lang="ru-RU" sz="2000" baseline="40000" dirty="0" smtClean="0">
                <a:solidFill>
                  <a:schemeClr val="bg1"/>
                </a:solidFill>
                <a:latin typeface="+mn-lt"/>
              </a:rPr>
              <a:t>3</a:t>
            </a:r>
            <a:r>
              <a:rPr lang="ru-RU" sz="2000" i="1" dirty="0" smtClean="0">
                <a:solidFill>
                  <a:schemeClr val="bg1"/>
                </a:solidFill>
                <a:latin typeface="+mn-lt"/>
              </a:rPr>
              <a:t> + …</a:t>
            </a: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31" name="Object 3"/>
          <p:cNvGraphicFramePr>
            <a:graphicFrameLocks noChangeAspect="1"/>
          </p:cNvGraphicFramePr>
          <p:nvPr/>
        </p:nvGraphicFramePr>
        <p:xfrm>
          <a:off x="1211439" y="1995477"/>
          <a:ext cx="1646049" cy="500066"/>
        </p:xfrm>
        <a:graphic>
          <a:graphicData uri="http://schemas.openxmlformats.org/presentationml/2006/ole">
            <p:oleObj spid="_x0000_s163847" name="Формула" r:id="rId4" imgW="749300" imgH="228600" progId="Equation.3">
              <p:embed/>
            </p:oleObj>
          </a:graphicData>
        </a:graphic>
      </p:graphicFrame>
      <p:sp>
        <p:nvSpPr>
          <p:cNvPr id="40" name="Штриховая стрелка вправо 39"/>
          <p:cNvSpPr/>
          <p:nvPr/>
        </p:nvSpPr>
        <p:spPr>
          <a:xfrm rot="5400000">
            <a:off x="3661164" y="267870"/>
            <a:ext cx="857257" cy="60722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214282" y="1138221"/>
            <a:ext cx="8286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</a:rPr>
              <a:t>1.5.2. Нелинейный 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  <a:ea typeface="Times New Roman" pitchFamily="18" charset="0"/>
              </a:rPr>
              <a:t>(«ангармонический»)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</a:rPr>
              <a:t>осциллятор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+mn-lt"/>
              <a:ea typeface="Times New Roman" pitchFamily="18" charset="0"/>
            </a:endParaRPr>
          </a:p>
        </p:txBody>
      </p:sp>
      <p:sp>
        <p:nvSpPr>
          <p:cNvPr id="42" name="Rectangle 4"/>
          <p:cNvSpPr>
            <a:spLocks/>
          </p:cNvSpPr>
          <p:nvPr/>
        </p:nvSpPr>
        <p:spPr bwMode="auto">
          <a:xfrm>
            <a:off x="357158" y="1528363"/>
            <a:ext cx="6500858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   растёт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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нельзя «аппроксимировать параболой»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43" name="Штриховая стрелка вправо 42"/>
          <p:cNvSpPr/>
          <p:nvPr/>
        </p:nvSpPr>
        <p:spPr>
          <a:xfrm rot="5400000">
            <a:off x="3206343" y="2237174"/>
            <a:ext cx="642940" cy="60722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357158" y="2967335"/>
            <a:ext cx="8501122" cy="3319186"/>
            <a:chOff x="357158" y="2967335"/>
            <a:chExt cx="8501122" cy="3319186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357158" y="2967335"/>
              <a:ext cx="850112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2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</a:t>
              </a:r>
              <a:r>
                <a:rPr lang="pt-BR" sz="2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pt-BR" sz="22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pt-BR" sz="2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) = </a:t>
              </a:r>
              <a:r>
                <a:rPr lang="pt-BR" sz="22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pt-BR" sz="2200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</a:t>
              </a:r>
              <a:r>
                <a:rPr lang="pt-BR" sz="2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cos(</a:t>
              </a:r>
              <a:r>
                <a:rPr lang="ru-RU" sz="22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</a:t>
              </a:r>
              <a:r>
                <a:rPr lang="pt-BR" sz="2200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pt-BR" sz="22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pt-BR" sz="2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ru-RU" sz="22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</a:t>
              </a:r>
              <a:r>
                <a:rPr lang="pt-BR" sz="2200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pt-BR" sz="2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) + </a:t>
              </a:r>
              <a:r>
                <a:rPr lang="pt-BR" sz="22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pt-BR" sz="2200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</a:t>
              </a:r>
              <a:r>
                <a:rPr lang="pt-BR" sz="2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cos(2</a:t>
              </a:r>
              <a:r>
                <a:rPr lang="ru-RU" sz="22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</a:t>
              </a:r>
              <a:r>
                <a:rPr lang="pt-BR" sz="2200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pt-BR" sz="22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pt-BR" sz="2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ru-RU" sz="22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</a:t>
              </a:r>
              <a:r>
                <a:rPr lang="pt-BR" sz="2200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02</a:t>
              </a:r>
              <a:r>
                <a:rPr lang="pt-BR" sz="2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pt-BR" sz="22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+ A</a:t>
              </a:r>
              <a:r>
                <a:rPr lang="pt-BR" sz="2200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</a:t>
              </a:r>
              <a:r>
                <a:rPr lang="pt-BR" sz="2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cos(3</a:t>
              </a:r>
              <a:r>
                <a:rPr lang="ru-RU" sz="22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</a:t>
              </a:r>
              <a:r>
                <a:rPr lang="pt-BR" sz="2200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pt-BR" sz="22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pt-BR" sz="2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ru-RU" sz="22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</a:t>
              </a:r>
              <a:r>
                <a:rPr lang="pt-BR" sz="2200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03</a:t>
              </a:r>
              <a:r>
                <a:rPr lang="pt-BR" sz="2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) + …</a:t>
              </a:r>
              <a:r>
                <a:rPr lang="pt-BR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786050" y="4497203"/>
              <a:ext cx="409394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i="1" dirty="0" smtClean="0">
                  <a:solidFill>
                    <a:srgbClr val="0000FF"/>
                  </a:solidFill>
                  <a:latin typeface="+mj-lt"/>
                </a:rPr>
                <a:t>Неизохронность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857224" y="3500438"/>
              <a:ext cx="329545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i="1" dirty="0" smtClean="0">
                  <a:solidFill>
                    <a:srgbClr val="FF0000"/>
                  </a:solidFill>
                  <a:latin typeface="+mj-lt"/>
                </a:rPr>
                <a:t>Ангармонизм</a:t>
              </a:r>
              <a:endParaRPr lang="ru-RU" sz="36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7" name="Rectangle 8"/>
            <p:cNvSpPr>
              <a:spLocks/>
            </p:cNvSpPr>
            <p:nvPr/>
          </p:nvSpPr>
          <p:spPr bwMode="auto">
            <a:xfrm>
              <a:off x="3000364" y="5286388"/>
              <a:ext cx="1285884" cy="78579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4400" b="1" i="1" dirty="0" smtClean="0">
                  <a:solidFill>
                    <a:srgbClr val="0070C0"/>
                  </a:solidFill>
                  <a:latin typeface="Constantia" pitchFamily="18" charset="0"/>
                </a:rPr>
                <a:t>! ??</a:t>
              </a:r>
              <a:endParaRPr lang="ru-RU" sz="4400" b="1" i="1" dirty="0">
                <a:solidFill>
                  <a:srgbClr val="0070C0"/>
                </a:solidFill>
                <a:latin typeface="Constantia" pitchFamily="18" charset="0"/>
              </a:endParaRPr>
            </a:p>
          </p:txBody>
        </p:sp>
        <p:sp>
          <p:nvSpPr>
            <p:cNvPr id="44" name="Штриховая стрелка вправо 43"/>
            <p:cNvSpPr/>
            <p:nvPr/>
          </p:nvSpPr>
          <p:spPr>
            <a:xfrm rot="5400000">
              <a:off x="4375544" y="5554281"/>
              <a:ext cx="857257" cy="607223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2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000141" y="76200"/>
            <a:ext cx="5857875" cy="468313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2800" b="1" i="1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Изохронность </a:t>
            </a:r>
            <a:r>
              <a:rPr sz="2800" b="1" i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/ </a:t>
            </a:r>
            <a:r>
              <a:rPr lang="ru-RU" sz="2800" b="1" i="1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Неизохронность</a:t>
            </a:r>
            <a:r>
              <a:rPr lang="ru-RU" sz="2400" b="1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 </a:t>
            </a:r>
          </a:p>
        </p:txBody>
      </p:sp>
      <p:grpSp>
        <p:nvGrpSpPr>
          <p:cNvPr id="67" name="Группа 66"/>
          <p:cNvGrpSpPr/>
          <p:nvPr/>
        </p:nvGrpSpPr>
        <p:grpSpPr>
          <a:xfrm>
            <a:off x="71406" y="428604"/>
            <a:ext cx="2928943" cy="2625728"/>
            <a:chOff x="71406" y="428604"/>
            <a:chExt cx="2928943" cy="2625728"/>
          </a:xfrm>
        </p:grpSpPr>
        <p:grpSp>
          <p:nvGrpSpPr>
            <p:cNvPr id="63" name="Группа 62"/>
            <p:cNvGrpSpPr/>
            <p:nvPr/>
          </p:nvGrpSpPr>
          <p:grpSpPr>
            <a:xfrm>
              <a:off x="71406" y="428604"/>
              <a:ext cx="2928943" cy="2625728"/>
              <a:chOff x="71406" y="428604"/>
              <a:chExt cx="2928943" cy="2625728"/>
            </a:xfrm>
          </p:grpSpPr>
          <p:sp>
            <p:nvSpPr>
              <p:cNvPr id="37" name="Rectangle 4"/>
              <p:cNvSpPr>
                <a:spLocks/>
              </p:cNvSpPr>
              <p:nvPr/>
            </p:nvSpPr>
            <p:spPr bwMode="auto">
              <a:xfrm>
                <a:off x="71406" y="428604"/>
                <a:ext cx="2714644" cy="428628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>
                  <a:defRPr/>
                </a:pPr>
                <a:r>
                  <a:rPr lang="ru-RU" b="1" i="1" u="sng" dirty="0" smtClean="0">
                    <a:solidFill>
                      <a:srgbClr val="0000FF"/>
                    </a:solidFill>
                    <a:latin typeface="Constantia" pitchFamily="18" charset="0"/>
                    <a:sym typeface="Symbol"/>
                  </a:rPr>
                  <a:t>Пример</a:t>
                </a:r>
                <a:r>
                  <a:rPr lang="en-US" b="1" i="1" dirty="0" smtClean="0">
                    <a:solidFill>
                      <a:srgbClr val="0000FF"/>
                    </a:solidFill>
                    <a:latin typeface="Constantia" pitchFamily="18" charset="0"/>
                    <a:sym typeface="Symbol"/>
                  </a:rPr>
                  <a:t> </a:t>
                </a:r>
                <a:r>
                  <a:rPr lang="en-US" b="1" dirty="0" smtClean="0">
                    <a:solidFill>
                      <a:srgbClr val="0000FF"/>
                    </a:solidFill>
                    <a:latin typeface="Constantia" pitchFamily="18" charset="0"/>
                    <a:sym typeface="Symbol"/>
                  </a:rPr>
                  <a:t>1</a:t>
                </a:r>
                <a:r>
                  <a:rPr lang="ru-RU" b="1" dirty="0" smtClean="0">
                    <a:solidFill>
                      <a:srgbClr val="0000FF"/>
                    </a:solidFill>
                    <a:latin typeface="Constantia" pitchFamily="18" charset="0"/>
                    <a:sym typeface="Symbol"/>
                  </a:rPr>
                  <a:t>:</a:t>
                </a:r>
                <a:r>
                  <a:rPr lang="ru-RU" b="1" i="1" dirty="0" smtClean="0">
                    <a:solidFill>
                      <a:srgbClr val="0000FF"/>
                    </a:solidFill>
                    <a:latin typeface="Constantia" pitchFamily="18" charset="0"/>
                    <a:sym typeface="Symbol"/>
                  </a:rPr>
                  <a:t> </a:t>
                </a:r>
                <a:r>
                  <a:rPr lang="en-US" b="1" i="1" dirty="0" smtClean="0">
                    <a:solidFill>
                      <a:srgbClr val="0000FF"/>
                    </a:solidFill>
                    <a:latin typeface="Constantia" pitchFamily="18" charset="0"/>
                    <a:sym typeface="Symbol"/>
                  </a:rPr>
                  <a:t>“</a:t>
                </a:r>
                <a:r>
                  <a:rPr lang="ru-RU" b="1" i="1" dirty="0" smtClean="0">
                    <a:solidFill>
                      <a:srgbClr val="0000FF"/>
                    </a:solidFill>
                    <a:latin typeface="Constantia" pitchFamily="18" charset="0"/>
                    <a:sym typeface="Symbol"/>
                  </a:rPr>
                  <a:t>Чаша</a:t>
                </a:r>
                <a:r>
                  <a:rPr lang="en-US" b="1" i="1" dirty="0" smtClean="0">
                    <a:solidFill>
                      <a:srgbClr val="0000FF"/>
                    </a:solidFill>
                    <a:latin typeface="Constantia" pitchFamily="18" charset="0"/>
                    <a:sym typeface="Symbol"/>
                  </a:rPr>
                  <a:t>”</a:t>
                </a:r>
                <a:r>
                  <a:rPr lang="ru-RU" b="1" i="1" dirty="0" smtClean="0">
                    <a:solidFill>
                      <a:srgbClr val="0000FF"/>
                    </a:solidFill>
                    <a:latin typeface="Constantia" pitchFamily="18" charset="0"/>
                    <a:sym typeface="Symbol"/>
                  </a:rPr>
                  <a:t>,</a:t>
                </a:r>
                <a:r>
                  <a:rPr lang="en-US" b="1" i="1" dirty="0" smtClean="0">
                    <a:solidFill>
                      <a:srgbClr val="0000FF"/>
                    </a:solidFill>
                    <a:latin typeface="Constantia" pitchFamily="18" charset="0"/>
                    <a:sym typeface="Symbol"/>
                  </a:rPr>
                  <a:t> </a:t>
                </a:r>
                <a:r>
                  <a:rPr lang="ru-RU" b="1" i="1" dirty="0" smtClean="0">
                    <a:solidFill>
                      <a:srgbClr val="0000FF"/>
                    </a:solidFill>
                    <a:latin typeface="Constantia" pitchFamily="18" charset="0"/>
                    <a:sym typeface="Symbol"/>
                  </a:rPr>
                  <a:t>…</a:t>
                </a:r>
                <a:endParaRPr lang="ru-RU" b="1" dirty="0">
                  <a:solidFill>
                    <a:srgbClr val="0000FF"/>
                  </a:solidFill>
                  <a:latin typeface="Constantia" pitchFamily="18" charset="0"/>
                </a:endParaRPr>
              </a:p>
            </p:txBody>
          </p:sp>
          <p:grpSp>
            <p:nvGrpSpPr>
              <p:cNvPr id="2" name="Group 40"/>
              <p:cNvGrpSpPr>
                <a:grpSpLocks noChangeAspect="1"/>
              </p:cNvGrpSpPr>
              <p:nvPr/>
            </p:nvGrpSpPr>
            <p:grpSpPr bwMode="auto">
              <a:xfrm>
                <a:off x="857224" y="857232"/>
                <a:ext cx="2143125" cy="2197100"/>
                <a:chOff x="3600" y="2141"/>
                <a:chExt cx="3375" cy="3460"/>
              </a:xfrm>
            </p:grpSpPr>
            <p:sp>
              <p:nvSpPr>
                <p:cNvPr id="107561" name="AutoShape 41"/>
                <p:cNvSpPr>
                  <a:spLocks noChangeAspect="1" noChangeArrowheads="1"/>
                </p:cNvSpPr>
                <p:nvPr/>
              </p:nvSpPr>
              <p:spPr bwMode="auto">
                <a:xfrm>
                  <a:off x="3600" y="2141"/>
                  <a:ext cx="3240" cy="34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7562" name="Arc 42"/>
                <p:cNvSpPr>
                  <a:spLocks/>
                </p:cNvSpPr>
                <p:nvPr/>
              </p:nvSpPr>
              <p:spPr bwMode="auto">
                <a:xfrm flipH="1" flipV="1">
                  <a:off x="3809" y="2172"/>
                  <a:ext cx="2504" cy="2889"/>
                </a:xfrm>
                <a:custGeom>
                  <a:avLst/>
                  <a:gdLst>
                    <a:gd name="G0" fmla="+- 20602 0 0"/>
                    <a:gd name="G1" fmla="+- 21600 0 0"/>
                    <a:gd name="G2" fmla="+- 21600 0 0"/>
                    <a:gd name="T0" fmla="*/ 0 w 41211"/>
                    <a:gd name="T1" fmla="*/ 15111 h 21600"/>
                    <a:gd name="T2" fmla="*/ 41211 w 41211"/>
                    <a:gd name="T3" fmla="*/ 15132 h 21600"/>
                    <a:gd name="T4" fmla="*/ 20602 w 4121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211" h="21600" fill="none" extrusionOk="0">
                      <a:moveTo>
                        <a:pt x="-1" y="15110"/>
                      </a:moveTo>
                      <a:cubicBezTo>
                        <a:pt x="2832" y="6116"/>
                        <a:pt x="11172" y="-1"/>
                        <a:pt x="20602" y="0"/>
                      </a:cubicBezTo>
                      <a:cubicBezTo>
                        <a:pt x="30039" y="0"/>
                        <a:pt x="38384" y="6127"/>
                        <a:pt x="41210" y="15132"/>
                      </a:cubicBezTo>
                    </a:path>
                    <a:path w="41211" h="21600" stroke="0" extrusionOk="0">
                      <a:moveTo>
                        <a:pt x="-1" y="15110"/>
                      </a:moveTo>
                      <a:cubicBezTo>
                        <a:pt x="2832" y="6116"/>
                        <a:pt x="11172" y="-1"/>
                        <a:pt x="20602" y="0"/>
                      </a:cubicBezTo>
                      <a:cubicBezTo>
                        <a:pt x="30039" y="0"/>
                        <a:pt x="38384" y="6127"/>
                        <a:pt x="41210" y="15132"/>
                      </a:cubicBezTo>
                      <a:lnTo>
                        <a:pt x="20602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7563" name="Rectangle 43" descr="Широкий диагональный 2"/>
                <p:cNvSpPr>
                  <a:spLocks noChangeArrowheads="1"/>
                </p:cNvSpPr>
                <p:nvPr/>
              </p:nvSpPr>
              <p:spPr bwMode="auto">
                <a:xfrm>
                  <a:off x="3800" y="5081"/>
                  <a:ext cx="2520" cy="180"/>
                </a:xfrm>
                <a:prstGeom prst="rect">
                  <a:avLst/>
                </a:prstGeom>
                <a:pattFill prst="wdUpDiag">
                  <a:fgClr>
                    <a:srgbClr val="0000FF"/>
                  </a:fgClr>
                  <a:bgClr>
                    <a:srgbClr val="FFFFFF"/>
                  </a:bgClr>
                </a:pattFill>
                <a:ln w="1587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7564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5060" y="2171"/>
                  <a:ext cx="1" cy="34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7565" name="Line 45"/>
                <p:cNvSpPr>
                  <a:spLocks noChangeShapeType="1"/>
                </p:cNvSpPr>
                <p:nvPr/>
              </p:nvSpPr>
              <p:spPr bwMode="auto">
                <a:xfrm>
                  <a:off x="3600" y="5071"/>
                  <a:ext cx="306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lg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7566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4630" y="2141"/>
                  <a:ext cx="36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h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7567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6270" y="5061"/>
                  <a:ext cx="36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x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7568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5355" y="2168"/>
                  <a:ext cx="162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U = mgh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7569" name="Oval 49"/>
                <p:cNvSpPr>
                  <a:spLocks noChangeArrowheads="1"/>
                </p:cNvSpPr>
                <p:nvPr/>
              </p:nvSpPr>
              <p:spPr bwMode="auto">
                <a:xfrm>
                  <a:off x="5625" y="4391"/>
                  <a:ext cx="187" cy="185"/>
                </a:xfrm>
                <a:prstGeom prst="ellipse">
                  <a:avLst/>
                </a:prstGeom>
                <a:solidFill>
                  <a:srgbClr val="FFFFFF"/>
                </a:solidFill>
                <a:ln w="158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aphicFrame>
          <p:nvGraphicFramePr>
            <p:cNvPr id="3" name="Object 41"/>
            <p:cNvGraphicFramePr>
              <a:graphicFrameLocks noChangeAspect="1"/>
            </p:cNvGraphicFramePr>
            <p:nvPr/>
          </p:nvGraphicFramePr>
          <p:xfrm>
            <a:off x="148899" y="1000108"/>
            <a:ext cx="1019502" cy="382605"/>
          </p:xfrm>
          <a:graphic>
            <a:graphicData uri="http://schemas.openxmlformats.org/presentationml/2006/ole">
              <p:oleObj spid="_x0000_s107561" name="Формула" r:id="rId4" imgW="507960" imgH="190440" progId="Equation.3">
                <p:embed/>
              </p:oleObj>
            </a:graphicData>
          </a:graphic>
        </p:graphicFrame>
        <p:sp>
          <p:nvSpPr>
            <p:cNvPr id="66" name="AutoShape 22"/>
            <p:cNvSpPr>
              <a:spLocks noChangeArrowheads="1"/>
            </p:cNvSpPr>
            <p:nvPr/>
          </p:nvSpPr>
          <p:spPr bwMode="auto">
            <a:xfrm rot="17997840" flipH="1">
              <a:off x="583035" y="1317088"/>
              <a:ext cx="208377" cy="806767"/>
            </a:xfrm>
            <a:prstGeom prst="curvedLeftArrow">
              <a:avLst>
                <a:gd name="adj1" fmla="val 55686"/>
                <a:gd name="adj2" fmla="val 111372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142844" y="3143248"/>
            <a:ext cx="3286148" cy="3433788"/>
            <a:chOff x="142844" y="3143248"/>
            <a:chExt cx="3286148" cy="3433788"/>
          </a:xfrm>
        </p:grpSpPr>
        <p:grpSp>
          <p:nvGrpSpPr>
            <p:cNvPr id="62" name="Группа 61"/>
            <p:cNvGrpSpPr/>
            <p:nvPr/>
          </p:nvGrpSpPr>
          <p:grpSpPr>
            <a:xfrm>
              <a:off x="142844" y="3143248"/>
              <a:ext cx="3286148" cy="3433788"/>
              <a:chOff x="142844" y="3143248"/>
              <a:chExt cx="3286148" cy="3433788"/>
            </a:xfrm>
          </p:grpSpPr>
          <p:grpSp>
            <p:nvGrpSpPr>
              <p:cNvPr id="55" name="Группа 54"/>
              <p:cNvGrpSpPr/>
              <p:nvPr/>
            </p:nvGrpSpPr>
            <p:grpSpPr>
              <a:xfrm>
                <a:off x="611188" y="3633811"/>
                <a:ext cx="2817804" cy="2943225"/>
                <a:chOff x="611188" y="3633811"/>
                <a:chExt cx="2817804" cy="2943225"/>
              </a:xfrm>
            </p:grpSpPr>
            <p:grpSp>
              <p:nvGrpSpPr>
                <p:cNvPr id="107560" name="Group 40"/>
                <p:cNvGrpSpPr>
                  <a:grpSpLocks/>
                </p:cNvGrpSpPr>
                <p:nvPr/>
              </p:nvGrpSpPr>
              <p:grpSpPr bwMode="auto">
                <a:xfrm>
                  <a:off x="611188" y="3633811"/>
                  <a:ext cx="2447925" cy="2943225"/>
                  <a:chOff x="385" y="1314"/>
                  <a:chExt cx="1542" cy="1854"/>
                </a:xfrm>
              </p:grpSpPr>
              <p:grpSp>
                <p:nvGrpSpPr>
                  <p:cNvPr id="107523" name="Group 3"/>
                  <p:cNvGrpSpPr>
                    <a:grpSpLocks/>
                  </p:cNvGrpSpPr>
                  <p:nvPr/>
                </p:nvGrpSpPr>
                <p:grpSpPr bwMode="auto">
                  <a:xfrm>
                    <a:off x="499" y="1314"/>
                    <a:ext cx="1224" cy="1854"/>
                    <a:chOff x="1341" y="6200"/>
                    <a:chExt cx="2160" cy="3393"/>
                  </a:xfrm>
                </p:grpSpPr>
                <p:sp>
                  <p:nvSpPr>
                    <p:cNvPr id="107524" name="Rectangle 4" descr="Широкий диагональный 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1" y="9414"/>
                      <a:ext cx="2160" cy="179"/>
                    </a:xfrm>
                    <a:prstGeom prst="rect">
                      <a:avLst/>
                    </a:prstGeom>
                    <a:pattFill prst="wdUpDiag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107525" name="Oval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1" y="6200"/>
                      <a:ext cx="360" cy="36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587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107526" name="Oval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61" y="6759"/>
                      <a:ext cx="360" cy="36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3366FF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587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107527" name="Line 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21" y="6714"/>
                      <a:ext cx="0" cy="862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8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107528" name="Text 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73" y="7432"/>
                      <a:ext cx="204" cy="42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endParaRPr lang="ru-RU" dirty="0"/>
                    </a:p>
                  </p:txBody>
                </p:sp>
                <p:grpSp>
                  <p:nvGrpSpPr>
                    <p:cNvPr id="107529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73" y="7614"/>
                      <a:ext cx="152" cy="762"/>
                      <a:chOff x="3073" y="7614"/>
                      <a:chExt cx="152" cy="762"/>
                    </a:xfrm>
                  </p:grpSpPr>
                  <p:sp>
                    <p:nvSpPr>
                      <p:cNvPr id="107530" name="Line 1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73" y="7614"/>
                        <a:ext cx="0" cy="522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prstDash val="dash"/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ru-RU" dirty="0"/>
                      </a:p>
                    </p:txBody>
                  </p:sp>
                  <p:sp>
                    <p:nvSpPr>
                      <p:cNvPr id="107531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225" y="7854"/>
                        <a:ext cx="0" cy="522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prstDash val="dash"/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ru-RU" dirty="0"/>
                      </a:p>
                    </p:txBody>
                  </p:sp>
                </p:grpSp>
                <p:grpSp>
                  <p:nvGrpSpPr>
                    <p:cNvPr id="107532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37" y="6714"/>
                      <a:ext cx="152" cy="762"/>
                      <a:chOff x="3073" y="7614"/>
                      <a:chExt cx="152" cy="762"/>
                    </a:xfrm>
                  </p:grpSpPr>
                  <p:sp>
                    <p:nvSpPr>
                      <p:cNvPr id="107533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73" y="7614"/>
                        <a:ext cx="0" cy="522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prstDash val="dash"/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ru-RU" dirty="0"/>
                      </a:p>
                    </p:txBody>
                  </p:sp>
                  <p:sp>
                    <p:nvSpPr>
                      <p:cNvPr id="107534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225" y="7854"/>
                        <a:ext cx="0" cy="522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prstDash val="dash"/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ru-RU" dirty="0"/>
                      </a:p>
                    </p:txBody>
                  </p:sp>
                </p:grpSp>
              </p:grpSp>
              <p:sp>
                <p:nvSpPr>
                  <p:cNvPr id="107535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5" y="2673"/>
                    <a:ext cx="1542" cy="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ru-RU" sz="2000" b="1" i="1" dirty="0">
                        <a:solidFill>
                          <a:srgbClr val="CC0099"/>
                        </a:solidFill>
                        <a:latin typeface="Times New Roman" pitchFamily="18" charset="0"/>
                      </a:rPr>
                      <a:t>Амплитуды разные</a:t>
                    </a:r>
                  </a:p>
                </p:txBody>
              </p:sp>
              <p:graphicFrame>
                <p:nvGraphicFramePr>
                  <p:cNvPr id="107553" name="Object 33"/>
                  <p:cNvGraphicFramePr>
                    <a:graphicFrameLocks noChangeAspect="1"/>
                  </p:cNvGraphicFramePr>
                  <p:nvPr/>
                </p:nvGraphicFramePr>
                <p:xfrm>
                  <a:off x="930" y="2069"/>
                  <a:ext cx="344" cy="516"/>
                </p:xfrm>
                <a:graphic>
                  <a:graphicData uri="http://schemas.openxmlformats.org/presentationml/2006/ole">
                    <p:oleObj spid="_x0000_s107553" name="Формула" r:id="rId5" imgW="228501" imgH="342751" progId="Equation.3">
                      <p:embed/>
                    </p:oleObj>
                  </a:graphicData>
                </a:graphic>
              </p:graphicFrame>
            </p:grpSp>
            <p:cxnSp>
              <p:nvCxnSpPr>
                <p:cNvPr id="47" name="Прямая соединительная линия 46"/>
                <p:cNvCxnSpPr/>
                <p:nvPr/>
              </p:nvCxnSpPr>
              <p:spPr>
                <a:xfrm>
                  <a:off x="1417786" y="3786190"/>
                  <a:ext cx="2000264" cy="1588"/>
                </a:xfrm>
                <a:prstGeom prst="line">
                  <a:avLst/>
                </a:prstGeom>
                <a:ln w="22225">
                  <a:solidFill>
                    <a:srgbClr val="FFC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>
                  <a:off x="1428728" y="3786190"/>
                  <a:ext cx="2000264" cy="1588"/>
                </a:xfrm>
                <a:prstGeom prst="line">
                  <a:avLst/>
                </a:prstGeom>
                <a:ln w="22225">
                  <a:solidFill>
                    <a:srgbClr val="FFC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>
                  <a:off x="2684364" y="4275144"/>
                  <a:ext cx="714380" cy="11112"/>
                </a:xfrm>
                <a:prstGeom prst="line">
                  <a:avLst/>
                </a:prstGeom>
                <a:ln w="22225">
                  <a:solidFill>
                    <a:srgbClr val="FFC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1" name="Rectangle 4"/>
              <p:cNvSpPr>
                <a:spLocks/>
              </p:cNvSpPr>
              <p:nvPr/>
            </p:nvSpPr>
            <p:spPr bwMode="auto">
              <a:xfrm>
                <a:off x="142844" y="3143248"/>
                <a:ext cx="1643074" cy="428628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>
                  <a:defRPr/>
                </a:pPr>
                <a:r>
                  <a:rPr lang="ru-RU" b="1" i="1" u="sng" dirty="0" smtClean="0">
                    <a:solidFill>
                      <a:srgbClr val="0000FF"/>
                    </a:solidFill>
                    <a:latin typeface="Constantia" pitchFamily="18" charset="0"/>
                    <a:sym typeface="Symbol"/>
                  </a:rPr>
                  <a:t>Пример</a:t>
                </a:r>
                <a:r>
                  <a:rPr lang="en-US" b="1" i="1" dirty="0" smtClean="0">
                    <a:solidFill>
                      <a:srgbClr val="0000FF"/>
                    </a:solidFill>
                    <a:latin typeface="Constantia" pitchFamily="18" charset="0"/>
                    <a:sym typeface="Symbol"/>
                  </a:rPr>
                  <a:t> </a:t>
                </a:r>
                <a:r>
                  <a:rPr lang="en-US" b="1" dirty="0" smtClean="0">
                    <a:solidFill>
                      <a:srgbClr val="0000FF"/>
                    </a:solidFill>
                    <a:latin typeface="Constantia" pitchFamily="18" charset="0"/>
                    <a:sym typeface="Symbol"/>
                  </a:rPr>
                  <a:t>2</a:t>
                </a:r>
                <a:r>
                  <a:rPr lang="ru-RU" b="1" dirty="0" smtClean="0">
                    <a:solidFill>
                      <a:srgbClr val="0000FF"/>
                    </a:solidFill>
                    <a:latin typeface="Constantia" pitchFamily="18" charset="0"/>
                    <a:sym typeface="Symbol"/>
                  </a:rPr>
                  <a:t>:</a:t>
                </a:r>
                <a:endParaRPr lang="ru-RU" b="1" dirty="0">
                  <a:solidFill>
                    <a:srgbClr val="0000FF"/>
                  </a:solidFill>
                  <a:latin typeface="Constantia" pitchFamily="18" charset="0"/>
                </a:endParaRPr>
              </a:p>
            </p:txBody>
          </p:sp>
        </p:grpSp>
        <p:sp>
          <p:nvSpPr>
            <p:cNvPr id="74" name="Text Box 20"/>
            <p:cNvSpPr txBox="1">
              <a:spLocks noChangeArrowheads="1"/>
            </p:cNvSpPr>
            <p:nvPr/>
          </p:nvSpPr>
          <p:spPr bwMode="auto">
            <a:xfrm>
              <a:off x="1857356" y="3286124"/>
              <a:ext cx="1285884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i="1" dirty="0">
                  <a:solidFill>
                    <a:schemeClr val="bg1"/>
                  </a:solidFill>
                  <a:latin typeface="Times New Roman" pitchFamily="18" charset="0"/>
                </a:rPr>
                <a:t>U</a:t>
              </a:r>
              <a:r>
                <a:rPr lang="en-US" sz="1600" i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ru-RU" sz="1600" i="1" dirty="0">
                  <a:solidFill>
                    <a:schemeClr val="bg1"/>
                  </a:solidFill>
                  <a:latin typeface="Times New Roman" pitchFamily="18" charset="0"/>
                </a:rPr>
                <a:t>=</a:t>
              </a:r>
              <a:r>
                <a:rPr lang="en-US" sz="1600" i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1600" i="1" dirty="0" smtClean="0">
                  <a:solidFill>
                    <a:schemeClr val="bg1"/>
                  </a:solidFill>
                  <a:latin typeface="Times New Roman" pitchFamily="18" charset="0"/>
                </a:rPr>
                <a:t>mg</a:t>
              </a:r>
              <a:r>
                <a:rPr lang="en-US" sz="1600" dirty="0" smtClean="0">
                  <a:solidFill>
                    <a:schemeClr val="bg1"/>
                  </a:solidFill>
                  <a:latin typeface="Times New Roman" pitchFamily="18" charset="0"/>
                  <a:sym typeface="Symbol"/>
                </a:rPr>
                <a:t></a:t>
              </a:r>
              <a:r>
                <a:rPr lang="en-US" sz="1600" i="1" dirty="0" smtClean="0">
                  <a:solidFill>
                    <a:schemeClr val="bg1"/>
                  </a:solidFill>
                  <a:latin typeface="Times New Roman" pitchFamily="18" charset="0"/>
                  <a:sym typeface="Symbol"/>
                </a:rPr>
                <a:t> </a:t>
              </a:r>
              <a:r>
                <a:rPr lang="en-US" sz="1600" i="1" dirty="0" smtClean="0">
                  <a:solidFill>
                    <a:schemeClr val="bg1"/>
                  </a:solidFill>
                  <a:latin typeface="Times New Roman" pitchFamily="18" charset="0"/>
                </a:rPr>
                <a:t>y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2987675" y="3143248"/>
            <a:ext cx="6156357" cy="3196074"/>
            <a:chOff x="2987675" y="3143248"/>
            <a:chExt cx="6156357" cy="3196074"/>
          </a:xfrm>
        </p:grpSpPr>
        <p:grpSp>
          <p:nvGrpSpPr>
            <p:cNvPr id="56" name="Группа 55"/>
            <p:cNvGrpSpPr/>
            <p:nvPr/>
          </p:nvGrpSpPr>
          <p:grpSpPr>
            <a:xfrm>
              <a:off x="2987675" y="3143248"/>
              <a:ext cx="6156357" cy="3155950"/>
              <a:chOff x="2987675" y="3143248"/>
              <a:chExt cx="6156357" cy="3155950"/>
            </a:xfrm>
          </p:grpSpPr>
          <p:sp>
            <p:nvSpPr>
              <p:cNvPr id="107543" name="Text Box 23"/>
              <p:cNvSpPr txBox="1">
                <a:spLocks noChangeArrowheads="1"/>
              </p:cNvSpPr>
              <p:nvPr/>
            </p:nvSpPr>
            <p:spPr bwMode="auto">
              <a:xfrm>
                <a:off x="6623082" y="5157788"/>
                <a:ext cx="2520950" cy="427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200" b="1" i="1" dirty="0">
                    <a:solidFill>
                      <a:srgbClr val="C00000"/>
                    </a:solidFill>
                    <a:latin typeface="Times New Roman" pitchFamily="18" charset="0"/>
                  </a:rPr>
                  <a:t>Неизохронность !</a:t>
                </a:r>
                <a:endParaRPr lang="ru-RU" sz="2200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45" name="Группа 44"/>
              <p:cNvGrpSpPr/>
              <p:nvPr/>
            </p:nvGrpSpPr>
            <p:grpSpPr>
              <a:xfrm>
                <a:off x="2987675" y="3143248"/>
                <a:ext cx="4432300" cy="3155950"/>
                <a:chOff x="2987675" y="3513138"/>
                <a:chExt cx="4432300" cy="3155950"/>
              </a:xfrm>
            </p:grpSpPr>
            <p:graphicFrame>
              <p:nvGraphicFramePr>
                <p:cNvPr id="107536" name="Object 16"/>
                <p:cNvGraphicFramePr>
                  <a:graphicFrameLocks noChangeAspect="1"/>
                </p:cNvGraphicFramePr>
                <p:nvPr/>
              </p:nvGraphicFramePr>
              <p:xfrm>
                <a:off x="2987675" y="3513138"/>
                <a:ext cx="4432300" cy="3155950"/>
              </p:xfrm>
              <a:graphic>
                <a:graphicData uri="http://schemas.openxmlformats.org/presentationml/2006/ole">
                  <p:oleObj spid="_x0000_s107536" name="Graph" r:id="rId6" imgW="4092840" imgH="2866320" progId="">
                    <p:embed/>
                  </p:oleObj>
                </a:graphicData>
              </a:graphic>
            </p:graphicFrame>
            <p:sp>
              <p:nvSpPr>
                <p:cNvPr id="107544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5267325" y="5205413"/>
                  <a:ext cx="1201738" cy="3365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600" b="1" i="1" dirty="0">
                      <a:solidFill>
                        <a:srgbClr val="CC0099"/>
                      </a:solidFill>
                      <a:latin typeface="Times New Roman" pitchFamily="18" charset="0"/>
                    </a:rPr>
                    <a:t>T </a:t>
                  </a:r>
                  <a:r>
                    <a:rPr lang="en-US" sz="1600" b="1" i="1" dirty="0">
                      <a:solidFill>
                        <a:srgbClr val="CC0099"/>
                      </a:solidFill>
                      <a:latin typeface="Times New Roman" pitchFamily="18" charset="0"/>
                      <a:sym typeface="Symbol" pitchFamily="18" charset="2"/>
                    </a:rPr>
                    <a:t></a:t>
                  </a:r>
                  <a:r>
                    <a:rPr lang="en-US" sz="1600" b="1" i="1" dirty="0">
                      <a:solidFill>
                        <a:srgbClr val="CC0099"/>
                      </a:solidFill>
                      <a:latin typeface="Times New Roman" pitchFamily="18" charset="0"/>
                    </a:rPr>
                    <a:t> const</a:t>
                  </a:r>
                  <a:endParaRPr lang="ru-RU" sz="1600" b="1" i="1" dirty="0">
                    <a:solidFill>
                      <a:srgbClr val="CC0099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07545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4762251" y="6172386"/>
                  <a:ext cx="481011" cy="31117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07546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5507964" y="6164365"/>
                  <a:ext cx="515948" cy="31117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07547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5267325" y="4594225"/>
                  <a:ext cx="18415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7548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422181" y="3977720"/>
                  <a:ext cx="506878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ru-RU" b="1" i="1" dirty="0">
                      <a:solidFill>
                        <a:srgbClr val="FF0000"/>
                      </a:solidFill>
                      <a:latin typeface="Times New Roman" pitchFamily="18" charset="0"/>
                    </a:rPr>
                    <a:t>А</a:t>
                  </a:r>
                  <a:r>
                    <a:rPr lang="ru-RU" b="1" baseline="-25000" dirty="0">
                      <a:solidFill>
                        <a:srgbClr val="FF0000"/>
                      </a:solidFill>
                      <a:latin typeface="Times New Roman" pitchFamily="18" charset="0"/>
                    </a:rPr>
                    <a:t>1</a:t>
                  </a:r>
                  <a:endParaRPr lang="ru-RU" dirty="0"/>
                </a:p>
              </p:txBody>
            </p:sp>
            <p:sp>
              <p:nvSpPr>
                <p:cNvPr id="107549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413943" y="4409004"/>
                  <a:ext cx="50958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ru-RU" b="1" i="1" dirty="0">
                      <a:solidFill>
                        <a:srgbClr val="0000FF"/>
                      </a:solidFill>
                      <a:latin typeface="Times New Roman" pitchFamily="18" charset="0"/>
                    </a:rPr>
                    <a:t>А</a:t>
                  </a:r>
                  <a:r>
                    <a:rPr lang="ru-RU" b="1" baseline="-25000" dirty="0">
                      <a:solidFill>
                        <a:srgbClr val="0000FF"/>
                      </a:solidFill>
                      <a:latin typeface="Times New Roman" pitchFamily="18" charset="0"/>
                    </a:rPr>
                    <a:t>2</a:t>
                  </a:r>
                  <a:endParaRPr lang="ru-RU" dirty="0"/>
                </a:p>
              </p:txBody>
            </p:sp>
            <p:graphicFrame>
              <p:nvGraphicFramePr>
                <p:cNvPr id="107555" name="Object 35"/>
                <p:cNvGraphicFramePr>
                  <a:graphicFrameLocks noChangeAspect="1"/>
                </p:cNvGraphicFramePr>
                <p:nvPr/>
              </p:nvGraphicFramePr>
              <p:xfrm>
                <a:off x="5219700" y="4437063"/>
                <a:ext cx="1366838" cy="628650"/>
              </p:xfrm>
              <a:graphic>
                <a:graphicData uri="http://schemas.openxmlformats.org/presentationml/2006/ole">
                  <p:oleObj spid="_x0000_s107555" name="Формула" r:id="rId7" imgW="1028700" imgH="469900" progId="Equation.3">
                    <p:embed/>
                  </p:oleObj>
                </a:graphicData>
              </a:graphic>
            </p:graphicFrame>
            <p:sp>
              <p:nvSpPr>
                <p:cNvPr id="39" name="Rectangle 13"/>
                <p:cNvSpPr>
                  <a:spLocks noChangeArrowheads="1"/>
                </p:cNvSpPr>
                <p:nvPr/>
              </p:nvSpPr>
              <p:spPr bwMode="auto">
                <a:xfrm>
                  <a:off x="6858016" y="5857892"/>
                  <a:ext cx="269626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2400" i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endParaRPr lang="ru-RU" sz="24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Rectangle 13"/>
                <p:cNvSpPr>
                  <a:spLocks noChangeArrowheads="1"/>
                </p:cNvSpPr>
                <p:nvPr/>
              </p:nvSpPr>
              <p:spPr bwMode="auto">
                <a:xfrm>
                  <a:off x="3418050" y="3585522"/>
                  <a:ext cx="320922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2400" i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y</a:t>
                  </a:r>
                  <a:endParaRPr lang="ru-RU" sz="24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2" name="Rectangle 13"/>
                <p:cNvSpPr>
                  <a:spLocks noChangeArrowheads="1"/>
                </p:cNvSpPr>
                <p:nvPr/>
              </p:nvSpPr>
              <p:spPr bwMode="auto">
                <a:xfrm>
                  <a:off x="3461944" y="5929330"/>
                  <a:ext cx="338554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0</a:t>
                  </a:r>
                  <a:endParaRPr lang="ru-RU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69" name="Text Box 20"/>
            <p:cNvSpPr txBox="1">
              <a:spLocks noChangeArrowheads="1"/>
            </p:cNvSpPr>
            <p:nvPr/>
          </p:nvSpPr>
          <p:spPr bwMode="auto">
            <a:xfrm>
              <a:off x="4214810" y="6000768"/>
              <a:ext cx="64294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i="1" dirty="0" smtClean="0">
                  <a:solidFill>
                    <a:srgbClr val="0000FF"/>
                  </a:solidFill>
                  <a:latin typeface="Times New Roman" pitchFamily="18" charset="0"/>
                </a:rPr>
                <a:t>T</a:t>
              </a:r>
              <a:r>
                <a:rPr lang="en-US" sz="1600" baseline="-40000" dirty="0" smtClean="0">
                  <a:solidFill>
                    <a:srgbClr val="0000FF"/>
                  </a:solidFill>
                  <a:latin typeface="Times New Roman" pitchFamily="18" charset="0"/>
                </a:rPr>
                <a:t>1</a:t>
              </a:r>
              <a:r>
                <a:rPr lang="en-US" sz="1600" i="1" dirty="0" smtClean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1600" dirty="0" smtClean="0">
                  <a:solidFill>
                    <a:srgbClr val="0000FF"/>
                  </a:solidFill>
                  <a:latin typeface="Times New Roman" pitchFamily="18" charset="0"/>
                </a:rPr>
                <a:t>/4</a:t>
              </a:r>
              <a:endParaRPr lang="ru-RU" dirty="0">
                <a:solidFill>
                  <a:srgbClr val="0000FF"/>
                </a:solidFill>
              </a:endParaRPr>
            </a:p>
          </p:txBody>
        </p:sp>
        <p:sp>
          <p:nvSpPr>
            <p:cNvPr id="70" name="Text Box 20"/>
            <p:cNvSpPr txBox="1">
              <a:spLocks noChangeArrowheads="1"/>
            </p:cNvSpPr>
            <p:nvPr/>
          </p:nvSpPr>
          <p:spPr bwMode="auto">
            <a:xfrm>
              <a:off x="6000760" y="6000768"/>
              <a:ext cx="64294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i="1" dirty="0" smtClean="0">
                  <a:solidFill>
                    <a:srgbClr val="FF0000"/>
                  </a:solidFill>
                  <a:latin typeface="Times New Roman" pitchFamily="18" charset="0"/>
                </a:rPr>
                <a:t>T</a:t>
              </a:r>
              <a:r>
                <a:rPr lang="en-US" sz="1600" baseline="-40000" dirty="0" smtClean="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  <a:r>
                <a:rPr lang="en-US" sz="1600" i="1" dirty="0" smtClean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1600" dirty="0" smtClean="0">
                  <a:solidFill>
                    <a:srgbClr val="FF0000"/>
                  </a:solidFill>
                  <a:latin typeface="Times New Roman" pitchFamily="18" charset="0"/>
                </a:rPr>
                <a:t>/4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75" name="Text Box 20"/>
            <p:cNvSpPr txBox="1">
              <a:spLocks noChangeArrowheads="1"/>
            </p:cNvSpPr>
            <p:nvPr/>
          </p:nvSpPr>
          <p:spPr bwMode="auto">
            <a:xfrm>
              <a:off x="7015188" y="3286124"/>
              <a:ext cx="170021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i="1" dirty="0" smtClean="0">
                  <a:solidFill>
                    <a:schemeClr val="bg1"/>
                  </a:solidFill>
                  <a:latin typeface="Times New Roman" pitchFamily="18" charset="0"/>
                </a:rPr>
                <a:t>F </a:t>
              </a:r>
              <a:r>
                <a:rPr lang="ru-RU" sz="2400" i="1" dirty="0">
                  <a:solidFill>
                    <a:schemeClr val="bg1"/>
                  </a:solidFill>
                  <a:latin typeface="Times New Roman" pitchFamily="18" charset="0"/>
                </a:rPr>
                <a:t>=</a:t>
              </a:r>
              <a:r>
                <a:rPr lang="en-US" sz="2400" i="1" dirty="0">
                  <a:solidFill>
                    <a:schemeClr val="bg1"/>
                  </a:solidFill>
                  <a:latin typeface="Times New Roman" pitchFamily="18" charset="0"/>
                </a:rPr>
                <a:t> const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76" name="Text Box 20"/>
            <p:cNvSpPr txBox="1">
              <a:spLocks noChangeArrowheads="1"/>
            </p:cNvSpPr>
            <p:nvPr/>
          </p:nvSpPr>
          <p:spPr bwMode="auto">
            <a:xfrm>
              <a:off x="7000892" y="3786190"/>
              <a:ext cx="20002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i="1" dirty="0" smtClean="0">
                  <a:solidFill>
                    <a:schemeClr val="bg1"/>
                  </a:solidFill>
                  <a:latin typeface="Times New Roman" pitchFamily="18" charset="0"/>
                </a:rPr>
                <a:t>a</a:t>
              </a:r>
              <a:r>
                <a:rPr lang="en-US" sz="2000" i="1" baseline="-40000" dirty="0" smtClean="0">
                  <a:solidFill>
                    <a:schemeClr val="bg1"/>
                  </a:solidFill>
                  <a:latin typeface="Times New Roman" pitchFamily="18" charset="0"/>
                </a:rPr>
                <a:t>y</a:t>
              </a:r>
              <a:r>
                <a:rPr lang="en-US" sz="2000" i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ru-RU" sz="2000" i="1" dirty="0">
                  <a:solidFill>
                    <a:schemeClr val="bg1"/>
                  </a:solidFill>
                  <a:latin typeface="Times New Roman" pitchFamily="18" charset="0"/>
                </a:rPr>
                <a:t>=</a:t>
              </a:r>
              <a:r>
                <a:rPr lang="en-US" sz="2000" i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2000" i="1" dirty="0" smtClean="0">
                  <a:solidFill>
                    <a:schemeClr val="bg1"/>
                  </a:solidFill>
                  <a:latin typeface="Times New Roman" pitchFamily="18" charset="0"/>
                </a:rPr>
                <a:t>const = g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79" name="Прямая соединительная линия 78"/>
            <p:cNvCxnSpPr/>
            <p:nvPr/>
          </p:nvCxnSpPr>
          <p:spPr>
            <a:xfrm rot="16200000" flipH="1">
              <a:off x="5135483" y="5952642"/>
              <a:ext cx="500066" cy="21431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 rot="16200000" flipH="1">
              <a:off x="5344030" y="5944622"/>
              <a:ext cx="500066" cy="21431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Группа 81"/>
          <p:cNvGrpSpPr/>
          <p:nvPr/>
        </p:nvGrpSpPr>
        <p:grpSpPr>
          <a:xfrm>
            <a:off x="2987675" y="260350"/>
            <a:ext cx="6041571" cy="3160713"/>
            <a:chOff x="2987675" y="260350"/>
            <a:chExt cx="6041571" cy="3160713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2987675" y="260350"/>
              <a:ext cx="6000792" cy="3160713"/>
              <a:chOff x="2987675" y="260350"/>
              <a:chExt cx="6000792" cy="3160713"/>
            </a:xfrm>
          </p:grpSpPr>
          <p:graphicFrame>
            <p:nvGraphicFramePr>
              <p:cNvPr id="107537" name="Object 17"/>
              <p:cNvGraphicFramePr>
                <a:graphicFrameLocks noChangeAspect="1"/>
              </p:cNvGraphicFramePr>
              <p:nvPr/>
            </p:nvGraphicFramePr>
            <p:xfrm>
              <a:off x="2987675" y="260350"/>
              <a:ext cx="4440238" cy="3160713"/>
            </p:xfrm>
            <a:graphic>
              <a:graphicData uri="http://schemas.openxmlformats.org/presentationml/2006/ole">
                <p:oleObj spid="_x0000_s107537" name="Graph" r:id="rId8" imgW="4092840" imgH="2866320" progId="">
                  <p:embed/>
                </p:oleObj>
              </a:graphicData>
            </a:graphic>
          </p:graphicFrame>
          <p:sp>
            <p:nvSpPr>
              <p:cNvPr id="107538" name="Text Box 18"/>
              <p:cNvSpPr txBox="1">
                <a:spLocks noChangeArrowheads="1"/>
              </p:cNvSpPr>
              <p:nvPr/>
            </p:nvSpPr>
            <p:spPr bwMode="auto">
              <a:xfrm>
                <a:off x="5267325" y="1301750"/>
                <a:ext cx="18415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ru-RU" dirty="0"/>
              </a:p>
            </p:txBody>
          </p:sp>
          <p:sp>
            <p:nvSpPr>
              <p:cNvPr id="107539" name="Text Box 19"/>
              <p:cNvSpPr txBox="1">
                <a:spLocks noChangeArrowheads="1"/>
              </p:cNvSpPr>
              <p:nvPr/>
            </p:nvSpPr>
            <p:spPr bwMode="auto">
              <a:xfrm>
                <a:off x="5267325" y="1911350"/>
                <a:ext cx="18415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ru-RU" dirty="0"/>
              </a:p>
            </p:txBody>
          </p:sp>
          <p:sp>
            <p:nvSpPr>
              <p:cNvPr id="107540" name="Text Box 20"/>
              <p:cNvSpPr txBox="1">
                <a:spLocks noChangeArrowheads="1"/>
              </p:cNvSpPr>
              <p:nvPr/>
            </p:nvSpPr>
            <p:spPr bwMode="auto">
              <a:xfrm>
                <a:off x="4427538" y="2565400"/>
                <a:ext cx="1200150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 b="1" i="1" dirty="0">
                    <a:solidFill>
                      <a:srgbClr val="CC0099"/>
                    </a:solidFill>
                    <a:latin typeface="Times New Roman" pitchFamily="18" charset="0"/>
                  </a:rPr>
                  <a:t>T </a:t>
                </a:r>
                <a:r>
                  <a:rPr lang="ru-RU" sz="1600" b="1" i="1" dirty="0">
                    <a:solidFill>
                      <a:srgbClr val="CC0099"/>
                    </a:solidFill>
                    <a:latin typeface="Times New Roman" pitchFamily="18" charset="0"/>
                  </a:rPr>
                  <a:t>=</a:t>
                </a:r>
                <a:r>
                  <a:rPr lang="en-US" sz="1600" b="1" i="1" dirty="0">
                    <a:solidFill>
                      <a:srgbClr val="CC0099"/>
                    </a:solidFill>
                    <a:latin typeface="Times New Roman" pitchFamily="18" charset="0"/>
                  </a:rPr>
                  <a:t> const</a:t>
                </a:r>
                <a:endParaRPr lang="ru-RU" dirty="0">
                  <a:solidFill>
                    <a:srgbClr val="CC0099"/>
                  </a:solidFill>
                </a:endParaRPr>
              </a:p>
            </p:txBody>
          </p:sp>
          <p:sp>
            <p:nvSpPr>
              <p:cNvPr id="107541" name="Text Box 21"/>
              <p:cNvSpPr txBox="1">
                <a:spLocks noChangeArrowheads="1"/>
              </p:cNvSpPr>
              <p:nvPr/>
            </p:nvSpPr>
            <p:spPr bwMode="auto">
              <a:xfrm>
                <a:off x="6786578" y="2214554"/>
                <a:ext cx="2201889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400" b="1" i="1" dirty="0">
                    <a:solidFill>
                      <a:srgbClr val="C00000"/>
                    </a:solidFill>
                    <a:latin typeface="Times New Roman" pitchFamily="18" charset="0"/>
                  </a:rPr>
                  <a:t>Изохронность</a:t>
                </a:r>
                <a:r>
                  <a:rPr lang="ru-RU" sz="2400" b="1" i="1" dirty="0">
                    <a:latin typeface="Times New Roman" pitchFamily="18" charset="0"/>
                  </a:rPr>
                  <a:t> </a:t>
                </a:r>
                <a:endParaRPr lang="ru-RU" sz="2400" dirty="0"/>
              </a:p>
            </p:txBody>
          </p:sp>
          <p:sp>
            <p:nvSpPr>
              <p:cNvPr id="107542" name="AutoShape 22"/>
              <p:cNvSpPr>
                <a:spLocks noChangeArrowheads="1"/>
              </p:cNvSpPr>
              <p:nvPr/>
            </p:nvSpPr>
            <p:spPr bwMode="auto">
              <a:xfrm rot="-3374839">
                <a:off x="5484019" y="2348706"/>
                <a:ext cx="242888" cy="676275"/>
              </a:xfrm>
              <a:prstGeom prst="curvedLeftArrow">
                <a:avLst>
                  <a:gd name="adj1" fmla="val 55686"/>
                  <a:gd name="adj2" fmla="val 111372"/>
                  <a:gd name="adj3" fmla="val 3333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7550" name="Text Box 30"/>
              <p:cNvSpPr txBox="1">
                <a:spLocks noChangeArrowheads="1"/>
              </p:cNvSpPr>
              <p:nvPr/>
            </p:nvSpPr>
            <p:spPr bwMode="auto">
              <a:xfrm>
                <a:off x="3415144" y="642918"/>
                <a:ext cx="60007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b="1" i="1" dirty="0">
                    <a:solidFill>
                      <a:srgbClr val="FF0000"/>
                    </a:solidFill>
                    <a:latin typeface="Times New Roman" pitchFamily="18" charset="0"/>
                  </a:rPr>
                  <a:t>А</a:t>
                </a:r>
                <a:r>
                  <a:rPr lang="ru-RU" b="1" baseline="-25000" dirty="0">
                    <a:solidFill>
                      <a:srgbClr val="FF0000"/>
                    </a:solidFill>
                    <a:latin typeface="Times New Roman" pitchFamily="18" charset="0"/>
                  </a:rPr>
                  <a:t>1</a:t>
                </a:r>
                <a:endParaRPr lang="ru-RU" dirty="0"/>
              </a:p>
            </p:txBody>
          </p:sp>
          <p:sp>
            <p:nvSpPr>
              <p:cNvPr id="107551" name="Text Box 31"/>
              <p:cNvSpPr txBox="1">
                <a:spLocks noChangeArrowheads="1"/>
              </p:cNvSpPr>
              <p:nvPr/>
            </p:nvSpPr>
            <p:spPr bwMode="auto">
              <a:xfrm>
                <a:off x="3420423" y="1606766"/>
                <a:ext cx="4508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b="1" i="1" dirty="0">
                    <a:solidFill>
                      <a:srgbClr val="0000FF"/>
                    </a:solidFill>
                    <a:latin typeface="Times New Roman" pitchFamily="18" charset="0"/>
                  </a:rPr>
                  <a:t>А</a:t>
                </a:r>
                <a:r>
                  <a:rPr lang="ru-RU" b="1" baseline="-25000" dirty="0">
                    <a:solidFill>
                      <a:srgbClr val="0000FF"/>
                    </a:solidFill>
                    <a:latin typeface="Times New Roman" pitchFamily="18" charset="0"/>
                  </a:rPr>
                  <a:t>2</a:t>
                </a:r>
                <a:endParaRPr lang="ru-RU" dirty="0"/>
              </a:p>
            </p:txBody>
          </p:sp>
          <p:graphicFrame>
            <p:nvGraphicFramePr>
              <p:cNvPr id="107557" name="Object 37"/>
              <p:cNvGraphicFramePr>
                <a:graphicFrameLocks noChangeAspect="1"/>
              </p:cNvGraphicFramePr>
              <p:nvPr/>
            </p:nvGraphicFramePr>
            <p:xfrm>
              <a:off x="5143504" y="849297"/>
              <a:ext cx="1674813" cy="365125"/>
            </p:xfrm>
            <a:graphic>
              <a:graphicData uri="http://schemas.openxmlformats.org/presentationml/2006/ole">
                <p:oleObj spid="_x0000_s107557" name="Формула" r:id="rId9" imgW="990360" imgH="215640" progId="Equation.3">
                  <p:embed/>
                </p:oleObj>
              </a:graphicData>
            </a:graphic>
          </p:graphicFrame>
          <p:graphicFrame>
            <p:nvGraphicFramePr>
              <p:cNvPr id="107559" name="Object 39"/>
              <p:cNvGraphicFramePr>
                <a:graphicFrameLocks noChangeAspect="1"/>
              </p:cNvGraphicFramePr>
              <p:nvPr/>
            </p:nvGraphicFramePr>
            <p:xfrm>
              <a:off x="5318137" y="1627189"/>
              <a:ext cx="2714220" cy="515927"/>
            </p:xfrm>
            <a:graphic>
              <a:graphicData uri="http://schemas.openxmlformats.org/presentationml/2006/ole">
                <p:oleObj spid="_x0000_s107559" name="Формула" r:id="rId10" imgW="1320227" imgH="253890" progId="Equation.3">
                  <p:embed/>
                </p:oleObj>
              </a:graphicData>
            </a:graphic>
          </p:graphicFrame>
          <p:sp>
            <p:nvSpPr>
              <p:cNvPr id="38" name="Rectangle 13"/>
              <p:cNvSpPr>
                <a:spLocks noChangeArrowheads="1"/>
              </p:cNvSpPr>
              <p:nvPr/>
            </p:nvSpPr>
            <p:spPr bwMode="auto">
              <a:xfrm>
                <a:off x="6822360" y="2678964"/>
                <a:ext cx="26962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2400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ru-RU" sz="2400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Rectangle 13"/>
              <p:cNvSpPr>
                <a:spLocks noChangeArrowheads="1"/>
              </p:cNvSpPr>
              <p:nvPr/>
            </p:nvSpPr>
            <p:spPr bwMode="auto">
              <a:xfrm>
                <a:off x="3467478" y="335282"/>
                <a:ext cx="32092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2400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x</a:t>
                </a:r>
                <a:endParaRPr lang="ru-RU" sz="2400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Rectangle 13"/>
              <p:cNvSpPr>
                <a:spLocks noChangeArrowheads="1"/>
              </p:cNvSpPr>
              <p:nvPr/>
            </p:nvSpPr>
            <p:spPr bwMode="auto">
              <a:xfrm>
                <a:off x="3464648" y="2714620"/>
                <a:ext cx="33855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0</a:t>
                </a:r>
                <a:endParaRPr 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8" name="Text Box 20"/>
            <p:cNvSpPr txBox="1">
              <a:spLocks noChangeArrowheads="1"/>
            </p:cNvSpPr>
            <p:nvPr/>
          </p:nvSpPr>
          <p:spPr bwMode="auto">
            <a:xfrm>
              <a:off x="5357818" y="2928934"/>
              <a:ext cx="64294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i="1" dirty="0">
                  <a:solidFill>
                    <a:schemeClr val="bg1"/>
                  </a:solidFill>
                  <a:latin typeface="Times New Roman" pitchFamily="18" charset="0"/>
                </a:rPr>
                <a:t>T </a:t>
              </a:r>
              <a:r>
                <a:rPr lang="en-US" sz="1600" dirty="0" smtClean="0">
                  <a:solidFill>
                    <a:schemeClr val="bg1"/>
                  </a:solidFill>
                  <a:latin typeface="Times New Roman" pitchFamily="18" charset="0"/>
                </a:rPr>
                <a:t>/4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71" name="Text Box 20"/>
            <p:cNvSpPr txBox="1">
              <a:spLocks noChangeArrowheads="1"/>
            </p:cNvSpPr>
            <p:nvPr/>
          </p:nvSpPr>
          <p:spPr bwMode="auto">
            <a:xfrm>
              <a:off x="7786710" y="1142984"/>
              <a:ext cx="12001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i="1" dirty="0" smtClean="0">
                  <a:solidFill>
                    <a:srgbClr val="CC0099"/>
                  </a:solidFill>
                  <a:latin typeface="Times New Roman" pitchFamily="18" charset="0"/>
                </a:rPr>
                <a:t>F</a:t>
              </a:r>
              <a:r>
                <a:rPr lang="en-US" sz="2400" i="1" baseline="-40000" dirty="0" smtClean="0">
                  <a:solidFill>
                    <a:srgbClr val="CC0099"/>
                  </a:solidFill>
                  <a:latin typeface="Times New Roman" pitchFamily="18" charset="0"/>
                </a:rPr>
                <a:t>x</a:t>
              </a:r>
              <a:r>
                <a:rPr lang="en-US" sz="2400" i="1" dirty="0" smtClean="0">
                  <a:solidFill>
                    <a:srgbClr val="CC0099"/>
                  </a:solidFill>
                  <a:latin typeface="Times New Roman" pitchFamily="18" charset="0"/>
                </a:rPr>
                <a:t> </a:t>
              </a:r>
              <a:r>
                <a:rPr lang="ru-RU" sz="2400" i="1" dirty="0">
                  <a:solidFill>
                    <a:srgbClr val="CC0099"/>
                  </a:solidFill>
                  <a:latin typeface="Times New Roman" pitchFamily="18" charset="0"/>
                </a:rPr>
                <a:t>=</a:t>
              </a:r>
              <a:r>
                <a:rPr lang="en-US" sz="2400" i="1" dirty="0">
                  <a:solidFill>
                    <a:srgbClr val="CC0099"/>
                  </a:solidFill>
                  <a:latin typeface="Times New Roman" pitchFamily="18" charset="0"/>
                </a:rPr>
                <a:t> </a:t>
              </a:r>
              <a:r>
                <a:rPr lang="en-US" sz="2400" i="1" dirty="0" smtClean="0">
                  <a:solidFill>
                    <a:srgbClr val="CC0099"/>
                  </a:solidFill>
                  <a:latin typeface="Times New Roman" pitchFamily="18" charset="0"/>
                </a:rPr>
                <a:t>-kx</a:t>
              </a:r>
              <a:endParaRPr lang="ru-RU" sz="2400" dirty="0">
                <a:solidFill>
                  <a:srgbClr val="CC0099"/>
                </a:solidFill>
              </a:endParaRPr>
            </a:p>
          </p:txBody>
        </p:sp>
        <p:cxnSp>
          <p:nvCxnSpPr>
            <p:cNvPr id="73" name="Прямая со стрелкой 72"/>
            <p:cNvCxnSpPr>
              <a:stCxn id="107568" idx="3"/>
            </p:cNvCxnSpPr>
            <p:nvPr/>
          </p:nvCxnSpPr>
          <p:spPr>
            <a:xfrm>
              <a:off x="3000364" y="1045827"/>
              <a:ext cx="2086004" cy="25719"/>
            </a:xfrm>
            <a:prstGeom prst="straightConnector1">
              <a:avLst/>
            </a:prstGeom>
            <a:ln w="25400">
              <a:solidFill>
                <a:schemeClr val="bg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 Box 20"/>
            <p:cNvSpPr txBox="1">
              <a:spLocks noChangeArrowheads="1"/>
            </p:cNvSpPr>
            <p:nvPr/>
          </p:nvSpPr>
          <p:spPr bwMode="auto">
            <a:xfrm>
              <a:off x="6786578" y="841276"/>
              <a:ext cx="164307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i="1" dirty="0" smtClean="0">
                  <a:solidFill>
                    <a:srgbClr val="CC0099"/>
                  </a:solidFill>
                  <a:latin typeface="Times New Roman" pitchFamily="18" charset="0"/>
                </a:rPr>
                <a:t>т.е.</a:t>
              </a:r>
              <a:r>
                <a:rPr lang="en-US" i="1" dirty="0" smtClean="0">
                  <a:solidFill>
                    <a:srgbClr val="CC0099"/>
                  </a:solidFill>
                  <a:latin typeface="Times New Roman" pitchFamily="18" charset="0"/>
                </a:rPr>
                <a:t>  U</a:t>
              </a:r>
              <a:r>
                <a:rPr lang="en-US" dirty="0" smtClean="0">
                  <a:solidFill>
                    <a:srgbClr val="CC0099"/>
                  </a:solidFill>
                  <a:latin typeface="Times New Roman" pitchFamily="18" charset="0"/>
                </a:rPr>
                <a:t>(</a:t>
              </a:r>
              <a:r>
                <a:rPr lang="en-US" i="1" dirty="0" smtClean="0">
                  <a:solidFill>
                    <a:srgbClr val="CC0099"/>
                  </a:solidFill>
                  <a:latin typeface="Times New Roman" pitchFamily="18" charset="0"/>
                </a:rPr>
                <a:t>x</a:t>
              </a:r>
              <a:r>
                <a:rPr lang="en-US" dirty="0" smtClean="0">
                  <a:solidFill>
                    <a:srgbClr val="CC0099"/>
                  </a:solidFill>
                  <a:latin typeface="Times New Roman" pitchFamily="18" charset="0"/>
                </a:rPr>
                <a:t>)</a:t>
              </a:r>
              <a:r>
                <a:rPr lang="en-US" i="1" dirty="0" smtClean="0">
                  <a:solidFill>
                    <a:srgbClr val="CC0099"/>
                  </a:solidFill>
                  <a:latin typeface="Times New Roman" pitchFamily="18" charset="0"/>
                </a:rPr>
                <a:t> </a:t>
              </a:r>
              <a:r>
                <a:rPr lang="en-US" i="1" dirty="0" smtClean="0">
                  <a:solidFill>
                    <a:srgbClr val="CC0099"/>
                  </a:solidFill>
                  <a:latin typeface="Times New Roman" pitchFamily="18" charset="0"/>
                  <a:sym typeface="Symbol"/>
                </a:rPr>
                <a:t>  x</a:t>
              </a:r>
              <a:r>
                <a:rPr lang="en-US" i="1" baseline="30000" dirty="0" smtClean="0">
                  <a:solidFill>
                    <a:srgbClr val="CC0099"/>
                  </a:solidFill>
                  <a:latin typeface="Times New Roman" pitchFamily="18" charset="0"/>
                  <a:sym typeface="Symbol"/>
                </a:rPr>
                <a:t>2</a:t>
              </a:r>
              <a:r>
                <a:rPr lang="ru-RU" i="1" dirty="0" smtClean="0">
                  <a:solidFill>
                    <a:srgbClr val="CC0099"/>
                  </a:solidFill>
                  <a:latin typeface="Times New Roman" pitchFamily="18" charset="0"/>
                </a:rPr>
                <a:t>   </a:t>
              </a:r>
              <a:endParaRPr lang="ru-RU" dirty="0">
                <a:solidFill>
                  <a:srgbClr val="CC0099"/>
                </a:solidFill>
              </a:endParaRPr>
            </a:p>
          </p:txBody>
        </p:sp>
        <p:sp>
          <p:nvSpPr>
            <p:cNvPr id="81" name="AutoShape 22"/>
            <p:cNvSpPr>
              <a:spLocks noChangeArrowheads="1"/>
            </p:cNvSpPr>
            <p:nvPr/>
          </p:nvSpPr>
          <p:spPr bwMode="auto">
            <a:xfrm rot="18225161">
              <a:off x="8569665" y="688377"/>
              <a:ext cx="242888" cy="676275"/>
            </a:xfrm>
            <a:prstGeom prst="curvedLeftArrow">
              <a:avLst>
                <a:gd name="adj1" fmla="val 55686"/>
                <a:gd name="adj2" fmla="val 111372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/>
          </p:cNvSpPr>
          <p:nvPr>
            <p:ph type="body" idx="1"/>
          </p:nvPr>
        </p:nvSpPr>
        <p:spPr>
          <a:xfrm>
            <a:off x="142845" y="857232"/>
            <a:ext cx="8786874" cy="79057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b="1" dirty="0" smtClean="0">
                <a:solidFill>
                  <a:schemeClr val="accent4">
                    <a:lumMod val="50000"/>
                  </a:schemeClr>
                </a:solidFill>
              </a:rPr>
              <a:t>2.1.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Симметричная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система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двух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связанных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осцилляторов. 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Нормальные колебания </a:t>
            </a:r>
          </a:p>
        </p:txBody>
      </p:sp>
      <p:sp>
        <p:nvSpPr>
          <p:cNvPr id="84048" name="Rectangle 80"/>
          <p:cNvSpPr>
            <a:spLocks noChangeArrowheads="1"/>
          </p:cNvSpPr>
          <p:nvPr/>
        </p:nvSpPr>
        <p:spPr bwMode="auto">
          <a:xfrm>
            <a:off x="0" y="38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84049" name="Rectangle 81"/>
          <p:cNvSpPr>
            <a:spLocks noChangeArrowheads="1"/>
          </p:cNvSpPr>
          <p:nvPr/>
        </p:nvSpPr>
        <p:spPr bwMode="auto">
          <a:xfrm>
            <a:off x="0" y="38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0" y="1406550"/>
            <a:ext cx="8821738" cy="5522912"/>
            <a:chOff x="0" y="1335088"/>
            <a:chExt cx="8821738" cy="5522912"/>
          </a:xfrm>
        </p:grpSpPr>
        <p:sp>
          <p:nvSpPr>
            <p:cNvPr id="84030" name="Text Box 62"/>
            <p:cNvSpPr txBox="1">
              <a:spLocks noChangeArrowheads="1"/>
            </p:cNvSpPr>
            <p:nvPr/>
          </p:nvSpPr>
          <p:spPr bwMode="auto">
            <a:xfrm>
              <a:off x="2268538" y="5351463"/>
              <a:ext cx="2762250" cy="1250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84059" name="Rectangle 91"/>
            <p:cNvSpPr>
              <a:spLocks noChangeArrowheads="1"/>
            </p:cNvSpPr>
            <p:nvPr/>
          </p:nvSpPr>
          <p:spPr bwMode="auto">
            <a:xfrm>
              <a:off x="0" y="4757760"/>
              <a:ext cx="1847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84060" name="Rectangle 92"/>
            <p:cNvSpPr>
              <a:spLocks noChangeArrowheads="1"/>
            </p:cNvSpPr>
            <p:nvPr/>
          </p:nvSpPr>
          <p:spPr bwMode="auto">
            <a:xfrm>
              <a:off x="0" y="4757760"/>
              <a:ext cx="1847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84064" name="AutoShape 96"/>
            <p:cNvSpPr>
              <a:spLocks noChangeAspect="1" noChangeArrowheads="1"/>
            </p:cNvSpPr>
            <p:nvPr/>
          </p:nvSpPr>
          <p:spPr bwMode="auto">
            <a:xfrm>
              <a:off x="323850" y="1335088"/>
              <a:ext cx="8497888" cy="5522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84066" name="Text Box 98"/>
            <p:cNvSpPr txBox="1">
              <a:spLocks noChangeArrowheads="1"/>
            </p:cNvSpPr>
            <p:nvPr/>
          </p:nvSpPr>
          <p:spPr bwMode="auto">
            <a:xfrm>
              <a:off x="7947025" y="5351485"/>
              <a:ext cx="441325" cy="565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800" i="1" dirty="0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  <p:sp>
          <p:nvSpPr>
            <p:cNvPr id="84067" name="Text Box 99"/>
            <p:cNvSpPr txBox="1">
              <a:spLocks noChangeArrowheads="1"/>
            </p:cNvSpPr>
            <p:nvPr/>
          </p:nvSpPr>
          <p:spPr bwMode="auto">
            <a:xfrm>
              <a:off x="4284663" y="2322535"/>
              <a:ext cx="541337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800" i="1" dirty="0">
                  <a:solidFill>
                    <a:schemeClr val="bg1"/>
                  </a:solidFill>
                  <a:latin typeface="Times New Roman" pitchFamily="18" charset="0"/>
                </a:rPr>
                <a:t>k</a:t>
              </a:r>
              <a:r>
                <a:rPr lang="en-US" sz="2800" baseline="-25000" dirty="0">
                  <a:solidFill>
                    <a:schemeClr val="bg1"/>
                  </a:solidFill>
                  <a:latin typeface="Times New Roman" pitchFamily="18" charset="0"/>
                </a:rPr>
                <a:t>1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  <p:sp>
          <p:nvSpPr>
            <p:cNvPr id="84068" name="Text Box 100"/>
            <p:cNvSpPr txBox="1">
              <a:spLocks noChangeArrowheads="1"/>
            </p:cNvSpPr>
            <p:nvPr/>
          </p:nvSpPr>
          <p:spPr bwMode="auto">
            <a:xfrm>
              <a:off x="6780213" y="2322535"/>
              <a:ext cx="528637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800" i="1" dirty="0">
                  <a:solidFill>
                    <a:schemeClr val="bg1"/>
                  </a:solidFill>
                  <a:latin typeface="Times New Roman" pitchFamily="18" charset="0"/>
                </a:rPr>
                <a:t>k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  <p:sp>
          <p:nvSpPr>
            <p:cNvPr id="84069" name="Text Box 101"/>
            <p:cNvSpPr txBox="1">
              <a:spLocks noChangeArrowheads="1"/>
            </p:cNvSpPr>
            <p:nvPr/>
          </p:nvSpPr>
          <p:spPr bwMode="auto">
            <a:xfrm>
              <a:off x="1979613" y="2322535"/>
              <a:ext cx="554037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300" i="1" dirty="0">
                  <a:solidFill>
                    <a:schemeClr val="bg1"/>
                  </a:solidFill>
                  <a:latin typeface="Times New Roman" pitchFamily="18" charset="0"/>
                </a:rPr>
                <a:t>  </a:t>
              </a:r>
              <a:r>
                <a:rPr lang="en-US" sz="2800" i="1" dirty="0">
                  <a:solidFill>
                    <a:schemeClr val="bg1"/>
                  </a:solidFill>
                  <a:latin typeface="Times New Roman" pitchFamily="18" charset="0"/>
                </a:rPr>
                <a:t>k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  <p:sp>
          <p:nvSpPr>
            <p:cNvPr id="84070" name="Text Box 102"/>
            <p:cNvSpPr txBox="1">
              <a:spLocks noChangeArrowheads="1"/>
            </p:cNvSpPr>
            <p:nvPr/>
          </p:nvSpPr>
          <p:spPr bwMode="auto">
            <a:xfrm>
              <a:off x="6315075" y="6069035"/>
              <a:ext cx="633413" cy="57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800" i="1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</a:t>
              </a:r>
              <a:r>
                <a:rPr lang="en-US" sz="2800" baseline="-25000" dirty="0">
                  <a:solidFill>
                    <a:schemeClr val="bg1"/>
                  </a:solidFill>
                  <a:latin typeface="Times New Roman" pitchFamily="18" charset="0"/>
                </a:rPr>
                <a:t>2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  <p:sp>
          <p:nvSpPr>
            <p:cNvPr id="84071" name="Text Box 103"/>
            <p:cNvSpPr txBox="1">
              <a:spLocks noChangeArrowheads="1"/>
            </p:cNvSpPr>
            <p:nvPr/>
          </p:nvSpPr>
          <p:spPr bwMode="auto">
            <a:xfrm>
              <a:off x="3608388" y="6069035"/>
              <a:ext cx="603250" cy="57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800" i="1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</a:t>
              </a:r>
              <a:r>
                <a:rPr lang="en-US" sz="2800" baseline="-25000" dirty="0">
                  <a:solidFill>
                    <a:schemeClr val="bg1"/>
                  </a:solidFill>
                  <a:latin typeface="Times New Roman" pitchFamily="18" charset="0"/>
                </a:rPr>
                <a:t>1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  <p:sp>
          <p:nvSpPr>
            <p:cNvPr id="84072" name="Text Box 104"/>
            <p:cNvSpPr txBox="1">
              <a:spLocks noChangeArrowheads="1"/>
            </p:cNvSpPr>
            <p:nvPr/>
          </p:nvSpPr>
          <p:spPr bwMode="auto">
            <a:xfrm>
              <a:off x="3022600" y="5907110"/>
              <a:ext cx="365125" cy="407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84073" name="Text Box 105"/>
            <p:cNvSpPr txBox="1">
              <a:spLocks noChangeArrowheads="1"/>
            </p:cNvSpPr>
            <p:nvPr/>
          </p:nvSpPr>
          <p:spPr bwMode="auto">
            <a:xfrm>
              <a:off x="5795963" y="5907110"/>
              <a:ext cx="43021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84074" name="Text Box 106"/>
            <p:cNvSpPr txBox="1">
              <a:spLocks noChangeArrowheads="1"/>
            </p:cNvSpPr>
            <p:nvPr/>
          </p:nvSpPr>
          <p:spPr bwMode="auto">
            <a:xfrm>
              <a:off x="2990850" y="5210198"/>
              <a:ext cx="644525" cy="65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800" i="1" dirty="0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  <a:r>
                <a:rPr lang="en-US" sz="2800" baseline="-25000" dirty="0">
                  <a:solidFill>
                    <a:schemeClr val="bg1"/>
                  </a:solidFill>
                  <a:latin typeface="Times New Roman" pitchFamily="18" charset="0"/>
                </a:rPr>
                <a:t>10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  <p:sp>
          <p:nvSpPr>
            <p:cNvPr id="84075" name="Text Box 107"/>
            <p:cNvSpPr txBox="1">
              <a:spLocks noChangeArrowheads="1"/>
            </p:cNvSpPr>
            <p:nvPr/>
          </p:nvSpPr>
          <p:spPr bwMode="auto">
            <a:xfrm>
              <a:off x="5754688" y="5202260"/>
              <a:ext cx="588962" cy="65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800" i="1" dirty="0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  <a:r>
                <a:rPr lang="en-US" sz="2800" baseline="-25000" dirty="0">
                  <a:solidFill>
                    <a:schemeClr val="bg1"/>
                  </a:solidFill>
                  <a:latin typeface="Times New Roman" pitchFamily="18" charset="0"/>
                </a:rPr>
                <a:t>20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  <p:sp>
          <p:nvSpPr>
            <p:cNvPr id="84076" name="Freeform 108"/>
            <p:cNvSpPr>
              <a:spLocks/>
            </p:cNvSpPr>
            <p:nvPr/>
          </p:nvSpPr>
          <p:spPr bwMode="auto">
            <a:xfrm>
              <a:off x="6262688" y="2862285"/>
              <a:ext cx="1270000" cy="552450"/>
            </a:xfrm>
            <a:custGeom>
              <a:avLst/>
              <a:gdLst/>
              <a:ahLst/>
              <a:cxnLst>
                <a:cxn ang="0">
                  <a:pos x="60" y="2040"/>
                </a:cxn>
                <a:cxn ang="0">
                  <a:pos x="384" y="1644"/>
                </a:cxn>
                <a:cxn ang="0">
                  <a:pos x="576" y="1380"/>
                </a:cxn>
                <a:cxn ang="0">
                  <a:pos x="864" y="1008"/>
                </a:cxn>
                <a:cxn ang="0">
                  <a:pos x="1188" y="612"/>
                </a:cxn>
                <a:cxn ang="0">
                  <a:pos x="1416" y="336"/>
                </a:cxn>
                <a:cxn ang="0">
                  <a:pos x="1584" y="108"/>
                </a:cxn>
                <a:cxn ang="0">
                  <a:pos x="1620" y="48"/>
                </a:cxn>
                <a:cxn ang="0">
                  <a:pos x="1728" y="156"/>
                </a:cxn>
                <a:cxn ang="0">
                  <a:pos x="2052" y="576"/>
                </a:cxn>
                <a:cxn ang="0">
                  <a:pos x="2244" y="828"/>
                </a:cxn>
                <a:cxn ang="0">
                  <a:pos x="2544" y="1404"/>
                </a:cxn>
                <a:cxn ang="0">
                  <a:pos x="2700" y="1668"/>
                </a:cxn>
                <a:cxn ang="0">
                  <a:pos x="2772" y="1812"/>
                </a:cxn>
                <a:cxn ang="0">
                  <a:pos x="2964" y="2076"/>
                </a:cxn>
                <a:cxn ang="0">
                  <a:pos x="3132" y="2316"/>
                </a:cxn>
                <a:cxn ang="0">
                  <a:pos x="3192" y="2400"/>
                </a:cxn>
                <a:cxn ang="0">
                  <a:pos x="3528" y="1920"/>
                </a:cxn>
                <a:cxn ang="0">
                  <a:pos x="3588" y="1836"/>
                </a:cxn>
                <a:cxn ang="0">
                  <a:pos x="3732" y="1608"/>
                </a:cxn>
                <a:cxn ang="0">
                  <a:pos x="3804" y="1488"/>
                </a:cxn>
                <a:cxn ang="0">
                  <a:pos x="3900" y="1332"/>
                </a:cxn>
                <a:cxn ang="0">
                  <a:pos x="4200" y="780"/>
                </a:cxn>
                <a:cxn ang="0">
                  <a:pos x="4380" y="516"/>
                </a:cxn>
                <a:cxn ang="0">
                  <a:pos x="4548" y="216"/>
                </a:cxn>
                <a:cxn ang="0">
                  <a:pos x="4620" y="72"/>
                </a:cxn>
                <a:cxn ang="0">
                  <a:pos x="4668" y="0"/>
                </a:cxn>
                <a:cxn ang="0">
                  <a:pos x="4668" y="12"/>
                </a:cxn>
                <a:cxn ang="0">
                  <a:pos x="5004" y="480"/>
                </a:cxn>
                <a:cxn ang="0">
                  <a:pos x="5244" y="780"/>
                </a:cxn>
                <a:cxn ang="0">
                  <a:pos x="5484" y="1140"/>
                </a:cxn>
                <a:cxn ang="0">
                  <a:pos x="5724" y="1572"/>
                </a:cxn>
                <a:cxn ang="0">
                  <a:pos x="5796" y="1668"/>
                </a:cxn>
                <a:cxn ang="0">
                  <a:pos x="6108" y="2040"/>
                </a:cxn>
                <a:cxn ang="0">
                  <a:pos x="6240" y="2232"/>
                </a:cxn>
                <a:cxn ang="0">
                  <a:pos x="6444" y="2304"/>
                </a:cxn>
                <a:cxn ang="0">
                  <a:pos x="6720" y="1908"/>
                </a:cxn>
                <a:cxn ang="0">
                  <a:pos x="6876" y="1656"/>
                </a:cxn>
                <a:cxn ang="0">
                  <a:pos x="7116" y="1284"/>
                </a:cxn>
                <a:cxn ang="0">
                  <a:pos x="7236" y="1092"/>
                </a:cxn>
                <a:cxn ang="0">
                  <a:pos x="7572" y="492"/>
                </a:cxn>
                <a:cxn ang="0">
                  <a:pos x="7740" y="48"/>
                </a:cxn>
                <a:cxn ang="0">
                  <a:pos x="8052" y="468"/>
                </a:cxn>
                <a:cxn ang="0">
                  <a:pos x="8496" y="1080"/>
                </a:cxn>
                <a:cxn ang="0">
                  <a:pos x="8544" y="1176"/>
                </a:cxn>
                <a:cxn ang="0">
                  <a:pos x="8724" y="1512"/>
                </a:cxn>
                <a:cxn ang="0">
                  <a:pos x="9060" y="1908"/>
                </a:cxn>
                <a:cxn ang="0">
                  <a:pos x="9336" y="2292"/>
                </a:cxn>
                <a:cxn ang="0">
                  <a:pos x="9444" y="2496"/>
                </a:cxn>
              </a:cxnLst>
              <a:rect l="0" t="0" r="r" b="b"/>
              <a:pathLst>
                <a:path w="9461" h="2496">
                  <a:moveTo>
                    <a:pt x="0" y="2196"/>
                  </a:moveTo>
                  <a:cubicBezTo>
                    <a:pt x="20" y="2147"/>
                    <a:pt x="29" y="2083"/>
                    <a:pt x="60" y="2040"/>
                  </a:cubicBezTo>
                  <a:cubicBezTo>
                    <a:pt x="115" y="1963"/>
                    <a:pt x="192" y="1886"/>
                    <a:pt x="252" y="1812"/>
                  </a:cubicBezTo>
                  <a:cubicBezTo>
                    <a:pt x="299" y="1755"/>
                    <a:pt x="333" y="1695"/>
                    <a:pt x="384" y="1644"/>
                  </a:cubicBezTo>
                  <a:cubicBezTo>
                    <a:pt x="408" y="1572"/>
                    <a:pt x="462" y="1506"/>
                    <a:pt x="516" y="1452"/>
                  </a:cubicBezTo>
                  <a:cubicBezTo>
                    <a:pt x="539" y="1383"/>
                    <a:pt x="511" y="1445"/>
                    <a:pt x="576" y="1380"/>
                  </a:cubicBezTo>
                  <a:cubicBezTo>
                    <a:pt x="643" y="1313"/>
                    <a:pt x="676" y="1217"/>
                    <a:pt x="756" y="1164"/>
                  </a:cubicBezTo>
                  <a:cubicBezTo>
                    <a:pt x="775" y="1106"/>
                    <a:pt x="828" y="1059"/>
                    <a:pt x="864" y="1008"/>
                  </a:cubicBezTo>
                  <a:cubicBezTo>
                    <a:pt x="943" y="895"/>
                    <a:pt x="1025" y="786"/>
                    <a:pt x="1116" y="684"/>
                  </a:cubicBezTo>
                  <a:cubicBezTo>
                    <a:pt x="1139" y="659"/>
                    <a:pt x="1169" y="640"/>
                    <a:pt x="1188" y="612"/>
                  </a:cubicBezTo>
                  <a:cubicBezTo>
                    <a:pt x="1234" y="544"/>
                    <a:pt x="1277" y="481"/>
                    <a:pt x="1332" y="420"/>
                  </a:cubicBezTo>
                  <a:cubicBezTo>
                    <a:pt x="1359" y="391"/>
                    <a:pt x="1396" y="370"/>
                    <a:pt x="1416" y="336"/>
                  </a:cubicBezTo>
                  <a:cubicBezTo>
                    <a:pt x="1459" y="264"/>
                    <a:pt x="1433" y="289"/>
                    <a:pt x="1488" y="252"/>
                  </a:cubicBezTo>
                  <a:cubicBezTo>
                    <a:pt x="1520" y="204"/>
                    <a:pt x="1552" y="156"/>
                    <a:pt x="1584" y="108"/>
                  </a:cubicBezTo>
                  <a:cubicBezTo>
                    <a:pt x="1602" y="81"/>
                    <a:pt x="1632" y="46"/>
                    <a:pt x="1632" y="12"/>
                  </a:cubicBezTo>
                  <a:cubicBezTo>
                    <a:pt x="1628" y="24"/>
                    <a:pt x="1612" y="38"/>
                    <a:pt x="1620" y="48"/>
                  </a:cubicBezTo>
                  <a:cubicBezTo>
                    <a:pt x="1633" y="65"/>
                    <a:pt x="1662" y="59"/>
                    <a:pt x="1680" y="72"/>
                  </a:cubicBezTo>
                  <a:cubicBezTo>
                    <a:pt x="1695" y="82"/>
                    <a:pt x="1722" y="145"/>
                    <a:pt x="1728" y="156"/>
                  </a:cubicBezTo>
                  <a:cubicBezTo>
                    <a:pt x="1785" y="252"/>
                    <a:pt x="1855" y="341"/>
                    <a:pt x="1920" y="432"/>
                  </a:cubicBezTo>
                  <a:cubicBezTo>
                    <a:pt x="1957" y="484"/>
                    <a:pt x="1999" y="541"/>
                    <a:pt x="2052" y="576"/>
                  </a:cubicBezTo>
                  <a:cubicBezTo>
                    <a:pt x="2075" y="646"/>
                    <a:pt x="2046" y="582"/>
                    <a:pt x="2100" y="636"/>
                  </a:cubicBezTo>
                  <a:cubicBezTo>
                    <a:pt x="2145" y="681"/>
                    <a:pt x="2214" y="773"/>
                    <a:pt x="2244" y="828"/>
                  </a:cubicBezTo>
                  <a:cubicBezTo>
                    <a:pt x="2334" y="993"/>
                    <a:pt x="2409" y="1161"/>
                    <a:pt x="2508" y="1320"/>
                  </a:cubicBezTo>
                  <a:cubicBezTo>
                    <a:pt x="2570" y="1420"/>
                    <a:pt x="2503" y="1322"/>
                    <a:pt x="2544" y="1404"/>
                  </a:cubicBezTo>
                  <a:cubicBezTo>
                    <a:pt x="2563" y="1443"/>
                    <a:pt x="2641" y="1552"/>
                    <a:pt x="2652" y="1584"/>
                  </a:cubicBezTo>
                  <a:cubicBezTo>
                    <a:pt x="2670" y="1639"/>
                    <a:pt x="2656" y="1610"/>
                    <a:pt x="2700" y="1668"/>
                  </a:cubicBezTo>
                  <a:cubicBezTo>
                    <a:pt x="2724" y="1763"/>
                    <a:pt x="2693" y="1669"/>
                    <a:pt x="2760" y="1776"/>
                  </a:cubicBezTo>
                  <a:cubicBezTo>
                    <a:pt x="2767" y="1787"/>
                    <a:pt x="2765" y="1801"/>
                    <a:pt x="2772" y="1812"/>
                  </a:cubicBezTo>
                  <a:cubicBezTo>
                    <a:pt x="2781" y="1826"/>
                    <a:pt x="2798" y="1834"/>
                    <a:pt x="2808" y="1848"/>
                  </a:cubicBezTo>
                  <a:cubicBezTo>
                    <a:pt x="2858" y="1917"/>
                    <a:pt x="2919" y="2004"/>
                    <a:pt x="2964" y="2076"/>
                  </a:cubicBezTo>
                  <a:cubicBezTo>
                    <a:pt x="3034" y="2188"/>
                    <a:pt x="2946" y="2068"/>
                    <a:pt x="3012" y="2160"/>
                  </a:cubicBezTo>
                  <a:cubicBezTo>
                    <a:pt x="3050" y="2213"/>
                    <a:pt x="3100" y="2260"/>
                    <a:pt x="3132" y="2316"/>
                  </a:cubicBezTo>
                  <a:cubicBezTo>
                    <a:pt x="3141" y="2332"/>
                    <a:pt x="3146" y="2349"/>
                    <a:pt x="3156" y="2364"/>
                  </a:cubicBezTo>
                  <a:cubicBezTo>
                    <a:pt x="3166" y="2378"/>
                    <a:pt x="3192" y="2400"/>
                    <a:pt x="3192" y="2400"/>
                  </a:cubicBezTo>
                  <a:cubicBezTo>
                    <a:pt x="3216" y="2304"/>
                    <a:pt x="3264" y="2204"/>
                    <a:pt x="3348" y="2148"/>
                  </a:cubicBezTo>
                  <a:cubicBezTo>
                    <a:pt x="3391" y="2061"/>
                    <a:pt x="3472" y="1998"/>
                    <a:pt x="3528" y="1920"/>
                  </a:cubicBezTo>
                  <a:cubicBezTo>
                    <a:pt x="3538" y="1905"/>
                    <a:pt x="3542" y="1887"/>
                    <a:pt x="3552" y="1872"/>
                  </a:cubicBezTo>
                  <a:cubicBezTo>
                    <a:pt x="3562" y="1858"/>
                    <a:pt x="3578" y="1849"/>
                    <a:pt x="3588" y="1836"/>
                  </a:cubicBezTo>
                  <a:cubicBezTo>
                    <a:pt x="3618" y="1797"/>
                    <a:pt x="3643" y="1755"/>
                    <a:pt x="3672" y="1716"/>
                  </a:cubicBezTo>
                  <a:cubicBezTo>
                    <a:pt x="3685" y="1677"/>
                    <a:pt x="3719" y="1647"/>
                    <a:pt x="3732" y="1608"/>
                  </a:cubicBezTo>
                  <a:cubicBezTo>
                    <a:pt x="3736" y="1596"/>
                    <a:pt x="3738" y="1583"/>
                    <a:pt x="3744" y="1572"/>
                  </a:cubicBezTo>
                  <a:cubicBezTo>
                    <a:pt x="3766" y="1534"/>
                    <a:pt x="3785" y="1525"/>
                    <a:pt x="3804" y="1488"/>
                  </a:cubicBezTo>
                  <a:cubicBezTo>
                    <a:pt x="3810" y="1477"/>
                    <a:pt x="3810" y="1463"/>
                    <a:pt x="3816" y="1452"/>
                  </a:cubicBezTo>
                  <a:cubicBezTo>
                    <a:pt x="3838" y="1408"/>
                    <a:pt x="3877" y="1375"/>
                    <a:pt x="3900" y="1332"/>
                  </a:cubicBezTo>
                  <a:cubicBezTo>
                    <a:pt x="3976" y="1193"/>
                    <a:pt x="3916" y="1279"/>
                    <a:pt x="3984" y="1188"/>
                  </a:cubicBezTo>
                  <a:cubicBezTo>
                    <a:pt x="4033" y="1041"/>
                    <a:pt x="4118" y="911"/>
                    <a:pt x="4200" y="780"/>
                  </a:cubicBezTo>
                  <a:cubicBezTo>
                    <a:pt x="4236" y="722"/>
                    <a:pt x="4258" y="674"/>
                    <a:pt x="4308" y="624"/>
                  </a:cubicBezTo>
                  <a:cubicBezTo>
                    <a:pt x="4324" y="577"/>
                    <a:pt x="4358" y="559"/>
                    <a:pt x="4380" y="516"/>
                  </a:cubicBezTo>
                  <a:cubicBezTo>
                    <a:pt x="4403" y="470"/>
                    <a:pt x="4414" y="446"/>
                    <a:pt x="4452" y="408"/>
                  </a:cubicBezTo>
                  <a:cubicBezTo>
                    <a:pt x="4475" y="338"/>
                    <a:pt x="4518" y="282"/>
                    <a:pt x="4548" y="216"/>
                  </a:cubicBezTo>
                  <a:cubicBezTo>
                    <a:pt x="4558" y="193"/>
                    <a:pt x="4558" y="165"/>
                    <a:pt x="4572" y="144"/>
                  </a:cubicBezTo>
                  <a:cubicBezTo>
                    <a:pt x="4588" y="120"/>
                    <a:pt x="4611" y="99"/>
                    <a:pt x="4620" y="72"/>
                  </a:cubicBezTo>
                  <a:cubicBezTo>
                    <a:pt x="4624" y="60"/>
                    <a:pt x="4625" y="47"/>
                    <a:pt x="4632" y="36"/>
                  </a:cubicBezTo>
                  <a:cubicBezTo>
                    <a:pt x="4641" y="22"/>
                    <a:pt x="4668" y="0"/>
                    <a:pt x="4668" y="0"/>
                  </a:cubicBezTo>
                  <a:cubicBezTo>
                    <a:pt x="4660" y="16"/>
                    <a:pt x="4644" y="30"/>
                    <a:pt x="4644" y="48"/>
                  </a:cubicBezTo>
                  <a:cubicBezTo>
                    <a:pt x="4644" y="62"/>
                    <a:pt x="4655" y="6"/>
                    <a:pt x="4668" y="12"/>
                  </a:cubicBezTo>
                  <a:cubicBezTo>
                    <a:pt x="4707" y="31"/>
                    <a:pt x="4716" y="84"/>
                    <a:pt x="4740" y="120"/>
                  </a:cubicBezTo>
                  <a:cubicBezTo>
                    <a:pt x="4817" y="235"/>
                    <a:pt x="4892" y="405"/>
                    <a:pt x="5004" y="480"/>
                  </a:cubicBezTo>
                  <a:cubicBezTo>
                    <a:pt x="5066" y="574"/>
                    <a:pt x="5146" y="650"/>
                    <a:pt x="5208" y="744"/>
                  </a:cubicBezTo>
                  <a:cubicBezTo>
                    <a:pt x="5217" y="758"/>
                    <a:pt x="5234" y="766"/>
                    <a:pt x="5244" y="780"/>
                  </a:cubicBezTo>
                  <a:cubicBezTo>
                    <a:pt x="5254" y="795"/>
                    <a:pt x="5258" y="813"/>
                    <a:pt x="5268" y="828"/>
                  </a:cubicBezTo>
                  <a:cubicBezTo>
                    <a:pt x="5338" y="933"/>
                    <a:pt x="5414" y="1035"/>
                    <a:pt x="5484" y="1140"/>
                  </a:cubicBezTo>
                  <a:cubicBezTo>
                    <a:pt x="5514" y="1186"/>
                    <a:pt x="5515" y="1238"/>
                    <a:pt x="5544" y="1284"/>
                  </a:cubicBezTo>
                  <a:cubicBezTo>
                    <a:pt x="5604" y="1380"/>
                    <a:pt x="5664" y="1476"/>
                    <a:pt x="5724" y="1572"/>
                  </a:cubicBezTo>
                  <a:cubicBezTo>
                    <a:pt x="5733" y="1587"/>
                    <a:pt x="5737" y="1606"/>
                    <a:pt x="5748" y="1620"/>
                  </a:cubicBezTo>
                  <a:cubicBezTo>
                    <a:pt x="5762" y="1638"/>
                    <a:pt x="5781" y="1651"/>
                    <a:pt x="5796" y="1668"/>
                  </a:cubicBezTo>
                  <a:cubicBezTo>
                    <a:pt x="5876" y="1762"/>
                    <a:pt x="5716" y="1624"/>
                    <a:pt x="5892" y="1800"/>
                  </a:cubicBezTo>
                  <a:cubicBezTo>
                    <a:pt x="5967" y="1875"/>
                    <a:pt x="6047" y="1954"/>
                    <a:pt x="6108" y="2040"/>
                  </a:cubicBezTo>
                  <a:cubicBezTo>
                    <a:pt x="6196" y="2163"/>
                    <a:pt x="6042" y="1954"/>
                    <a:pt x="6168" y="2136"/>
                  </a:cubicBezTo>
                  <a:cubicBezTo>
                    <a:pt x="6191" y="2169"/>
                    <a:pt x="6240" y="2232"/>
                    <a:pt x="6240" y="2232"/>
                  </a:cubicBezTo>
                  <a:cubicBezTo>
                    <a:pt x="6271" y="2325"/>
                    <a:pt x="6327" y="2403"/>
                    <a:pt x="6396" y="2472"/>
                  </a:cubicBezTo>
                  <a:cubicBezTo>
                    <a:pt x="6404" y="2422"/>
                    <a:pt x="6413" y="2347"/>
                    <a:pt x="6444" y="2304"/>
                  </a:cubicBezTo>
                  <a:cubicBezTo>
                    <a:pt x="6558" y="2145"/>
                    <a:pt x="6430" y="2373"/>
                    <a:pt x="6528" y="2196"/>
                  </a:cubicBezTo>
                  <a:cubicBezTo>
                    <a:pt x="6584" y="2096"/>
                    <a:pt x="6651" y="2000"/>
                    <a:pt x="6720" y="1908"/>
                  </a:cubicBezTo>
                  <a:cubicBezTo>
                    <a:pt x="6738" y="1855"/>
                    <a:pt x="6773" y="1832"/>
                    <a:pt x="6804" y="1788"/>
                  </a:cubicBezTo>
                  <a:cubicBezTo>
                    <a:pt x="6832" y="1748"/>
                    <a:pt x="6850" y="1697"/>
                    <a:pt x="6876" y="1656"/>
                  </a:cubicBezTo>
                  <a:cubicBezTo>
                    <a:pt x="6914" y="1596"/>
                    <a:pt x="6954" y="1533"/>
                    <a:pt x="6996" y="1476"/>
                  </a:cubicBezTo>
                  <a:cubicBezTo>
                    <a:pt x="7019" y="1407"/>
                    <a:pt x="7072" y="1342"/>
                    <a:pt x="7116" y="1284"/>
                  </a:cubicBezTo>
                  <a:cubicBezTo>
                    <a:pt x="7132" y="1236"/>
                    <a:pt x="7128" y="1241"/>
                    <a:pt x="7164" y="1188"/>
                  </a:cubicBezTo>
                  <a:cubicBezTo>
                    <a:pt x="7187" y="1155"/>
                    <a:pt x="7236" y="1092"/>
                    <a:pt x="7236" y="1092"/>
                  </a:cubicBezTo>
                  <a:cubicBezTo>
                    <a:pt x="7266" y="1003"/>
                    <a:pt x="7334" y="925"/>
                    <a:pt x="7392" y="852"/>
                  </a:cubicBezTo>
                  <a:cubicBezTo>
                    <a:pt x="7426" y="718"/>
                    <a:pt x="7517" y="616"/>
                    <a:pt x="7572" y="492"/>
                  </a:cubicBezTo>
                  <a:cubicBezTo>
                    <a:pt x="7614" y="397"/>
                    <a:pt x="7615" y="287"/>
                    <a:pt x="7656" y="192"/>
                  </a:cubicBezTo>
                  <a:cubicBezTo>
                    <a:pt x="7678" y="140"/>
                    <a:pt x="7715" y="98"/>
                    <a:pt x="7740" y="48"/>
                  </a:cubicBezTo>
                  <a:cubicBezTo>
                    <a:pt x="7765" y="124"/>
                    <a:pt x="7824" y="179"/>
                    <a:pt x="7872" y="240"/>
                  </a:cubicBezTo>
                  <a:cubicBezTo>
                    <a:pt x="7932" y="317"/>
                    <a:pt x="7986" y="396"/>
                    <a:pt x="8052" y="468"/>
                  </a:cubicBezTo>
                  <a:cubicBezTo>
                    <a:pt x="8083" y="501"/>
                    <a:pt x="8128" y="524"/>
                    <a:pt x="8148" y="564"/>
                  </a:cubicBezTo>
                  <a:cubicBezTo>
                    <a:pt x="8240" y="749"/>
                    <a:pt x="8382" y="909"/>
                    <a:pt x="8496" y="1080"/>
                  </a:cubicBezTo>
                  <a:cubicBezTo>
                    <a:pt x="8509" y="1099"/>
                    <a:pt x="8522" y="1119"/>
                    <a:pt x="8532" y="1140"/>
                  </a:cubicBezTo>
                  <a:cubicBezTo>
                    <a:pt x="8538" y="1151"/>
                    <a:pt x="8538" y="1165"/>
                    <a:pt x="8544" y="1176"/>
                  </a:cubicBezTo>
                  <a:cubicBezTo>
                    <a:pt x="8577" y="1237"/>
                    <a:pt x="8619" y="1295"/>
                    <a:pt x="8652" y="1356"/>
                  </a:cubicBezTo>
                  <a:cubicBezTo>
                    <a:pt x="8679" y="1406"/>
                    <a:pt x="8696" y="1462"/>
                    <a:pt x="8724" y="1512"/>
                  </a:cubicBezTo>
                  <a:cubicBezTo>
                    <a:pt x="8786" y="1623"/>
                    <a:pt x="8880" y="1720"/>
                    <a:pt x="8964" y="1812"/>
                  </a:cubicBezTo>
                  <a:cubicBezTo>
                    <a:pt x="8995" y="1845"/>
                    <a:pt x="9040" y="1868"/>
                    <a:pt x="9060" y="1908"/>
                  </a:cubicBezTo>
                  <a:cubicBezTo>
                    <a:pt x="9091" y="1970"/>
                    <a:pt x="9140" y="2008"/>
                    <a:pt x="9180" y="2064"/>
                  </a:cubicBezTo>
                  <a:cubicBezTo>
                    <a:pt x="9234" y="2139"/>
                    <a:pt x="9283" y="2217"/>
                    <a:pt x="9336" y="2292"/>
                  </a:cubicBezTo>
                  <a:cubicBezTo>
                    <a:pt x="9377" y="2351"/>
                    <a:pt x="9416" y="2412"/>
                    <a:pt x="9456" y="2472"/>
                  </a:cubicBezTo>
                  <a:cubicBezTo>
                    <a:pt x="9461" y="2479"/>
                    <a:pt x="9448" y="2488"/>
                    <a:pt x="9444" y="2496"/>
                  </a:cubicBezTo>
                </a:path>
              </a:pathLst>
            </a:custGeom>
            <a:noFill/>
            <a:ln w="9525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84077" name="Rectangle 109" descr="Horizontal brick"/>
            <p:cNvSpPr>
              <a:spLocks noChangeArrowheads="1"/>
            </p:cNvSpPr>
            <p:nvPr/>
          </p:nvSpPr>
          <p:spPr bwMode="auto">
            <a:xfrm>
              <a:off x="323850" y="1652610"/>
              <a:ext cx="485775" cy="2936875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84078" name="Line 110"/>
            <p:cNvSpPr>
              <a:spLocks noChangeShapeType="1"/>
            </p:cNvSpPr>
            <p:nvPr/>
          </p:nvSpPr>
          <p:spPr bwMode="auto">
            <a:xfrm>
              <a:off x="1192213" y="5289573"/>
              <a:ext cx="738663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84079" name="Line 111"/>
            <p:cNvSpPr>
              <a:spLocks noChangeShapeType="1"/>
            </p:cNvSpPr>
            <p:nvPr/>
          </p:nvSpPr>
          <p:spPr bwMode="auto">
            <a:xfrm>
              <a:off x="3165475" y="2935310"/>
              <a:ext cx="0" cy="2393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84080" name="Line 112"/>
            <p:cNvSpPr>
              <a:spLocks noChangeShapeType="1"/>
            </p:cNvSpPr>
            <p:nvPr/>
          </p:nvSpPr>
          <p:spPr bwMode="auto">
            <a:xfrm>
              <a:off x="5924550" y="2901973"/>
              <a:ext cx="0" cy="2392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84081" name="Freeform 113"/>
            <p:cNvSpPr>
              <a:spLocks/>
            </p:cNvSpPr>
            <p:nvPr/>
          </p:nvSpPr>
          <p:spPr bwMode="auto">
            <a:xfrm>
              <a:off x="3502025" y="2862285"/>
              <a:ext cx="1038225" cy="552450"/>
            </a:xfrm>
            <a:custGeom>
              <a:avLst/>
              <a:gdLst/>
              <a:ahLst/>
              <a:cxnLst>
                <a:cxn ang="0">
                  <a:pos x="60" y="2040"/>
                </a:cxn>
                <a:cxn ang="0">
                  <a:pos x="384" y="1644"/>
                </a:cxn>
                <a:cxn ang="0">
                  <a:pos x="576" y="1380"/>
                </a:cxn>
                <a:cxn ang="0">
                  <a:pos x="864" y="1008"/>
                </a:cxn>
                <a:cxn ang="0">
                  <a:pos x="1188" y="612"/>
                </a:cxn>
                <a:cxn ang="0">
                  <a:pos x="1416" y="336"/>
                </a:cxn>
                <a:cxn ang="0">
                  <a:pos x="1584" y="108"/>
                </a:cxn>
                <a:cxn ang="0">
                  <a:pos x="1620" y="48"/>
                </a:cxn>
                <a:cxn ang="0">
                  <a:pos x="1728" y="156"/>
                </a:cxn>
                <a:cxn ang="0">
                  <a:pos x="2052" y="576"/>
                </a:cxn>
                <a:cxn ang="0">
                  <a:pos x="2244" y="828"/>
                </a:cxn>
                <a:cxn ang="0">
                  <a:pos x="2544" y="1404"/>
                </a:cxn>
                <a:cxn ang="0">
                  <a:pos x="2700" y="1668"/>
                </a:cxn>
                <a:cxn ang="0">
                  <a:pos x="2772" y="1812"/>
                </a:cxn>
                <a:cxn ang="0">
                  <a:pos x="2964" y="2076"/>
                </a:cxn>
                <a:cxn ang="0">
                  <a:pos x="3132" y="2316"/>
                </a:cxn>
                <a:cxn ang="0">
                  <a:pos x="3192" y="2400"/>
                </a:cxn>
                <a:cxn ang="0">
                  <a:pos x="3528" y="1920"/>
                </a:cxn>
                <a:cxn ang="0">
                  <a:pos x="3588" y="1836"/>
                </a:cxn>
                <a:cxn ang="0">
                  <a:pos x="3732" y="1608"/>
                </a:cxn>
                <a:cxn ang="0">
                  <a:pos x="3804" y="1488"/>
                </a:cxn>
                <a:cxn ang="0">
                  <a:pos x="3900" y="1332"/>
                </a:cxn>
                <a:cxn ang="0">
                  <a:pos x="4200" y="780"/>
                </a:cxn>
                <a:cxn ang="0">
                  <a:pos x="4380" y="516"/>
                </a:cxn>
                <a:cxn ang="0">
                  <a:pos x="4548" y="216"/>
                </a:cxn>
                <a:cxn ang="0">
                  <a:pos x="4620" y="72"/>
                </a:cxn>
                <a:cxn ang="0">
                  <a:pos x="4668" y="0"/>
                </a:cxn>
                <a:cxn ang="0">
                  <a:pos x="4668" y="12"/>
                </a:cxn>
                <a:cxn ang="0">
                  <a:pos x="5004" y="480"/>
                </a:cxn>
                <a:cxn ang="0">
                  <a:pos x="5244" y="780"/>
                </a:cxn>
                <a:cxn ang="0">
                  <a:pos x="5484" y="1140"/>
                </a:cxn>
                <a:cxn ang="0">
                  <a:pos x="5724" y="1572"/>
                </a:cxn>
                <a:cxn ang="0">
                  <a:pos x="5796" y="1668"/>
                </a:cxn>
                <a:cxn ang="0">
                  <a:pos x="6108" y="2040"/>
                </a:cxn>
                <a:cxn ang="0">
                  <a:pos x="6240" y="2232"/>
                </a:cxn>
                <a:cxn ang="0">
                  <a:pos x="6444" y="2304"/>
                </a:cxn>
                <a:cxn ang="0">
                  <a:pos x="6720" y="1908"/>
                </a:cxn>
                <a:cxn ang="0">
                  <a:pos x="6876" y="1656"/>
                </a:cxn>
                <a:cxn ang="0">
                  <a:pos x="7116" y="1284"/>
                </a:cxn>
                <a:cxn ang="0">
                  <a:pos x="7236" y="1092"/>
                </a:cxn>
                <a:cxn ang="0">
                  <a:pos x="7572" y="492"/>
                </a:cxn>
                <a:cxn ang="0">
                  <a:pos x="7740" y="48"/>
                </a:cxn>
                <a:cxn ang="0">
                  <a:pos x="8052" y="468"/>
                </a:cxn>
                <a:cxn ang="0">
                  <a:pos x="8496" y="1080"/>
                </a:cxn>
                <a:cxn ang="0">
                  <a:pos x="8544" y="1176"/>
                </a:cxn>
                <a:cxn ang="0">
                  <a:pos x="8724" y="1512"/>
                </a:cxn>
                <a:cxn ang="0">
                  <a:pos x="9060" y="1908"/>
                </a:cxn>
                <a:cxn ang="0">
                  <a:pos x="9336" y="2292"/>
                </a:cxn>
                <a:cxn ang="0">
                  <a:pos x="9444" y="2496"/>
                </a:cxn>
              </a:cxnLst>
              <a:rect l="0" t="0" r="r" b="b"/>
              <a:pathLst>
                <a:path w="9461" h="2496">
                  <a:moveTo>
                    <a:pt x="0" y="2196"/>
                  </a:moveTo>
                  <a:cubicBezTo>
                    <a:pt x="20" y="2147"/>
                    <a:pt x="29" y="2083"/>
                    <a:pt x="60" y="2040"/>
                  </a:cubicBezTo>
                  <a:cubicBezTo>
                    <a:pt x="115" y="1963"/>
                    <a:pt x="192" y="1886"/>
                    <a:pt x="252" y="1812"/>
                  </a:cubicBezTo>
                  <a:cubicBezTo>
                    <a:pt x="299" y="1755"/>
                    <a:pt x="333" y="1695"/>
                    <a:pt x="384" y="1644"/>
                  </a:cubicBezTo>
                  <a:cubicBezTo>
                    <a:pt x="408" y="1572"/>
                    <a:pt x="462" y="1506"/>
                    <a:pt x="516" y="1452"/>
                  </a:cubicBezTo>
                  <a:cubicBezTo>
                    <a:pt x="539" y="1383"/>
                    <a:pt x="511" y="1445"/>
                    <a:pt x="576" y="1380"/>
                  </a:cubicBezTo>
                  <a:cubicBezTo>
                    <a:pt x="643" y="1313"/>
                    <a:pt x="676" y="1217"/>
                    <a:pt x="756" y="1164"/>
                  </a:cubicBezTo>
                  <a:cubicBezTo>
                    <a:pt x="775" y="1106"/>
                    <a:pt x="828" y="1059"/>
                    <a:pt x="864" y="1008"/>
                  </a:cubicBezTo>
                  <a:cubicBezTo>
                    <a:pt x="943" y="895"/>
                    <a:pt x="1025" y="786"/>
                    <a:pt x="1116" y="684"/>
                  </a:cubicBezTo>
                  <a:cubicBezTo>
                    <a:pt x="1139" y="659"/>
                    <a:pt x="1169" y="640"/>
                    <a:pt x="1188" y="612"/>
                  </a:cubicBezTo>
                  <a:cubicBezTo>
                    <a:pt x="1234" y="544"/>
                    <a:pt x="1277" y="481"/>
                    <a:pt x="1332" y="420"/>
                  </a:cubicBezTo>
                  <a:cubicBezTo>
                    <a:pt x="1359" y="391"/>
                    <a:pt x="1396" y="370"/>
                    <a:pt x="1416" y="336"/>
                  </a:cubicBezTo>
                  <a:cubicBezTo>
                    <a:pt x="1459" y="264"/>
                    <a:pt x="1433" y="289"/>
                    <a:pt x="1488" y="252"/>
                  </a:cubicBezTo>
                  <a:cubicBezTo>
                    <a:pt x="1520" y="204"/>
                    <a:pt x="1552" y="156"/>
                    <a:pt x="1584" y="108"/>
                  </a:cubicBezTo>
                  <a:cubicBezTo>
                    <a:pt x="1602" y="81"/>
                    <a:pt x="1632" y="46"/>
                    <a:pt x="1632" y="12"/>
                  </a:cubicBezTo>
                  <a:cubicBezTo>
                    <a:pt x="1628" y="24"/>
                    <a:pt x="1612" y="38"/>
                    <a:pt x="1620" y="48"/>
                  </a:cubicBezTo>
                  <a:cubicBezTo>
                    <a:pt x="1633" y="65"/>
                    <a:pt x="1662" y="59"/>
                    <a:pt x="1680" y="72"/>
                  </a:cubicBezTo>
                  <a:cubicBezTo>
                    <a:pt x="1695" y="82"/>
                    <a:pt x="1722" y="145"/>
                    <a:pt x="1728" y="156"/>
                  </a:cubicBezTo>
                  <a:cubicBezTo>
                    <a:pt x="1785" y="252"/>
                    <a:pt x="1855" y="341"/>
                    <a:pt x="1920" y="432"/>
                  </a:cubicBezTo>
                  <a:cubicBezTo>
                    <a:pt x="1957" y="484"/>
                    <a:pt x="1999" y="541"/>
                    <a:pt x="2052" y="576"/>
                  </a:cubicBezTo>
                  <a:cubicBezTo>
                    <a:pt x="2075" y="646"/>
                    <a:pt x="2046" y="582"/>
                    <a:pt x="2100" y="636"/>
                  </a:cubicBezTo>
                  <a:cubicBezTo>
                    <a:pt x="2145" y="681"/>
                    <a:pt x="2214" y="773"/>
                    <a:pt x="2244" y="828"/>
                  </a:cubicBezTo>
                  <a:cubicBezTo>
                    <a:pt x="2334" y="993"/>
                    <a:pt x="2409" y="1161"/>
                    <a:pt x="2508" y="1320"/>
                  </a:cubicBezTo>
                  <a:cubicBezTo>
                    <a:pt x="2570" y="1420"/>
                    <a:pt x="2503" y="1322"/>
                    <a:pt x="2544" y="1404"/>
                  </a:cubicBezTo>
                  <a:cubicBezTo>
                    <a:pt x="2563" y="1443"/>
                    <a:pt x="2641" y="1552"/>
                    <a:pt x="2652" y="1584"/>
                  </a:cubicBezTo>
                  <a:cubicBezTo>
                    <a:pt x="2670" y="1639"/>
                    <a:pt x="2656" y="1610"/>
                    <a:pt x="2700" y="1668"/>
                  </a:cubicBezTo>
                  <a:cubicBezTo>
                    <a:pt x="2724" y="1763"/>
                    <a:pt x="2693" y="1669"/>
                    <a:pt x="2760" y="1776"/>
                  </a:cubicBezTo>
                  <a:cubicBezTo>
                    <a:pt x="2767" y="1787"/>
                    <a:pt x="2765" y="1801"/>
                    <a:pt x="2772" y="1812"/>
                  </a:cubicBezTo>
                  <a:cubicBezTo>
                    <a:pt x="2781" y="1826"/>
                    <a:pt x="2798" y="1834"/>
                    <a:pt x="2808" y="1848"/>
                  </a:cubicBezTo>
                  <a:cubicBezTo>
                    <a:pt x="2858" y="1917"/>
                    <a:pt x="2919" y="2004"/>
                    <a:pt x="2964" y="2076"/>
                  </a:cubicBezTo>
                  <a:cubicBezTo>
                    <a:pt x="3034" y="2188"/>
                    <a:pt x="2946" y="2068"/>
                    <a:pt x="3012" y="2160"/>
                  </a:cubicBezTo>
                  <a:cubicBezTo>
                    <a:pt x="3050" y="2213"/>
                    <a:pt x="3100" y="2260"/>
                    <a:pt x="3132" y="2316"/>
                  </a:cubicBezTo>
                  <a:cubicBezTo>
                    <a:pt x="3141" y="2332"/>
                    <a:pt x="3146" y="2349"/>
                    <a:pt x="3156" y="2364"/>
                  </a:cubicBezTo>
                  <a:cubicBezTo>
                    <a:pt x="3166" y="2378"/>
                    <a:pt x="3192" y="2400"/>
                    <a:pt x="3192" y="2400"/>
                  </a:cubicBezTo>
                  <a:cubicBezTo>
                    <a:pt x="3216" y="2304"/>
                    <a:pt x="3264" y="2204"/>
                    <a:pt x="3348" y="2148"/>
                  </a:cubicBezTo>
                  <a:cubicBezTo>
                    <a:pt x="3391" y="2061"/>
                    <a:pt x="3472" y="1998"/>
                    <a:pt x="3528" y="1920"/>
                  </a:cubicBezTo>
                  <a:cubicBezTo>
                    <a:pt x="3538" y="1905"/>
                    <a:pt x="3542" y="1887"/>
                    <a:pt x="3552" y="1872"/>
                  </a:cubicBezTo>
                  <a:cubicBezTo>
                    <a:pt x="3562" y="1858"/>
                    <a:pt x="3578" y="1849"/>
                    <a:pt x="3588" y="1836"/>
                  </a:cubicBezTo>
                  <a:cubicBezTo>
                    <a:pt x="3618" y="1797"/>
                    <a:pt x="3643" y="1755"/>
                    <a:pt x="3672" y="1716"/>
                  </a:cubicBezTo>
                  <a:cubicBezTo>
                    <a:pt x="3685" y="1677"/>
                    <a:pt x="3719" y="1647"/>
                    <a:pt x="3732" y="1608"/>
                  </a:cubicBezTo>
                  <a:cubicBezTo>
                    <a:pt x="3736" y="1596"/>
                    <a:pt x="3738" y="1583"/>
                    <a:pt x="3744" y="1572"/>
                  </a:cubicBezTo>
                  <a:cubicBezTo>
                    <a:pt x="3766" y="1534"/>
                    <a:pt x="3785" y="1525"/>
                    <a:pt x="3804" y="1488"/>
                  </a:cubicBezTo>
                  <a:cubicBezTo>
                    <a:pt x="3810" y="1477"/>
                    <a:pt x="3810" y="1463"/>
                    <a:pt x="3816" y="1452"/>
                  </a:cubicBezTo>
                  <a:cubicBezTo>
                    <a:pt x="3838" y="1408"/>
                    <a:pt x="3877" y="1375"/>
                    <a:pt x="3900" y="1332"/>
                  </a:cubicBezTo>
                  <a:cubicBezTo>
                    <a:pt x="3976" y="1193"/>
                    <a:pt x="3916" y="1279"/>
                    <a:pt x="3984" y="1188"/>
                  </a:cubicBezTo>
                  <a:cubicBezTo>
                    <a:pt x="4033" y="1041"/>
                    <a:pt x="4118" y="911"/>
                    <a:pt x="4200" y="780"/>
                  </a:cubicBezTo>
                  <a:cubicBezTo>
                    <a:pt x="4236" y="722"/>
                    <a:pt x="4258" y="674"/>
                    <a:pt x="4308" y="624"/>
                  </a:cubicBezTo>
                  <a:cubicBezTo>
                    <a:pt x="4324" y="577"/>
                    <a:pt x="4358" y="559"/>
                    <a:pt x="4380" y="516"/>
                  </a:cubicBezTo>
                  <a:cubicBezTo>
                    <a:pt x="4403" y="470"/>
                    <a:pt x="4414" y="446"/>
                    <a:pt x="4452" y="408"/>
                  </a:cubicBezTo>
                  <a:cubicBezTo>
                    <a:pt x="4475" y="338"/>
                    <a:pt x="4518" y="282"/>
                    <a:pt x="4548" y="216"/>
                  </a:cubicBezTo>
                  <a:cubicBezTo>
                    <a:pt x="4558" y="193"/>
                    <a:pt x="4558" y="165"/>
                    <a:pt x="4572" y="144"/>
                  </a:cubicBezTo>
                  <a:cubicBezTo>
                    <a:pt x="4588" y="120"/>
                    <a:pt x="4611" y="99"/>
                    <a:pt x="4620" y="72"/>
                  </a:cubicBezTo>
                  <a:cubicBezTo>
                    <a:pt x="4624" y="60"/>
                    <a:pt x="4625" y="47"/>
                    <a:pt x="4632" y="36"/>
                  </a:cubicBezTo>
                  <a:cubicBezTo>
                    <a:pt x="4641" y="22"/>
                    <a:pt x="4668" y="0"/>
                    <a:pt x="4668" y="0"/>
                  </a:cubicBezTo>
                  <a:cubicBezTo>
                    <a:pt x="4660" y="16"/>
                    <a:pt x="4644" y="30"/>
                    <a:pt x="4644" y="48"/>
                  </a:cubicBezTo>
                  <a:cubicBezTo>
                    <a:pt x="4644" y="62"/>
                    <a:pt x="4655" y="6"/>
                    <a:pt x="4668" y="12"/>
                  </a:cubicBezTo>
                  <a:cubicBezTo>
                    <a:pt x="4707" y="31"/>
                    <a:pt x="4716" y="84"/>
                    <a:pt x="4740" y="120"/>
                  </a:cubicBezTo>
                  <a:cubicBezTo>
                    <a:pt x="4817" y="235"/>
                    <a:pt x="4892" y="405"/>
                    <a:pt x="5004" y="480"/>
                  </a:cubicBezTo>
                  <a:cubicBezTo>
                    <a:pt x="5066" y="574"/>
                    <a:pt x="5146" y="650"/>
                    <a:pt x="5208" y="744"/>
                  </a:cubicBezTo>
                  <a:cubicBezTo>
                    <a:pt x="5217" y="758"/>
                    <a:pt x="5234" y="766"/>
                    <a:pt x="5244" y="780"/>
                  </a:cubicBezTo>
                  <a:cubicBezTo>
                    <a:pt x="5254" y="795"/>
                    <a:pt x="5258" y="813"/>
                    <a:pt x="5268" y="828"/>
                  </a:cubicBezTo>
                  <a:cubicBezTo>
                    <a:pt x="5338" y="933"/>
                    <a:pt x="5414" y="1035"/>
                    <a:pt x="5484" y="1140"/>
                  </a:cubicBezTo>
                  <a:cubicBezTo>
                    <a:pt x="5514" y="1186"/>
                    <a:pt x="5515" y="1238"/>
                    <a:pt x="5544" y="1284"/>
                  </a:cubicBezTo>
                  <a:cubicBezTo>
                    <a:pt x="5604" y="1380"/>
                    <a:pt x="5664" y="1476"/>
                    <a:pt x="5724" y="1572"/>
                  </a:cubicBezTo>
                  <a:cubicBezTo>
                    <a:pt x="5733" y="1587"/>
                    <a:pt x="5737" y="1606"/>
                    <a:pt x="5748" y="1620"/>
                  </a:cubicBezTo>
                  <a:cubicBezTo>
                    <a:pt x="5762" y="1638"/>
                    <a:pt x="5781" y="1651"/>
                    <a:pt x="5796" y="1668"/>
                  </a:cubicBezTo>
                  <a:cubicBezTo>
                    <a:pt x="5876" y="1762"/>
                    <a:pt x="5716" y="1624"/>
                    <a:pt x="5892" y="1800"/>
                  </a:cubicBezTo>
                  <a:cubicBezTo>
                    <a:pt x="5967" y="1875"/>
                    <a:pt x="6047" y="1954"/>
                    <a:pt x="6108" y="2040"/>
                  </a:cubicBezTo>
                  <a:cubicBezTo>
                    <a:pt x="6196" y="2163"/>
                    <a:pt x="6042" y="1954"/>
                    <a:pt x="6168" y="2136"/>
                  </a:cubicBezTo>
                  <a:cubicBezTo>
                    <a:pt x="6191" y="2169"/>
                    <a:pt x="6240" y="2232"/>
                    <a:pt x="6240" y="2232"/>
                  </a:cubicBezTo>
                  <a:cubicBezTo>
                    <a:pt x="6271" y="2325"/>
                    <a:pt x="6327" y="2403"/>
                    <a:pt x="6396" y="2472"/>
                  </a:cubicBezTo>
                  <a:cubicBezTo>
                    <a:pt x="6404" y="2422"/>
                    <a:pt x="6413" y="2347"/>
                    <a:pt x="6444" y="2304"/>
                  </a:cubicBezTo>
                  <a:cubicBezTo>
                    <a:pt x="6558" y="2145"/>
                    <a:pt x="6430" y="2373"/>
                    <a:pt x="6528" y="2196"/>
                  </a:cubicBezTo>
                  <a:cubicBezTo>
                    <a:pt x="6584" y="2096"/>
                    <a:pt x="6651" y="2000"/>
                    <a:pt x="6720" y="1908"/>
                  </a:cubicBezTo>
                  <a:cubicBezTo>
                    <a:pt x="6738" y="1855"/>
                    <a:pt x="6773" y="1832"/>
                    <a:pt x="6804" y="1788"/>
                  </a:cubicBezTo>
                  <a:cubicBezTo>
                    <a:pt x="6832" y="1748"/>
                    <a:pt x="6850" y="1697"/>
                    <a:pt x="6876" y="1656"/>
                  </a:cubicBezTo>
                  <a:cubicBezTo>
                    <a:pt x="6914" y="1596"/>
                    <a:pt x="6954" y="1533"/>
                    <a:pt x="6996" y="1476"/>
                  </a:cubicBezTo>
                  <a:cubicBezTo>
                    <a:pt x="7019" y="1407"/>
                    <a:pt x="7072" y="1342"/>
                    <a:pt x="7116" y="1284"/>
                  </a:cubicBezTo>
                  <a:cubicBezTo>
                    <a:pt x="7132" y="1236"/>
                    <a:pt x="7128" y="1241"/>
                    <a:pt x="7164" y="1188"/>
                  </a:cubicBezTo>
                  <a:cubicBezTo>
                    <a:pt x="7187" y="1155"/>
                    <a:pt x="7236" y="1092"/>
                    <a:pt x="7236" y="1092"/>
                  </a:cubicBezTo>
                  <a:cubicBezTo>
                    <a:pt x="7266" y="1003"/>
                    <a:pt x="7334" y="925"/>
                    <a:pt x="7392" y="852"/>
                  </a:cubicBezTo>
                  <a:cubicBezTo>
                    <a:pt x="7426" y="718"/>
                    <a:pt x="7517" y="616"/>
                    <a:pt x="7572" y="492"/>
                  </a:cubicBezTo>
                  <a:cubicBezTo>
                    <a:pt x="7614" y="397"/>
                    <a:pt x="7615" y="287"/>
                    <a:pt x="7656" y="192"/>
                  </a:cubicBezTo>
                  <a:cubicBezTo>
                    <a:pt x="7678" y="140"/>
                    <a:pt x="7715" y="98"/>
                    <a:pt x="7740" y="48"/>
                  </a:cubicBezTo>
                  <a:cubicBezTo>
                    <a:pt x="7765" y="124"/>
                    <a:pt x="7824" y="179"/>
                    <a:pt x="7872" y="240"/>
                  </a:cubicBezTo>
                  <a:cubicBezTo>
                    <a:pt x="7932" y="317"/>
                    <a:pt x="7986" y="396"/>
                    <a:pt x="8052" y="468"/>
                  </a:cubicBezTo>
                  <a:cubicBezTo>
                    <a:pt x="8083" y="501"/>
                    <a:pt x="8128" y="524"/>
                    <a:pt x="8148" y="564"/>
                  </a:cubicBezTo>
                  <a:cubicBezTo>
                    <a:pt x="8240" y="749"/>
                    <a:pt x="8382" y="909"/>
                    <a:pt x="8496" y="1080"/>
                  </a:cubicBezTo>
                  <a:cubicBezTo>
                    <a:pt x="8509" y="1099"/>
                    <a:pt x="8522" y="1119"/>
                    <a:pt x="8532" y="1140"/>
                  </a:cubicBezTo>
                  <a:cubicBezTo>
                    <a:pt x="8538" y="1151"/>
                    <a:pt x="8538" y="1165"/>
                    <a:pt x="8544" y="1176"/>
                  </a:cubicBezTo>
                  <a:cubicBezTo>
                    <a:pt x="8577" y="1237"/>
                    <a:pt x="8619" y="1295"/>
                    <a:pt x="8652" y="1356"/>
                  </a:cubicBezTo>
                  <a:cubicBezTo>
                    <a:pt x="8679" y="1406"/>
                    <a:pt x="8696" y="1462"/>
                    <a:pt x="8724" y="1512"/>
                  </a:cubicBezTo>
                  <a:cubicBezTo>
                    <a:pt x="8786" y="1623"/>
                    <a:pt x="8880" y="1720"/>
                    <a:pt x="8964" y="1812"/>
                  </a:cubicBezTo>
                  <a:cubicBezTo>
                    <a:pt x="8995" y="1845"/>
                    <a:pt x="9040" y="1868"/>
                    <a:pt x="9060" y="1908"/>
                  </a:cubicBezTo>
                  <a:cubicBezTo>
                    <a:pt x="9091" y="1970"/>
                    <a:pt x="9140" y="2008"/>
                    <a:pt x="9180" y="2064"/>
                  </a:cubicBezTo>
                  <a:cubicBezTo>
                    <a:pt x="9234" y="2139"/>
                    <a:pt x="9283" y="2217"/>
                    <a:pt x="9336" y="2292"/>
                  </a:cubicBezTo>
                  <a:cubicBezTo>
                    <a:pt x="9377" y="2351"/>
                    <a:pt x="9416" y="2412"/>
                    <a:pt x="9456" y="2472"/>
                  </a:cubicBezTo>
                  <a:cubicBezTo>
                    <a:pt x="9461" y="2479"/>
                    <a:pt x="9448" y="2488"/>
                    <a:pt x="9444" y="2496"/>
                  </a:cubicBezTo>
                </a:path>
              </a:pathLst>
            </a:custGeom>
            <a:noFill/>
            <a:ln w="9525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84082" name="Line 114"/>
            <p:cNvSpPr>
              <a:spLocks noChangeShapeType="1"/>
            </p:cNvSpPr>
            <p:nvPr/>
          </p:nvSpPr>
          <p:spPr bwMode="auto">
            <a:xfrm>
              <a:off x="1333500" y="3160735"/>
              <a:ext cx="63039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med"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84083" name="Rectangle 115" descr="Horizontal brick"/>
            <p:cNvSpPr>
              <a:spLocks noChangeArrowheads="1"/>
            </p:cNvSpPr>
            <p:nvPr/>
          </p:nvSpPr>
          <p:spPr bwMode="auto">
            <a:xfrm>
              <a:off x="8335963" y="1652610"/>
              <a:ext cx="485775" cy="2936875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84084" name="Freeform 116"/>
            <p:cNvSpPr>
              <a:spLocks/>
            </p:cNvSpPr>
            <p:nvPr/>
          </p:nvSpPr>
          <p:spPr bwMode="auto">
            <a:xfrm>
              <a:off x="4540250" y="2862285"/>
              <a:ext cx="1039813" cy="552450"/>
            </a:xfrm>
            <a:custGeom>
              <a:avLst/>
              <a:gdLst/>
              <a:ahLst/>
              <a:cxnLst>
                <a:cxn ang="0">
                  <a:pos x="60" y="2040"/>
                </a:cxn>
                <a:cxn ang="0">
                  <a:pos x="384" y="1644"/>
                </a:cxn>
                <a:cxn ang="0">
                  <a:pos x="576" y="1380"/>
                </a:cxn>
                <a:cxn ang="0">
                  <a:pos x="864" y="1008"/>
                </a:cxn>
                <a:cxn ang="0">
                  <a:pos x="1188" y="612"/>
                </a:cxn>
                <a:cxn ang="0">
                  <a:pos x="1416" y="336"/>
                </a:cxn>
                <a:cxn ang="0">
                  <a:pos x="1584" y="108"/>
                </a:cxn>
                <a:cxn ang="0">
                  <a:pos x="1620" y="48"/>
                </a:cxn>
                <a:cxn ang="0">
                  <a:pos x="1728" y="156"/>
                </a:cxn>
                <a:cxn ang="0">
                  <a:pos x="2052" y="576"/>
                </a:cxn>
                <a:cxn ang="0">
                  <a:pos x="2244" y="828"/>
                </a:cxn>
                <a:cxn ang="0">
                  <a:pos x="2544" y="1404"/>
                </a:cxn>
                <a:cxn ang="0">
                  <a:pos x="2700" y="1668"/>
                </a:cxn>
                <a:cxn ang="0">
                  <a:pos x="2772" y="1812"/>
                </a:cxn>
                <a:cxn ang="0">
                  <a:pos x="2964" y="2076"/>
                </a:cxn>
                <a:cxn ang="0">
                  <a:pos x="3132" y="2316"/>
                </a:cxn>
                <a:cxn ang="0">
                  <a:pos x="3192" y="2400"/>
                </a:cxn>
                <a:cxn ang="0">
                  <a:pos x="3528" y="1920"/>
                </a:cxn>
                <a:cxn ang="0">
                  <a:pos x="3588" y="1836"/>
                </a:cxn>
                <a:cxn ang="0">
                  <a:pos x="3732" y="1608"/>
                </a:cxn>
                <a:cxn ang="0">
                  <a:pos x="3804" y="1488"/>
                </a:cxn>
                <a:cxn ang="0">
                  <a:pos x="3900" y="1332"/>
                </a:cxn>
                <a:cxn ang="0">
                  <a:pos x="4200" y="780"/>
                </a:cxn>
                <a:cxn ang="0">
                  <a:pos x="4380" y="516"/>
                </a:cxn>
                <a:cxn ang="0">
                  <a:pos x="4548" y="216"/>
                </a:cxn>
                <a:cxn ang="0">
                  <a:pos x="4620" y="72"/>
                </a:cxn>
                <a:cxn ang="0">
                  <a:pos x="4668" y="0"/>
                </a:cxn>
                <a:cxn ang="0">
                  <a:pos x="4668" y="12"/>
                </a:cxn>
                <a:cxn ang="0">
                  <a:pos x="5004" y="480"/>
                </a:cxn>
                <a:cxn ang="0">
                  <a:pos x="5244" y="780"/>
                </a:cxn>
                <a:cxn ang="0">
                  <a:pos x="5484" y="1140"/>
                </a:cxn>
                <a:cxn ang="0">
                  <a:pos x="5724" y="1572"/>
                </a:cxn>
                <a:cxn ang="0">
                  <a:pos x="5796" y="1668"/>
                </a:cxn>
                <a:cxn ang="0">
                  <a:pos x="6108" y="2040"/>
                </a:cxn>
                <a:cxn ang="0">
                  <a:pos x="6240" y="2232"/>
                </a:cxn>
                <a:cxn ang="0">
                  <a:pos x="6444" y="2304"/>
                </a:cxn>
                <a:cxn ang="0">
                  <a:pos x="6720" y="1908"/>
                </a:cxn>
                <a:cxn ang="0">
                  <a:pos x="6876" y="1656"/>
                </a:cxn>
                <a:cxn ang="0">
                  <a:pos x="7116" y="1284"/>
                </a:cxn>
                <a:cxn ang="0">
                  <a:pos x="7236" y="1092"/>
                </a:cxn>
                <a:cxn ang="0">
                  <a:pos x="7572" y="492"/>
                </a:cxn>
                <a:cxn ang="0">
                  <a:pos x="7740" y="48"/>
                </a:cxn>
                <a:cxn ang="0">
                  <a:pos x="8052" y="468"/>
                </a:cxn>
                <a:cxn ang="0">
                  <a:pos x="8496" y="1080"/>
                </a:cxn>
                <a:cxn ang="0">
                  <a:pos x="8544" y="1176"/>
                </a:cxn>
                <a:cxn ang="0">
                  <a:pos x="8724" y="1512"/>
                </a:cxn>
                <a:cxn ang="0">
                  <a:pos x="9060" y="1908"/>
                </a:cxn>
                <a:cxn ang="0">
                  <a:pos x="9336" y="2292"/>
                </a:cxn>
                <a:cxn ang="0">
                  <a:pos x="9444" y="2496"/>
                </a:cxn>
              </a:cxnLst>
              <a:rect l="0" t="0" r="r" b="b"/>
              <a:pathLst>
                <a:path w="9461" h="2496">
                  <a:moveTo>
                    <a:pt x="0" y="2196"/>
                  </a:moveTo>
                  <a:cubicBezTo>
                    <a:pt x="20" y="2147"/>
                    <a:pt x="29" y="2083"/>
                    <a:pt x="60" y="2040"/>
                  </a:cubicBezTo>
                  <a:cubicBezTo>
                    <a:pt x="115" y="1963"/>
                    <a:pt x="192" y="1886"/>
                    <a:pt x="252" y="1812"/>
                  </a:cubicBezTo>
                  <a:cubicBezTo>
                    <a:pt x="299" y="1755"/>
                    <a:pt x="333" y="1695"/>
                    <a:pt x="384" y="1644"/>
                  </a:cubicBezTo>
                  <a:cubicBezTo>
                    <a:pt x="408" y="1572"/>
                    <a:pt x="462" y="1506"/>
                    <a:pt x="516" y="1452"/>
                  </a:cubicBezTo>
                  <a:cubicBezTo>
                    <a:pt x="539" y="1383"/>
                    <a:pt x="511" y="1445"/>
                    <a:pt x="576" y="1380"/>
                  </a:cubicBezTo>
                  <a:cubicBezTo>
                    <a:pt x="643" y="1313"/>
                    <a:pt x="676" y="1217"/>
                    <a:pt x="756" y="1164"/>
                  </a:cubicBezTo>
                  <a:cubicBezTo>
                    <a:pt x="775" y="1106"/>
                    <a:pt x="828" y="1059"/>
                    <a:pt x="864" y="1008"/>
                  </a:cubicBezTo>
                  <a:cubicBezTo>
                    <a:pt x="943" y="895"/>
                    <a:pt x="1025" y="786"/>
                    <a:pt x="1116" y="684"/>
                  </a:cubicBezTo>
                  <a:cubicBezTo>
                    <a:pt x="1139" y="659"/>
                    <a:pt x="1169" y="640"/>
                    <a:pt x="1188" y="612"/>
                  </a:cubicBezTo>
                  <a:cubicBezTo>
                    <a:pt x="1234" y="544"/>
                    <a:pt x="1277" y="481"/>
                    <a:pt x="1332" y="420"/>
                  </a:cubicBezTo>
                  <a:cubicBezTo>
                    <a:pt x="1359" y="391"/>
                    <a:pt x="1396" y="370"/>
                    <a:pt x="1416" y="336"/>
                  </a:cubicBezTo>
                  <a:cubicBezTo>
                    <a:pt x="1459" y="264"/>
                    <a:pt x="1433" y="289"/>
                    <a:pt x="1488" y="252"/>
                  </a:cubicBezTo>
                  <a:cubicBezTo>
                    <a:pt x="1520" y="204"/>
                    <a:pt x="1552" y="156"/>
                    <a:pt x="1584" y="108"/>
                  </a:cubicBezTo>
                  <a:cubicBezTo>
                    <a:pt x="1602" y="81"/>
                    <a:pt x="1632" y="46"/>
                    <a:pt x="1632" y="12"/>
                  </a:cubicBezTo>
                  <a:cubicBezTo>
                    <a:pt x="1628" y="24"/>
                    <a:pt x="1612" y="38"/>
                    <a:pt x="1620" y="48"/>
                  </a:cubicBezTo>
                  <a:cubicBezTo>
                    <a:pt x="1633" y="65"/>
                    <a:pt x="1662" y="59"/>
                    <a:pt x="1680" y="72"/>
                  </a:cubicBezTo>
                  <a:cubicBezTo>
                    <a:pt x="1695" y="82"/>
                    <a:pt x="1722" y="145"/>
                    <a:pt x="1728" y="156"/>
                  </a:cubicBezTo>
                  <a:cubicBezTo>
                    <a:pt x="1785" y="252"/>
                    <a:pt x="1855" y="341"/>
                    <a:pt x="1920" y="432"/>
                  </a:cubicBezTo>
                  <a:cubicBezTo>
                    <a:pt x="1957" y="484"/>
                    <a:pt x="1999" y="541"/>
                    <a:pt x="2052" y="576"/>
                  </a:cubicBezTo>
                  <a:cubicBezTo>
                    <a:pt x="2075" y="646"/>
                    <a:pt x="2046" y="582"/>
                    <a:pt x="2100" y="636"/>
                  </a:cubicBezTo>
                  <a:cubicBezTo>
                    <a:pt x="2145" y="681"/>
                    <a:pt x="2214" y="773"/>
                    <a:pt x="2244" y="828"/>
                  </a:cubicBezTo>
                  <a:cubicBezTo>
                    <a:pt x="2334" y="993"/>
                    <a:pt x="2409" y="1161"/>
                    <a:pt x="2508" y="1320"/>
                  </a:cubicBezTo>
                  <a:cubicBezTo>
                    <a:pt x="2570" y="1420"/>
                    <a:pt x="2503" y="1322"/>
                    <a:pt x="2544" y="1404"/>
                  </a:cubicBezTo>
                  <a:cubicBezTo>
                    <a:pt x="2563" y="1443"/>
                    <a:pt x="2641" y="1552"/>
                    <a:pt x="2652" y="1584"/>
                  </a:cubicBezTo>
                  <a:cubicBezTo>
                    <a:pt x="2670" y="1639"/>
                    <a:pt x="2656" y="1610"/>
                    <a:pt x="2700" y="1668"/>
                  </a:cubicBezTo>
                  <a:cubicBezTo>
                    <a:pt x="2724" y="1763"/>
                    <a:pt x="2693" y="1669"/>
                    <a:pt x="2760" y="1776"/>
                  </a:cubicBezTo>
                  <a:cubicBezTo>
                    <a:pt x="2767" y="1787"/>
                    <a:pt x="2765" y="1801"/>
                    <a:pt x="2772" y="1812"/>
                  </a:cubicBezTo>
                  <a:cubicBezTo>
                    <a:pt x="2781" y="1826"/>
                    <a:pt x="2798" y="1834"/>
                    <a:pt x="2808" y="1848"/>
                  </a:cubicBezTo>
                  <a:cubicBezTo>
                    <a:pt x="2858" y="1917"/>
                    <a:pt x="2919" y="2004"/>
                    <a:pt x="2964" y="2076"/>
                  </a:cubicBezTo>
                  <a:cubicBezTo>
                    <a:pt x="3034" y="2188"/>
                    <a:pt x="2946" y="2068"/>
                    <a:pt x="3012" y="2160"/>
                  </a:cubicBezTo>
                  <a:cubicBezTo>
                    <a:pt x="3050" y="2213"/>
                    <a:pt x="3100" y="2260"/>
                    <a:pt x="3132" y="2316"/>
                  </a:cubicBezTo>
                  <a:cubicBezTo>
                    <a:pt x="3141" y="2332"/>
                    <a:pt x="3146" y="2349"/>
                    <a:pt x="3156" y="2364"/>
                  </a:cubicBezTo>
                  <a:cubicBezTo>
                    <a:pt x="3166" y="2378"/>
                    <a:pt x="3192" y="2400"/>
                    <a:pt x="3192" y="2400"/>
                  </a:cubicBezTo>
                  <a:cubicBezTo>
                    <a:pt x="3216" y="2304"/>
                    <a:pt x="3264" y="2204"/>
                    <a:pt x="3348" y="2148"/>
                  </a:cubicBezTo>
                  <a:cubicBezTo>
                    <a:pt x="3391" y="2061"/>
                    <a:pt x="3472" y="1998"/>
                    <a:pt x="3528" y="1920"/>
                  </a:cubicBezTo>
                  <a:cubicBezTo>
                    <a:pt x="3538" y="1905"/>
                    <a:pt x="3542" y="1887"/>
                    <a:pt x="3552" y="1872"/>
                  </a:cubicBezTo>
                  <a:cubicBezTo>
                    <a:pt x="3562" y="1858"/>
                    <a:pt x="3578" y="1849"/>
                    <a:pt x="3588" y="1836"/>
                  </a:cubicBezTo>
                  <a:cubicBezTo>
                    <a:pt x="3618" y="1797"/>
                    <a:pt x="3643" y="1755"/>
                    <a:pt x="3672" y="1716"/>
                  </a:cubicBezTo>
                  <a:cubicBezTo>
                    <a:pt x="3685" y="1677"/>
                    <a:pt x="3719" y="1647"/>
                    <a:pt x="3732" y="1608"/>
                  </a:cubicBezTo>
                  <a:cubicBezTo>
                    <a:pt x="3736" y="1596"/>
                    <a:pt x="3738" y="1583"/>
                    <a:pt x="3744" y="1572"/>
                  </a:cubicBezTo>
                  <a:cubicBezTo>
                    <a:pt x="3766" y="1534"/>
                    <a:pt x="3785" y="1525"/>
                    <a:pt x="3804" y="1488"/>
                  </a:cubicBezTo>
                  <a:cubicBezTo>
                    <a:pt x="3810" y="1477"/>
                    <a:pt x="3810" y="1463"/>
                    <a:pt x="3816" y="1452"/>
                  </a:cubicBezTo>
                  <a:cubicBezTo>
                    <a:pt x="3838" y="1408"/>
                    <a:pt x="3877" y="1375"/>
                    <a:pt x="3900" y="1332"/>
                  </a:cubicBezTo>
                  <a:cubicBezTo>
                    <a:pt x="3976" y="1193"/>
                    <a:pt x="3916" y="1279"/>
                    <a:pt x="3984" y="1188"/>
                  </a:cubicBezTo>
                  <a:cubicBezTo>
                    <a:pt x="4033" y="1041"/>
                    <a:pt x="4118" y="911"/>
                    <a:pt x="4200" y="780"/>
                  </a:cubicBezTo>
                  <a:cubicBezTo>
                    <a:pt x="4236" y="722"/>
                    <a:pt x="4258" y="674"/>
                    <a:pt x="4308" y="624"/>
                  </a:cubicBezTo>
                  <a:cubicBezTo>
                    <a:pt x="4324" y="577"/>
                    <a:pt x="4358" y="559"/>
                    <a:pt x="4380" y="516"/>
                  </a:cubicBezTo>
                  <a:cubicBezTo>
                    <a:pt x="4403" y="470"/>
                    <a:pt x="4414" y="446"/>
                    <a:pt x="4452" y="408"/>
                  </a:cubicBezTo>
                  <a:cubicBezTo>
                    <a:pt x="4475" y="338"/>
                    <a:pt x="4518" y="282"/>
                    <a:pt x="4548" y="216"/>
                  </a:cubicBezTo>
                  <a:cubicBezTo>
                    <a:pt x="4558" y="193"/>
                    <a:pt x="4558" y="165"/>
                    <a:pt x="4572" y="144"/>
                  </a:cubicBezTo>
                  <a:cubicBezTo>
                    <a:pt x="4588" y="120"/>
                    <a:pt x="4611" y="99"/>
                    <a:pt x="4620" y="72"/>
                  </a:cubicBezTo>
                  <a:cubicBezTo>
                    <a:pt x="4624" y="60"/>
                    <a:pt x="4625" y="47"/>
                    <a:pt x="4632" y="36"/>
                  </a:cubicBezTo>
                  <a:cubicBezTo>
                    <a:pt x="4641" y="22"/>
                    <a:pt x="4668" y="0"/>
                    <a:pt x="4668" y="0"/>
                  </a:cubicBezTo>
                  <a:cubicBezTo>
                    <a:pt x="4660" y="16"/>
                    <a:pt x="4644" y="30"/>
                    <a:pt x="4644" y="48"/>
                  </a:cubicBezTo>
                  <a:cubicBezTo>
                    <a:pt x="4644" y="62"/>
                    <a:pt x="4655" y="6"/>
                    <a:pt x="4668" y="12"/>
                  </a:cubicBezTo>
                  <a:cubicBezTo>
                    <a:pt x="4707" y="31"/>
                    <a:pt x="4716" y="84"/>
                    <a:pt x="4740" y="120"/>
                  </a:cubicBezTo>
                  <a:cubicBezTo>
                    <a:pt x="4817" y="235"/>
                    <a:pt x="4892" y="405"/>
                    <a:pt x="5004" y="480"/>
                  </a:cubicBezTo>
                  <a:cubicBezTo>
                    <a:pt x="5066" y="574"/>
                    <a:pt x="5146" y="650"/>
                    <a:pt x="5208" y="744"/>
                  </a:cubicBezTo>
                  <a:cubicBezTo>
                    <a:pt x="5217" y="758"/>
                    <a:pt x="5234" y="766"/>
                    <a:pt x="5244" y="780"/>
                  </a:cubicBezTo>
                  <a:cubicBezTo>
                    <a:pt x="5254" y="795"/>
                    <a:pt x="5258" y="813"/>
                    <a:pt x="5268" y="828"/>
                  </a:cubicBezTo>
                  <a:cubicBezTo>
                    <a:pt x="5338" y="933"/>
                    <a:pt x="5414" y="1035"/>
                    <a:pt x="5484" y="1140"/>
                  </a:cubicBezTo>
                  <a:cubicBezTo>
                    <a:pt x="5514" y="1186"/>
                    <a:pt x="5515" y="1238"/>
                    <a:pt x="5544" y="1284"/>
                  </a:cubicBezTo>
                  <a:cubicBezTo>
                    <a:pt x="5604" y="1380"/>
                    <a:pt x="5664" y="1476"/>
                    <a:pt x="5724" y="1572"/>
                  </a:cubicBezTo>
                  <a:cubicBezTo>
                    <a:pt x="5733" y="1587"/>
                    <a:pt x="5737" y="1606"/>
                    <a:pt x="5748" y="1620"/>
                  </a:cubicBezTo>
                  <a:cubicBezTo>
                    <a:pt x="5762" y="1638"/>
                    <a:pt x="5781" y="1651"/>
                    <a:pt x="5796" y="1668"/>
                  </a:cubicBezTo>
                  <a:cubicBezTo>
                    <a:pt x="5876" y="1762"/>
                    <a:pt x="5716" y="1624"/>
                    <a:pt x="5892" y="1800"/>
                  </a:cubicBezTo>
                  <a:cubicBezTo>
                    <a:pt x="5967" y="1875"/>
                    <a:pt x="6047" y="1954"/>
                    <a:pt x="6108" y="2040"/>
                  </a:cubicBezTo>
                  <a:cubicBezTo>
                    <a:pt x="6196" y="2163"/>
                    <a:pt x="6042" y="1954"/>
                    <a:pt x="6168" y="2136"/>
                  </a:cubicBezTo>
                  <a:cubicBezTo>
                    <a:pt x="6191" y="2169"/>
                    <a:pt x="6240" y="2232"/>
                    <a:pt x="6240" y="2232"/>
                  </a:cubicBezTo>
                  <a:cubicBezTo>
                    <a:pt x="6271" y="2325"/>
                    <a:pt x="6327" y="2403"/>
                    <a:pt x="6396" y="2472"/>
                  </a:cubicBezTo>
                  <a:cubicBezTo>
                    <a:pt x="6404" y="2422"/>
                    <a:pt x="6413" y="2347"/>
                    <a:pt x="6444" y="2304"/>
                  </a:cubicBezTo>
                  <a:cubicBezTo>
                    <a:pt x="6558" y="2145"/>
                    <a:pt x="6430" y="2373"/>
                    <a:pt x="6528" y="2196"/>
                  </a:cubicBezTo>
                  <a:cubicBezTo>
                    <a:pt x="6584" y="2096"/>
                    <a:pt x="6651" y="2000"/>
                    <a:pt x="6720" y="1908"/>
                  </a:cubicBezTo>
                  <a:cubicBezTo>
                    <a:pt x="6738" y="1855"/>
                    <a:pt x="6773" y="1832"/>
                    <a:pt x="6804" y="1788"/>
                  </a:cubicBezTo>
                  <a:cubicBezTo>
                    <a:pt x="6832" y="1748"/>
                    <a:pt x="6850" y="1697"/>
                    <a:pt x="6876" y="1656"/>
                  </a:cubicBezTo>
                  <a:cubicBezTo>
                    <a:pt x="6914" y="1596"/>
                    <a:pt x="6954" y="1533"/>
                    <a:pt x="6996" y="1476"/>
                  </a:cubicBezTo>
                  <a:cubicBezTo>
                    <a:pt x="7019" y="1407"/>
                    <a:pt x="7072" y="1342"/>
                    <a:pt x="7116" y="1284"/>
                  </a:cubicBezTo>
                  <a:cubicBezTo>
                    <a:pt x="7132" y="1236"/>
                    <a:pt x="7128" y="1241"/>
                    <a:pt x="7164" y="1188"/>
                  </a:cubicBezTo>
                  <a:cubicBezTo>
                    <a:pt x="7187" y="1155"/>
                    <a:pt x="7236" y="1092"/>
                    <a:pt x="7236" y="1092"/>
                  </a:cubicBezTo>
                  <a:cubicBezTo>
                    <a:pt x="7266" y="1003"/>
                    <a:pt x="7334" y="925"/>
                    <a:pt x="7392" y="852"/>
                  </a:cubicBezTo>
                  <a:cubicBezTo>
                    <a:pt x="7426" y="718"/>
                    <a:pt x="7517" y="616"/>
                    <a:pt x="7572" y="492"/>
                  </a:cubicBezTo>
                  <a:cubicBezTo>
                    <a:pt x="7614" y="397"/>
                    <a:pt x="7615" y="287"/>
                    <a:pt x="7656" y="192"/>
                  </a:cubicBezTo>
                  <a:cubicBezTo>
                    <a:pt x="7678" y="140"/>
                    <a:pt x="7715" y="98"/>
                    <a:pt x="7740" y="48"/>
                  </a:cubicBezTo>
                  <a:cubicBezTo>
                    <a:pt x="7765" y="124"/>
                    <a:pt x="7824" y="179"/>
                    <a:pt x="7872" y="240"/>
                  </a:cubicBezTo>
                  <a:cubicBezTo>
                    <a:pt x="7932" y="317"/>
                    <a:pt x="7986" y="396"/>
                    <a:pt x="8052" y="468"/>
                  </a:cubicBezTo>
                  <a:cubicBezTo>
                    <a:pt x="8083" y="501"/>
                    <a:pt x="8128" y="524"/>
                    <a:pt x="8148" y="564"/>
                  </a:cubicBezTo>
                  <a:cubicBezTo>
                    <a:pt x="8240" y="749"/>
                    <a:pt x="8382" y="909"/>
                    <a:pt x="8496" y="1080"/>
                  </a:cubicBezTo>
                  <a:cubicBezTo>
                    <a:pt x="8509" y="1099"/>
                    <a:pt x="8522" y="1119"/>
                    <a:pt x="8532" y="1140"/>
                  </a:cubicBezTo>
                  <a:cubicBezTo>
                    <a:pt x="8538" y="1151"/>
                    <a:pt x="8538" y="1165"/>
                    <a:pt x="8544" y="1176"/>
                  </a:cubicBezTo>
                  <a:cubicBezTo>
                    <a:pt x="8577" y="1237"/>
                    <a:pt x="8619" y="1295"/>
                    <a:pt x="8652" y="1356"/>
                  </a:cubicBezTo>
                  <a:cubicBezTo>
                    <a:pt x="8679" y="1406"/>
                    <a:pt x="8696" y="1462"/>
                    <a:pt x="8724" y="1512"/>
                  </a:cubicBezTo>
                  <a:cubicBezTo>
                    <a:pt x="8786" y="1623"/>
                    <a:pt x="8880" y="1720"/>
                    <a:pt x="8964" y="1812"/>
                  </a:cubicBezTo>
                  <a:cubicBezTo>
                    <a:pt x="8995" y="1845"/>
                    <a:pt x="9040" y="1868"/>
                    <a:pt x="9060" y="1908"/>
                  </a:cubicBezTo>
                  <a:cubicBezTo>
                    <a:pt x="9091" y="1970"/>
                    <a:pt x="9140" y="2008"/>
                    <a:pt x="9180" y="2064"/>
                  </a:cubicBezTo>
                  <a:cubicBezTo>
                    <a:pt x="9234" y="2139"/>
                    <a:pt x="9283" y="2217"/>
                    <a:pt x="9336" y="2292"/>
                  </a:cubicBezTo>
                  <a:cubicBezTo>
                    <a:pt x="9377" y="2351"/>
                    <a:pt x="9416" y="2412"/>
                    <a:pt x="9456" y="2472"/>
                  </a:cubicBezTo>
                  <a:cubicBezTo>
                    <a:pt x="9461" y="2479"/>
                    <a:pt x="9448" y="2488"/>
                    <a:pt x="9444" y="2496"/>
                  </a:cubicBezTo>
                </a:path>
              </a:pathLst>
            </a:custGeom>
            <a:noFill/>
            <a:ln w="9525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84085" name="Freeform 117"/>
            <p:cNvSpPr>
              <a:spLocks/>
            </p:cNvSpPr>
            <p:nvPr/>
          </p:nvSpPr>
          <p:spPr bwMode="auto">
            <a:xfrm>
              <a:off x="1598613" y="2865460"/>
              <a:ext cx="1268412" cy="550863"/>
            </a:xfrm>
            <a:custGeom>
              <a:avLst/>
              <a:gdLst/>
              <a:ahLst/>
              <a:cxnLst>
                <a:cxn ang="0">
                  <a:pos x="60" y="2040"/>
                </a:cxn>
                <a:cxn ang="0">
                  <a:pos x="384" y="1644"/>
                </a:cxn>
                <a:cxn ang="0">
                  <a:pos x="576" y="1380"/>
                </a:cxn>
                <a:cxn ang="0">
                  <a:pos x="864" y="1008"/>
                </a:cxn>
                <a:cxn ang="0">
                  <a:pos x="1188" y="612"/>
                </a:cxn>
                <a:cxn ang="0">
                  <a:pos x="1416" y="336"/>
                </a:cxn>
                <a:cxn ang="0">
                  <a:pos x="1584" y="108"/>
                </a:cxn>
                <a:cxn ang="0">
                  <a:pos x="1620" y="48"/>
                </a:cxn>
                <a:cxn ang="0">
                  <a:pos x="1728" y="156"/>
                </a:cxn>
                <a:cxn ang="0">
                  <a:pos x="2052" y="576"/>
                </a:cxn>
                <a:cxn ang="0">
                  <a:pos x="2244" y="828"/>
                </a:cxn>
                <a:cxn ang="0">
                  <a:pos x="2544" y="1404"/>
                </a:cxn>
                <a:cxn ang="0">
                  <a:pos x="2700" y="1668"/>
                </a:cxn>
                <a:cxn ang="0">
                  <a:pos x="2772" y="1812"/>
                </a:cxn>
                <a:cxn ang="0">
                  <a:pos x="2964" y="2076"/>
                </a:cxn>
                <a:cxn ang="0">
                  <a:pos x="3132" y="2316"/>
                </a:cxn>
                <a:cxn ang="0">
                  <a:pos x="3192" y="2400"/>
                </a:cxn>
                <a:cxn ang="0">
                  <a:pos x="3528" y="1920"/>
                </a:cxn>
                <a:cxn ang="0">
                  <a:pos x="3588" y="1836"/>
                </a:cxn>
                <a:cxn ang="0">
                  <a:pos x="3732" y="1608"/>
                </a:cxn>
                <a:cxn ang="0">
                  <a:pos x="3804" y="1488"/>
                </a:cxn>
                <a:cxn ang="0">
                  <a:pos x="3900" y="1332"/>
                </a:cxn>
                <a:cxn ang="0">
                  <a:pos x="4200" y="780"/>
                </a:cxn>
                <a:cxn ang="0">
                  <a:pos x="4380" y="516"/>
                </a:cxn>
                <a:cxn ang="0">
                  <a:pos x="4548" y="216"/>
                </a:cxn>
                <a:cxn ang="0">
                  <a:pos x="4620" y="72"/>
                </a:cxn>
                <a:cxn ang="0">
                  <a:pos x="4668" y="0"/>
                </a:cxn>
                <a:cxn ang="0">
                  <a:pos x="4668" y="12"/>
                </a:cxn>
                <a:cxn ang="0">
                  <a:pos x="5004" y="480"/>
                </a:cxn>
                <a:cxn ang="0">
                  <a:pos x="5244" y="780"/>
                </a:cxn>
                <a:cxn ang="0">
                  <a:pos x="5484" y="1140"/>
                </a:cxn>
                <a:cxn ang="0">
                  <a:pos x="5724" y="1572"/>
                </a:cxn>
                <a:cxn ang="0">
                  <a:pos x="5796" y="1668"/>
                </a:cxn>
                <a:cxn ang="0">
                  <a:pos x="6108" y="2040"/>
                </a:cxn>
                <a:cxn ang="0">
                  <a:pos x="6240" y="2232"/>
                </a:cxn>
                <a:cxn ang="0">
                  <a:pos x="6444" y="2304"/>
                </a:cxn>
                <a:cxn ang="0">
                  <a:pos x="6720" y="1908"/>
                </a:cxn>
                <a:cxn ang="0">
                  <a:pos x="6876" y="1656"/>
                </a:cxn>
                <a:cxn ang="0">
                  <a:pos x="7116" y="1284"/>
                </a:cxn>
                <a:cxn ang="0">
                  <a:pos x="7236" y="1092"/>
                </a:cxn>
                <a:cxn ang="0">
                  <a:pos x="7572" y="492"/>
                </a:cxn>
                <a:cxn ang="0">
                  <a:pos x="7740" y="48"/>
                </a:cxn>
                <a:cxn ang="0">
                  <a:pos x="8052" y="468"/>
                </a:cxn>
                <a:cxn ang="0">
                  <a:pos x="8496" y="1080"/>
                </a:cxn>
                <a:cxn ang="0">
                  <a:pos x="8544" y="1176"/>
                </a:cxn>
                <a:cxn ang="0">
                  <a:pos x="8724" y="1512"/>
                </a:cxn>
                <a:cxn ang="0">
                  <a:pos x="9060" y="1908"/>
                </a:cxn>
                <a:cxn ang="0">
                  <a:pos x="9336" y="2292"/>
                </a:cxn>
                <a:cxn ang="0">
                  <a:pos x="9444" y="2496"/>
                </a:cxn>
              </a:cxnLst>
              <a:rect l="0" t="0" r="r" b="b"/>
              <a:pathLst>
                <a:path w="9461" h="2496">
                  <a:moveTo>
                    <a:pt x="0" y="2196"/>
                  </a:moveTo>
                  <a:cubicBezTo>
                    <a:pt x="20" y="2147"/>
                    <a:pt x="29" y="2083"/>
                    <a:pt x="60" y="2040"/>
                  </a:cubicBezTo>
                  <a:cubicBezTo>
                    <a:pt x="115" y="1963"/>
                    <a:pt x="192" y="1886"/>
                    <a:pt x="252" y="1812"/>
                  </a:cubicBezTo>
                  <a:cubicBezTo>
                    <a:pt x="299" y="1755"/>
                    <a:pt x="333" y="1695"/>
                    <a:pt x="384" y="1644"/>
                  </a:cubicBezTo>
                  <a:cubicBezTo>
                    <a:pt x="408" y="1572"/>
                    <a:pt x="462" y="1506"/>
                    <a:pt x="516" y="1452"/>
                  </a:cubicBezTo>
                  <a:cubicBezTo>
                    <a:pt x="539" y="1383"/>
                    <a:pt x="511" y="1445"/>
                    <a:pt x="576" y="1380"/>
                  </a:cubicBezTo>
                  <a:cubicBezTo>
                    <a:pt x="643" y="1313"/>
                    <a:pt x="676" y="1217"/>
                    <a:pt x="756" y="1164"/>
                  </a:cubicBezTo>
                  <a:cubicBezTo>
                    <a:pt x="775" y="1106"/>
                    <a:pt x="828" y="1059"/>
                    <a:pt x="864" y="1008"/>
                  </a:cubicBezTo>
                  <a:cubicBezTo>
                    <a:pt x="943" y="895"/>
                    <a:pt x="1025" y="786"/>
                    <a:pt x="1116" y="684"/>
                  </a:cubicBezTo>
                  <a:cubicBezTo>
                    <a:pt x="1139" y="659"/>
                    <a:pt x="1169" y="640"/>
                    <a:pt x="1188" y="612"/>
                  </a:cubicBezTo>
                  <a:cubicBezTo>
                    <a:pt x="1234" y="544"/>
                    <a:pt x="1277" y="481"/>
                    <a:pt x="1332" y="420"/>
                  </a:cubicBezTo>
                  <a:cubicBezTo>
                    <a:pt x="1359" y="391"/>
                    <a:pt x="1396" y="370"/>
                    <a:pt x="1416" y="336"/>
                  </a:cubicBezTo>
                  <a:cubicBezTo>
                    <a:pt x="1459" y="264"/>
                    <a:pt x="1433" y="289"/>
                    <a:pt x="1488" y="252"/>
                  </a:cubicBezTo>
                  <a:cubicBezTo>
                    <a:pt x="1520" y="204"/>
                    <a:pt x="1552" y="156"/>
                    <a:pt x="1584" y="108"/>
                  </a:cubicBezTo>
                  <a:cubicBezTo>
                    <a:pt x="1602" y="81"/>
                    <a:pt x="1632" y="46"/>
                    <a:pt x="1632" y="12"/>
                  </a:cubicBezTo>
                  <a:cubicBezTo>
                    <a:pt x="1628" y="24"/>
                    <a:pt x="1612" y="38"/>
                    <a:pt x="1620" y="48"/>
                  </a:cubicBezTo>
                  <a:cubicBezTo>
                    <a:pt x="1633" y="65"/>
                    <a:pt x="1662" y="59"/>
                    <a:pt x="1680" y="72"/>
                  </a:cubicBezTo>
                  <a:cubicBezTo>
                    <a:pt x="1695" y="82"/>
                    <a:pt x="1722" y="145"/>
                    <a:pt x="1728" y="156"/>
                  </a:cubicBezTo>
                  <a:cubicBezTo>
                    <a:pt x="1785" y="252"/>
                    <a:pt x="1855" y="341"/>
                    <a:pt x="1920" y="432"/>
                  </a:cubicBezTo>
                  <a:cubicBezTo>
                    <a:pt x="1957" y="484"/>
                    <a:pt x="1999" y="541"/>
                    <a:pt x="2052" y="576"/>
                  </a:cubicBezTo>
                  <a:cubicBezTo>
                    <a:pt x="2075" y="646"/>
                    <a:pt x="2046" y="582"/>
                    <a:pt x="2100" y="636"/>
                  </a:cubicBezTo>
                  <a:cubicBezTo>
                    <a:pt x="2145" y="681"/>
                    <a:pt x="2214" y="773"/>
                    <a:pt x="2244" y="828"/>
                  </a:cubicBezTo>
                  <a:cubicBezTo>
                    <a:pt x="2334" y="993"/>
                    <a:pt x="2409" y="1161"/>
                    <a:pt x="2508" y="1320"/>
                  </a:cubicBezTo>
                  <a:cubicBezTo>
                    <a:pt x="2570" y="1420"/>
                    <a:pt x="2503" y="1322"/>
                    <a:pt x="2544" y="1404"/>
                  </a:cubicBezTo>
                  <a:cubicBezTo>
                    <a:pt x="2563" y="1443"/>
                    <a:pt x="2641" y="1552"/>
                    <a:pt x="2652" y="1584"/>
                  </a:cubicBezTo>
                  <a:cubicBezTo>
                    <a:pt x="2670" y="1639"/>
                    <a:pt x="2656" y="1610"/>
                    <a:pt x="2700" y="1668"/>
                  </a:cubicBezTo>
                  <a:cubicBezTo>
                    <a:pt x="2724" y="1763"/>
                    <a:pt x="2693" y="1669"/>
                    <a:pt x="2760" y="1776"/>
                  </a:cubicBezTo>
                  <a:cubicBezTo>
                    <a:pt x="2767" y="1787"/>
                    <a:pt x="2765" y="1801"/>
                    <a:pt x="2772" y="1812"/>
                  </a:cubicBezTo>
                  <a:cubicBezTo>
                    <a:pt x="2781" y="1826"/>
                    <a:pt x="2798" y="1834"/>
                    <a:pt x="2808" y="1848"/>
                  </a:cubicBezTo>
                  <a:cubicBezTo>
                    <a:pt x="2858" y="1917"/>
                    <a:pt x="2919" y="2004"/>
                    <a:pt x="2964" y="2076"/>
                  </a:cubicBezTo>
                  <a:cubicBezTo>
                    <a:pt x="3034" y="2188"/>
                    <a:pt x="2946" y="2068"/>
                    <a:pt x="3012" y="2160"/>
                  </a:cubicBezTo>
                  <a:cubicBezTo>
                    <a:pt x="3050" y="2213"/>
                    <a:pt x="3100" y="2260"/>
                    <a:pt x="3132" y="2316"/>
                  </a:cubicBezTo>
                  <a:cubicBezTo>
                    <a:pt x="3141" y="2332"/>
                    <a:pt x="3146" y="2349"/>
                    <a:pt x="3156" y="2364"/>
                  </a:cubicBezTo>
                  <a:cubicBezTo>
                    <a:pt x="3166" y="2378"/>
                    <a:pt x="3192" y="2400"/>
                    <a:pt x="3192" y="2400"/>
                  </a:cubicBezTo>
                  <a:cubicBezTo>
                    <a:pt x="3216" y="2304"/>
                    <a:pt x="3264" y="2204"/>
                    <a:pt x="3348" y="2148"/>
                  </a:cubicBezTo>
                  <a:cubicBezTo>
                    <a:pt x="3391" y="2061"/>
                    <a:pt x="3472" y="1998"/>
                    <a:pt x="3528" y="1920"/>
                  </a:cubicBezTo>
                  <a:cubicBezTo>
                    <a:pt x="3538" y="1905"/>
                    <a:pt x="3542" y="1887"/>
                    <a:pt x="3552" y="1872"/>
                  </a:cubicBezTo>
                  <a:cubicBezTo>
                    <a:pt x="3562" y="1858"/>
                    <a:pt x="3578" y="1849"/>
                    <a:pt x="3588" y="1836"/>
                  </a:cubicBezTo>
                  <a:cubicBezTo>
                    <a:pt x="3618" y="1797"/>
                    <a:pt x="3643" y="1755"/>
                    <a:pt x="3672" y="1716"/>
                  </a:cubicBezTo>
                  <a:cubicBezTo>
                    <a:pt x="3685" y="1677"/>
                    <a:pt x="3719" y="1647"/>
                    <a:pt x="3732" y="1608"/>
                  </a:cubicBezTo>
                  <a:cubicBezTo>
                    <a:pt x="3736" y="1596"/>
                    <a:pt x="3738" y="1583"/>
                    <a:pt x="3744" y="1572"/>
                  </a:cubicBezTo>
                  <a:cubicBezTo>
                    <a:pt x="3766" y="1534"/>
                    <a:pt x="3785" y="1525"/>
                    <a:pt x="3804" y="1488"/>
                  </a:cubicBezTo>
                  <a:cubicBezTo>
                    <a:pt x="3810" y="1477"/>
                    <a:pt x="3810" y="1463"/>
                    <a:pt x="3816" y="1452"/>
                  </a:cubicBezTo>
                  <a:cubicBezTo>
                    <a:pt x="3838" y="1408"/>
                    <a:pt x="3877" y="1375"/>
                    <a:pt x="3900" y="1332"/>
                  </a:cubicBezTo>
                  <a:cubicBezTo>
                    <a:pt x="3976" y="1193"/>
                    <a:pt x="3916" y="1279"/>
                    <a:pt x="3984" y="1188"/>
                  </a:cubicBezTo>
                  <a:cubicBezTo>
                    <a:pt x="4033" y="1041"/>
                    <a:pt x="4118" y="911"/>
                    <a:pt x="4200" y="780"/>
                  </a:cubicBezTo>
                  <a:cubicBezTo>
                    <a:pt x="4236" y="722"/>
                    <a:pt x="4258" y="674"/>
                    <a:pt x="4308" y="624"/>
                  </a:cubicBezTo>
                  <a:cubicBezTo>
                    <a:pt x="4324" y="577"/>
                    <a:pt x="4358" y="559"/>
                    <a:pt x="4380" y="516"/>
                  </a:cubicBezTo>
                  <a:cubicBezTo>
                    <a:pt x="4403" y="470"/>
                    <a:pt x="4414" y="446"/>
                    <a:pt x="4452" y="408"/>
                  </a:cubicBezTo>
                  <a:cubicBezTo>
                    <a:pt x="4475" y="338"/>
                    <a:pt x="4518" y="282"/>
                    <a:pt x="4548" y="216"/>
                  </a:cubicBezTo>
                  <a:cubicBezTo>
                    <a:pt x="4558" y="193"/>
                    <a:pt x="4558" y="165"/>
                    <a:pt x="4572" y="144"/>
                  </a:cubicBezTo>
                  <a:cubicBezTo>
                    <a:pt x="4588" y="120"/>
                    <a:pt x="4611" y="99"/>
                    <a:pt x="4620" y="72"/>
                  </a:cubicBezTo>
                  <a:cubicBezTo>
                    <a:pt x="4624" y="60"/>
                    <a:pt x="4625" y="47"/>
                    <a:pt x="4632" y="36"/>
                  </a:cubicBezTo>
                  <a:cubicBezTo>
                    <a:pt x="4641" y="22"/>
                    <a:pt x="4668" y="0"/>
                    <a:pt x="4668" y="0"/>
                  </a:cubicBezTo>
                  <a:cubicBezTo>
                    <a:pt x="4660" y="16"/>
                    <a:pt x="4644" y="30"/>
                    <a:pt x="4644" y="48"/>
                  </a:cubicBezTo>
                  <a:cubicBezTo>
                    <a:pt x="4644" y="62"/>
                    <a:pt x="4655" y="6"/>
                    <a:pt x="4668" y="12"/>
                  </a:cubicBezTo>
                  <a:cubicBezTo>
                    <a:pt x="4707" y="31"/>
                    <a:pt x="4716" y="84"/>
                    <a:pt x="4740" y="120"/>
                  </a:cubicBezTo>
                  <a:cubicBezTo>
                    <a:pt x="4817" y="235"/>
                    <a:pt x="4892" y="405"/>
                    <a:pt x="5004" y="480"/>
                  </a:cubicBezTo>
                  <a:cubicBezTo>
                    <a:pt x="5066" y="574"/>
                    <a:pt x="5146" y="650"/>
                    <a:pt x="5208" y="744"/>
                  </a:cubicBezTo>
                  <a:cubicBezTo>
                    <a:pt x="5217" y="758"/>
                    <a:pt x="5234" y="766"/>
                    <a:pt x="5244" y="780"/>
                  </a:cubicBezTo>
                  <a:cubicBezTo>
                    <a:pt x="5254" y="795"/>
                    <a:pt x="5258" y="813"/>
                    <a:pt x="5268" y="828"/>
                  </a:cubicBezTo>
                  <a:cubicBezTo>
                    <a:pt x="5338" y="933"/>
                    <a:pt x="5414" y="1035"/>
                    <a:pt x="5484" y="1140"/>
                  </a:cubicBezTo>
                  <a:cubicBezTo>
                    <a:pt x="5514" y="1186"/>
                    <a:pt x="5515" y="1238"/>
                    <a:pt x="5544" y="1284"/>
                  </a:cubicBezTo>
                  <a:cubicBezTo>
                    <a:pt x="5604" y="1380"/>
                    <a:pt x="5664" y="1476"/>
                    <a:pt x="5724" y="1572"/>
                  </a:cubicBezTo>
                  <a:cubicBezTo>
                    <a:pt x="5733" y="1587"/>
                    <a:pt x="5737" y="1606"/>
                    <a:pt x="5748" y="1620"/>
                  </a:cubicBezTo>
                  <a:cubicBezTo>
                    <a:pt x="5762" y="1638"/>
                    <a:pt x="5781" y="1651"/>
                    <a:pt x="5796" y="1668"/>
                  </a:cubicBezTo>
                  <a:cubicBezTo>
                    <a:pt x="5876" y="1762"/>
                    <a:pt x="5716" y="1624"/>
                    <a:pt x="5892" y="1800"/>
                  </a:cubicBezTo>
                  <a:cubicBezTo>
                    <a:pt x="5967" y="1875"/>
                    <a:pt x="6047" y="1954"/>
                    <a:pt x="6108" y="2040"/>
                  </a:cubicBezTo>
                  <a:cubicBezTo>
                    <a:pt x="6196" y="2163"/>
                    <a:pt x="6042" y="1954"/>
                    <a:pt x="6168" y="2136"/>
                  </a:cubicBezTo>
                  <a:cubicBezTo>
                    <a:pt x="6191" y="2169"/>
                    <a:pt x="6240" y="2232"/>
                    <a:pt x="6240" y="2232"/>
                  </a:cubicBezTo>
                  <a:cubicBezTo>
                    <a:pt x="6271" y="2325"/>
                    <a:pt x="6327" y="2403"/>
                    <a:pt x="6396" y="2472"/>
                  </a:cubicBezTo>
                  <a:cubicBezTo>
                    <a:pt x="6404" y="2422"/>
                    <a:pt x="6413" y="2347"/>
                    <a:pt x="6444" y="2304"/>
                  </a:cubicBezTo>
                  <a:cubicBezTo>
                    <a:pt x="6558" y="2145"/>
                    <a:pt x="6430" y="2373"/>
                    <a:pt x="6528" y="2196"/>
                  </a:cubicBezTo>
                  <a:cubicBezTo>
                    <a:pt x="6584" y="2096"/>
                    <a:pt x="6651" y="2000"/>
                    <a:pt x="6720" y="1908"/>
                  </a:cubicBezTo>
                  <a:cubicBezTo>
                    <a:pt x="6738" y="1855"/>
                    <a:pt x="6773" y="1832"/>
                    <a:pt x="6804" y="1788"/>
                  </a:cubicBezTo>
                  <a:cubicBezTo>
                    <a:pt x="6832" y="1748"/>
                    <a:pt x="6850" y="1697"/>
                    <a:pt x="6876" y="1656"/>
                  </a:cubicBezTo>
                  <a:cubicBezTo>
                    <a:pt x="6914" y="1596"/>
                    <a:pt x="6954" y="1533"/>
                    <a:pt x="6996" y="1476"/>
                  </a:cubicBezTo>
                  <a:cubicBezTo>
                    <a:pt x="7019" y="1407"/>
                    <a:pt x="7072" y="1342"/>
                    <a:pt x="7116" y="1284"/>
                  </a:cubicBezTo>
                  <a:cubicBezTo>
                    <a:pt x="7132" y="1236"/>
                    <a:pt x="7128" y="1241"/>
                    <a:pt x="7164" y="1188"/>
                  </a:cubicBezTo>
                  <a:cubicBezTo>
                    <a:pt x="7187" y="1155"/>
                    <a:pt x="7236" y="1092"/>
                    <a:pt x="7236" y="1092"/>
                  </a:cubicBezTo>
                  <a:cubicBezTo>
                    <a:pt x="7266" y="1003"/>
                    <a:pt x="7334" y="925"/>
                    <a:pt x="7392" y="852"/>
                  </a:cubicBezTo>
                  <a:cubicBezTo>
                    <a:pt x="7426" y="718"/>
                    <a:pt x="7517" y="616"/>
                    <a:pt x="7572" y="492"/>
                  </a:cubicBezTo>
                  <a:cubicBezTo>
                    <a:pt x="7614" y="397"/>
                    <a:pt x="7615" y="287"/>
                    <a:pt x="7656" y="192"/>
                  </a:cubicBezTo>
                  <a:cubicBezTo>
                    <a:pt x="7678" y="140"/>
                    <a:pt x="7715" y="98"/>
                    <a:pt x="7740" y="48"/>
                  </a:cubicBezTo>
                  <a:cubicBezTo>
                    <a:pt x="7765" y="124"/>
                    <a:pt x="7824" y="179"/>
                    <a:pt x="7872" y="240"/>
                  </a:cubicBezTo>
                  <a:cubicBezTo>
                    <a:pt x="7932" y="317"/>
                    <a:pt x="7986" y="396"/>
                    <a:pt x="8052" y="468"/>
                  </a:cubicBezTo>
                  <a:cubicBezTo>
                    <a:pt x="8083" y="501"/>
                    <a:pt x="8128" y="524"/>
                    <a:pt x="8148" y="564"/>
                  </a:cubicBezTo>
                  <a:cubicBezTo>
                    <a:pt x="8240" y="749"/>
                    <a:pt x="8382" y="909"/>
                    <a:pt x="8496" y="1080"/>
                  </a:cubicBezTo>
                  <a:cubicBezTo>
                    <a:pt x="8509" y="1099"/>
                    <a:pt x="8522" y="1119"/>
                    <a:pt x="8532" y="1140"/>
                  </a:cubicBezTo>
                  <a:cubicBezTo>
                    <a:pt x="8538" y="1151"/>
                    <a:pt x="8538" y="1165"/>
                    <a:pt x="8544" y="1176"/>
                  </a:cubicBezTo>
                  <a:cubicBezTo>
                    <a:pt x="8577" y="1237"/>
                    <a:pt x="8619" y="1295"/>
                    <a:pt x="8652" y="1356"/>
                  </a:cubicBezTo>
                  <a:cubicBezTo>
                    <a:pt x="8679" y="1406"/>
                    <a:pt x="8696" y="1462"/>
                    <a:pt x="8724" y="1512"/>
                  </a:cubicBezTo>
                  <a:cubicBezTo>
                    <a:pt x="8786" y="1623"/>
                    <a:pt x="8880" y="1720"/>
                    <a:pt x="8964" y="1812"/>
                  </a:cubicBezTo>
                  <a:cubicBezTo>
                    <a:pt x="8995" y="1845"/>
                    <a:pt x="9040" y="1868"/>
                    <a:pt x="9060" y="1908"/>
                  </a:cubicBezTo>
                  <a:cubicBezTo>
                    <a:pt x="9091" y="1970"/>
                    <a:pt x="9140" y="2008"/>
                    <a:pt x="9180" y="2064"/>
                  </a:cubicBezTo>
                  <a:cubicBezTo>
                    <a:pt x="9234" y="2139"/>
                    <a:pt x="9283" y="2217"/>
                    <a:pt x="9336" y="2292"/>
                  </a:cubicBezTo>
                  <a:cubicBezTo>
                    <a:pt x="9377" y="2351"/>
                    <a:pt x="9416" y="2412"/>
                    <a:pt x="9456" y="2472"/>
                  </a:cubicBezTo>
                  <a:cubicBezTo>
                    <a:pt x="9461" y="2479"/>
                    <a:pt x="9448" y="2488"/>
                    <a:pt x="9444" y="2496"/>
                  </a:cubicBezTo>
                </a:path>
              </a:pathLst>
            </a:custGeom>
            <a:noFill/>
            <a:ln w="9525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84086" name="Oval 118" descr="60%"/>
            <p:cNvSpPr>
              <a:spLocks noChangeArrowheads="1"/>
            </p:cNvSpPr>
            <p:nvPr/>
          </p:nvSpPr>
          <p:spPr bwMode="auto">
            <a:xfrm>
              <a:off x="2790825" y="2773385"/>
              <a:ext cx="744538" cy="758825"/>
            </a:xfrm>
            <a:prstGeom prst="ellipse">
              <a:avLst/>
            </a:prstGeom>
            <a:blipFill>
              <a:blip r:embed="rId4"/>
              <a:tile tx="0" ty="0" sx="100000" sy="100000" flip="none" algn="tl"/>
            </a:blip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84087" name="Line 119"/>
            <p:cNvSpPr>
              <a:spLocks noChangeShapeType="1"/>
            </p:cNvSpPr>
            <p:nvPr/>
          </p:nvSpPr>
          <p:spPr bwMode="auto">
            <a:xfrm>
              <a:off x="3152775" y="6069035"/>
              <a:ext cx="1192213" cy="158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84088" name="Line 120"/>
            <p:cNvSpPr>
              <a:spLocks noChangeShapeType="1"/>
            </p:cNvSpPr>
            <p:nvPr/>
          </p:nvSpPr>
          <p:spPr bwMode="auto">
            <a:xfrm>
              <a:off x="5924550" y="6069035"/>
              <a:ext cx="1262063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84089" name="Oval 121" descr="40%"/>
            <p:cNvSpPr>
              <a:spLocks noChangeArrowheads="1"/>
            </p:cNvSpPr>
            <p:nvPr/>
          </p:nvSpPr>
          <p:spPr bwMode="auto">
            <a:xfrm>
              <a:off x="7473950" y="2705123"/>
              <a:ext cx="933450" cy="919162"/>
            </a:xfrm>
            <a:prstGeom prst="ellipse">
              <a:avLst/>
            </a:prstGeom>
            <a:blipFill dpi="0" rotWithShape="0">
              <a:blip r:embed="rId5" cstate="print">
                <a:alphaModFix amt="45000"/>
                <a:duotone>
                  <a:schemeClr val="bg2">
                    <a:shade val="12000"/>
                    <a:satMod val="240000"/>
                  </a:schemeClr>
                  <a:schemeClr val="bg2">
                    <a:tint val="65000"/>
                  </a:schemeClr>
                </a:duotone>
                <a:lum/>
              </a:blip>
              <a:srcRect/>
              <a:stretch>
                <a:fillRect l="-76231" t="-301559" r="-801697" b="-344553"/>
              </a:stretch>
            </a:blipFill>
            <a:ln w="22225" algn="ctr">
              <a:solidFill>
                <a:schemeClr val="bg1">
                  <a:lumMod val="50000"/>
                  <a:lumOff val="50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 useBgFill="1">
          <p:nvSpPr>
            <p:cNvPr id="84090" name="Oval 122" descr="40%"/>
            <p:cNvSpPr>
              <a:spLocks noChangeArrowheads="1"/>
            </p:cNvSpPr>
            <p:nvPr/>
          </p:nvSpPr>
          <p:spPr bwMode="auto">
            <a:xfrm>
              <a:off x="712788" y="2700360"/>
              <a:ext cx="935037" cy="919163"/>
            </a:xfrm>
            <a:prstGeom prst="ellipse">
              <a:avLst/>
            </a:prstGeom>
            <a:ln w="22225" algn="ctr">
              <a:solidFill>
                <a:schemeClr val="bg1">
                  <a:lumMod val="50000"/>
                  <a:lumOff val="50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84091" name="Oval 123" descr="60%"/>
            <p:cNvSpPr>
              <a:spLocks noChangeArrowheads="1"/>
            </p:cNvSpPr>
            <p:nvPr/>
          </p:nvSpPr>
          <p:spPr bwMode="auto">
            <a:xfrm>
              <a:off x="5553075" y="2773385"/>
              <a:ext cx="744538" cy="758825"/>
            </a:xfrm>
            <a:prstGeom prst="ellipse">
              <a:avLst/>
            </a:prstGeom>
            <a:blipFill>
              <a:blip r:embed="rId4"/>
              <a:tile tx="0" ty="0" sx="100000" sy="100000" flip="none" algn="tl"/>
            </a:blipFill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84093" name="Text Box 125"/>
            <p:cNvSpPr txBox="1">
              <a:spLocks noChangeArrowheads="1"/>
            </p:cNvSpPr>
            <p:nvPr/>
          </p:nvSpPr>
          <p:spPr bwMode="auto">
            <a:xfrm>
              <a:off x="5857884" y="2143092"/>
              <a:ext cx="527062" cy="646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3200" i="1" dirty="0">
                  <a:solidFill>
                    <a:schemeClr val="bg1"/>
                  </a:solidFill>
                  <a:latin typeface="Times New Roman" pitchFamily="18" charset="0"/>
                </a:rPr>
                <a:t>m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Rectangle 5"/>
          <p:cNvSpPr txBox="1">
            <a:spLocks/>
          </p:cNvSpPr>
          <p:nvPr/>
        </p:nvSpPr>
        <p:spPr bwMode="auto">
          <a:xfrm>
            <a:off x="571472" y="69912"/>
            <a:ext cx="8215370" cy="857256"/>
          </a:xfrm>
          <a:prstGeom prst="rect">
            <a:avLst/>
          </a:prstGeom>
          <a:ln w="9525" cap="rnd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37500" lnSpcReduction="20000"/>
          </a:bodyPr>
          <a:lstStyle/>
          <a:p>
            <a:pPr lvl="0" algn="ctr" eaLnBrk="0" hangingPunct="0">
              <a:defRPr/>
            </a:pPr>
            <a:r>
              <a:rPr kumimoji="0" lang="ru-RU" sz="53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§ 2.</a:t>
            </a:r>
            <a:r>
              <a:rPr kumimoji="0" lang="ru-RU" sz="5300" b="1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Свободные </a:t>
            </a:r>
            <a:r>
              <a:rPr kumimoji="0" lang="en-US" sz="5300" b="1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5300" b="1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колебания в </a:t>
            </a:r>
            <a:r>
              <a:rPr kumimoji="0" lang="en-US" sz="5300" b="1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5300" b="1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системе </a:t>
            </a:r>
            <a:r>
              <a:rPr lang="en-US" sz="5300" b="1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5300" b="1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связанных </a:t>
            </a:r>
            <a:r>
              <a:rPr lang="en-US" sz="5300" b="1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ru-RU" sz="5300" b="1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осцилляторов.</a:t>
            </a:r>
          </a:p>
          <a:p>
            <a:pPr lvl="0" algn="ctr" eaLnBrk="0" hangingPunct="0">
              <a:defRPr/>
            </a:pPr>
            <a:r>
              <a:rPr lang="ru-RU" sz="5300" b="1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(о </a:t>
            </a:r>
            <a:r>
              <a:rPr lang="en-US" sz="5300" b="1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“</a:t>
            </a:r>
            <a:r>
              <a:rPr lang="ru-RU" sz="5300" b="1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модах</a:t>
            </a:r>
            <a:r>
              <a:rPr lang="en-US" sz="5300" b="1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”</a:t>
            </a:r>
            <a:r>
              <a:rPr lang="ru-RU" sz="5300" b="1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…)                            Колебания молекул</a:t>
            </a:r>
            <a:r>
              <a:rPr kumimoji="0" lang="ru-RU" sz="2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0" u="none" strike="noStrike" kern="1200" cap="none" spc="-10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Text Box 125"/>
          <p:cNvSpPr txBox="1">
            <a:spLocks noChangeArrowheads="1"/>
          </p:cNvSpPr>
          <p:nvPr/>
        </p:nvSpPr>
        <p:spPr bwMode="auto">
          <a:xfrm>
            <a:off x="2714612" y="2214554"/>
            <a:ext cx="527062" cy="64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</a:rPr>
              <a:t>m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1" name="Text Box 103"/>
          <p:cNvSpPr txBox="1">
            <a:spLocks noChangeArrowheads="1"/>
          </p:cNvSpPr>
          <p:nvPr/>
        </p:nvSpPr>
        <p:spPr bwMode="auto">
          <a:xfrm>
            <a:off x="3214678" y="4500570"/>
            <a:ext cx="200026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</a:t>
            </a:r>
            <a:r>
              <a:rPr lang="ru-RU" sz="2800" baseline="-25000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ru-RU" sz="2800" baseline="-25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= х</a:t>
            </a:r>
            <a:r>
              <a:rPr lang="ru-RU" sz="2800" baseline="-25000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2800" baseline="-25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sym typeface="Symbol"/>
              </a:rPr>
              <a:t> 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х</a:t>
            </a:r>
            <a:r>
              <a:rPr lang="en-US" sz="2800" baseline="-25000" dirty="0" smtClean="0">
                <a:solidFill>
                  <a:schemeClr val="bg1"/>
                </a:solidFill>
                <a:latin typeface="Times New Roman" pitchFamily="18" charset="0"/>
              </a:rPr>
              <a:t>1</a:t>
            </a:r>
            <a:r>
              <a:rPr lang="ru-RU" sz="2800" baseline="-25000" dirty="0" smtClean="0">
                <a:solidFill>
                  <a:schemeClr val="bg1"/>
                </a:solidFill>
                <a:latin typeface="Times New Roman" pitchFamily="18" charset="0"/>
              </a:rPr>
              <a:t>0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2" name="Text Box 103"/>
          <p:cNvSpPr txBox="1">
            <a:spLocks noChangeArrowheads="1"/>
          </p:cNvSpPr>
          <p:nvPr/>
        </p:nvSpPr>
        <p:spPr bwMode="auto">
          <a:xfrm>
            <a:off x="6143636" y="4500570"/>
            <a:ext cx="200026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</a:t>
            </a:r>
            <a:r>
              <a:rPr lang="ru-RU" sz="2800" baseline="-25000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ru-RU" sz="2800" baseline="-25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= х</a:t>
            </a:r>
            <a:r>
              <a:rPr lang="ru-RU" sz="2800" baseline="-25000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2800" baseline="-25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sym typeface="Symbol"/>
              </a:rPr>
              <a:t> 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х</a:t>
            </a:r>
            <a:r>
              <a:rPr lang="ru-RU" sz="2800" baseline="-25000" dirty="0" smtClean="0">
                <a:solidFill>
                  <a:schemeClr val="bg1"/>
                </a:solidFill>
                <a:latin typeface="Times New Roman" pitchFamily="18" charset="0"/>
              </a:rPr>
              <a:t>20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/>
          </p:cNvSpPr>
          <p:nvPr>
            <p:ph type="body" idx="1"/>
          </p:nvPr>
        </p:nvSpPr>
        <p:spPr>
          <a:xfrm>
            <a:off x="285720" y="357166"/>
            <a:ext cx="8609041" cy="214314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400" dirty="0" smtClean="0"/>
              <a:t>Модель:</a:t>
            </a:r>
            <a:r>
              <a:rPr lang="ru-RU" sz="20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Крайние атомы неподвижны, а «средние» одинаковы ;</a:t>
            </a:r>
          </a:p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Одномерный случай;</a:t>
            </a:r>
          </a:p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Система консервативна – трения нет;</a:t>
            </a:r>
          </a:p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Все связи – квазиупругие – взаимодействуют линейные осцилляторы. Средняя пружинка моделирует связь осцилляторов:</a:t>
            </a:r>
          </a:p>
          <a:p>
            <a:pPr>
              <a:lnSpc>
                <a:spcPct val="90000"/>
              </a:lnSpc>
            </a:pPr>
            <a:endParaRPr lang="ru-RU" sz="2000" dirty="0" smtClean="0"/>
          </a:p>
        </p:txBody>
      </p:sp>
      <p:sp>
        <p:nvSpPr>
          <p:cNvPr id="84048" name="Rectangle 80"/>
          <p:cNvSpPr>
            <a:spLocks noChangeArrowheads="1"/>
          </p:cNvSpPr>
          <p:nvPr/>
        </p:nvSpPr>
        <p:spPr bwMode="auto">
          <a:xfrm>
            <a:off x="0" y="38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84049" name="Rectangle 81"/>
          <p:cNvSpPr>
            <a:spLocks noChangeArrowheads="1"/>
          </p:cNvSpPr>
          <p:nvPr/>
        </p:nvSpPr>
        <p:spPr bwMode="auto">
          <a:xfrm>
            <a:off x="0" y="38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46433" name="Object 1"/>
          <p:cNvGraphicFramePr>
            <a:graphicFrameLocks noChangeAspect="1"/>
          </p:cNvGraphicFramePr>
          <p:nvPr/>
        </p:nvGraphicFramePr>
        <p:xfrm>
          <a:off x="6929454" y="2214554"/>
          <a:ext cx="1340513" cy="785818"/>
        </p:xfrm>
        <a:graphic>
          <a:graphicData uri="http://schemas.openxmlformats.org/presentationml/2006/ole">
            <p:oleObj spid="_x0000_s146433" name="Формула" r:id="rId4" imgW="825480" imgH="482400" progId="Equation.3">
              <p:embed/>
            </p:oleObj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" name="Rectangle 4"/>
          <p:cNvSpPr>
            <a:spLocks/>
          </p:cNvSpPr>
          <p:nvPr/>
        </p:nvSpPr>
        <p:spPr bwMode="auto">
          <a:xfrm>
            <a:off x="428596" y="2787046"/>
            <a:ext cx="4572032" cy="85725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Система уравнений и её решение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:     …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142844" y="3715740"/>
            <a:ext cx="8501122" cy="1999276"/>
            <a:chOff x="142844" y="3715740"/>
            <a:chExt cx="8501122" cy="1999276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142844" y="3715740"/>
              <a:ext cx="8501122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1" algn="just">
                <a:buClr>
                  <a:schemeClr val="tx1"/>
                </a:buClr>
                <a:buBlip>
                  <a:blip r:embed="rId5"/>
                </a:buBlip>
              </a:pPr>
              <a:r>
                <a:rPr lang="en-US" sz="1500" b="1" dirty="0" smtClean="0">
                  <a:solidFill>
                    <a:srgbClr val="FF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(</a:t>
              </a:r>
              <a:r>
                <a:rPr kumimoji="0" lang="ru-RU" sz="1500" b="1" i="1" u="dbl" strike="noStrike" cap="none" normalizeH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Опр</a:t>
              </a:r>
              <a:r>
                <a:rPr kumimoji="0" lang="ru-RU" sz="1500" b="1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.</a:t>
              </a: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)</a:t>
              </a: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1500" b="1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ea typeface="Times New Roman" pitchFamily="18" charset="0"/>
                  <a:cs typeface="Arial" pitchFamily="34" charset="0"/>
                </a:rPr>
                <a:t>Нормальными координатами называются линейные комбинации исходных координат, которые позволяют свести систему уравнений к системе уравнений  гармонических </a:t>
              </a:r>
              <a:r>
                <a:rPr kumimoji="0" lang="ru-RU" sz="1500" b="1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ea typeface="Times New Roman" pitchFamily="18" charset="0"/>
                  <a:cs typeface="Arial" pitchFamily="34" charset="0"/>
                </a:rPr>
                <a:t> осцилляторов 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graphicFrame>
          <p:nvGraphicFramePr>
            <p:cNvPr id="4" name="Object 2"/>
            <p:cNvGraphicFramePr>
              <a:graphicFrameLocks noChangeAspect="1"/>
            </p:cNvGraphicFramePr>
            <p:nvPr/>
          </p:nvGraphicFramePr>
          <p:xfrm>
            <a:off x="5360988" y="4921250"/>
            <a:ext cx="941387" cy="658813"/>
          </p:xfrm>
          <a:graphic>
            <a:graphicData uri="http://schemas.openxmlformats.org/presentationml/2006/ole">
              <p:oleObj spid="_x0000_s146434" name="Формула" r:id="rId6" imgW="711000" imgH="495000" progId="Equation.3">
                <p:embed/>
              </p:oleObj>
            </a:graphicData>
          </a:graphic>
        </p:graphicFrame>
        <p:graphicFrame>
          <p:nvGraphicFramePr>
            <p:cNvPr id="146436" name="Object 4"/>
            <p:cNvGraphicFramePr>
              <a:graphicFrameLocks noChangeAspect="1"/>
            </p:cNvGraphicFramePr>
            <p:nvPr/>
          </p:nvGraphicFramePr>
          <p:xfrm>
            <a:off x="6789738" y="4891088"/>
            <a:ext cx="1568450" cy="714375"/>
          </p:xfrm>
          <a:graphic>
            <a:graphicData uri="http://schemas.openxmlformats.org/presentationml/2006/ole">
              <p:oleObj spid="_x0000_s146436" name="Формула" r:id="rId7" imgW="1066800" imgH="482600" progId="Equation.3">
                <p:embed/>
              </p:oleObj>
            </a:graphicData>
          </a:graphic>
        </p:graphicFrame>
        <p:sp>
          <p:nvSpPr>
            <p:cNvPr id="14" name="Rectangle 4"/>
            <p:cNvSpPr>
              <a:spLocks/>
            </p:cNvSpPr>
            <p:nvPr/>
          </p:nvSpPr>
          <p:spPr bwMode="auto">
            <a:xfrm>
              <a:off x="285720" y="4857760"/>
              <a:ext cx="4000528" cy="85725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4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  <a:sym typeface="Symbol"/>
                </a:rPr>
                <a:t>Частоты нормальных колебаний (мод)</a:t>
              </a:r>
              <a:endPara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sp>
          <p:nvSpPr>
            <p:cNvPr id="15" name="Штриховая стрелка вправо 14"/>
            <p:cNvSpPr/>
            <p:nvPr/>
          </p:nvSpPr>
          <p:spPr>
            <a:xfrm>
              <a:off x="4214810" y="4984160"/>
              <a:ext cx="857256" cy="607223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000100" y="5786454"/>
            <a:ext cx="6679453" cy="928694"/>
            <a:chOff x="1000100" y="5786454"/>
            <a:chExt cx="6679453" cy="928694"/>
          </a:xfrm>
        </p:grpSpPr>
        <p:sp>
          <p:nvSpPr>
            <p:cNvPr id="146435" name="Rectangle 3"/>
            <p:cNvSpPr>
              <a:spLocks noChangeArrowheads="1"/>
            </p:cNvSpPr>
            <p:nvPr/>
          </p:nvSpPr>
          <p:spPr bwMode="auto">
            <a:xfrm>
              <a:off x="1000100" y="6072206"/>
              <a:ext cx="385765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3429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А что же это за «моды» такие,</a:t>
              </a:r>
            </a:p>
            <a:p>
              <a:pPr marL="0" marR="0" lvl="0" indent="3429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 b="1" dirty="0" smtClean="0">
                  <a:solidFill>
                    <a:srgbClr val="8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и как движутся сами атомы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Штриховая стрелка вправо 15"/>
            <p:cNvSpPr/>
            <p:nvPr/>
          </p:nvSpPr>
          <p:spPr>
            <a:xfrm rot="5400000">
              <a:off x="7018752" y="5840032"/>
              <a:ext cx="714379" cy="607223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Rectangle 8"/>
            <p:cNvSpPr>
              <a:spLocks/>
            </p:cNvSpPr>
            <p:nvPr/>
          </p:nvSpPr>
          <p:spPr bwMode="auto">
            <a:xfrm>
              <a:off x="4857752" y="5929352"/>
              <a:ext cx="1000132" cy="78579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6000" b="1" i="1" dirty="0" smtClean="0">
                  <a:solidFill>
                    <a:srgbClr val="0070C0"/>
                  </a:solidFill>
                  <a:latin typeface="Constantia" pitchFamily="18" charset="0"/>
                </a:rPr>
                <a:t>??</a:t>
              </a:r>
              <a:endParaRPr lang="ru-RU" sz="6000" b="1" i="1" dirty="0">
                <a:solidFill>
                  <a:srgbClr val="0070C0"/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5341</TotalTime>
  <Words>1142</Words>
  <Application>Microsoft Office PowerPoint</Application>
  <PresentationFormat>Экран (4:3)</PresentationFormat>
  <Paragraphs>297</Paragraphs>
  <Slides>32</Slides>
  <Notes>0</Notes>
  <HiddenSlides>0</HiddenSlides>
  <MMClips>4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Бумажная</vt:lpstr>
      <vt:lpstr>Точечный рисунок</vt:lpstr>
      <vt:lpstr>Формула</vt:lpstr>
      <vt:lpstr>Microsoft Equation 3.0</vt:lpstr>
      <vt:lpstr>Graph</vt:lpstr>
      <vt:lpstr>Слайд 1</vt:lpstr>
      <vt:lpstr>Слайд 2</vt:lpstr>
      <vt:lpstr>Слайд 3</vt:lpstr>
      <vt:lpstr>Слайд 4</vt:lpstr>
      <vt:lpstr>Слайд 5</vt:lpstr>
      <vt:lpstr>Слайд 6</vt:lpstr>
      <vt:lpstr>Изохронность / Неизохронность </vt:lpstr>
      <vt:lpstr>Слайд 8</vt:lpstr>
      <vt:lpstr>Слайд 9</vt:lpstr>
      <vt:lpstr>Слайд 10</vt:lpstr>
      <vt:lpstr>Слайд 11</vt:lpstr>
      <vt:lpstr>Слайд 12</vt:lpstr>
      <vt:lpstr>Биения</vt:lpstr>
      <vt:lpstr>2.2. Связанные  колебательные  контуры</vt:lpstr>
      <vt:lpstr>2.2. Связанные  колебательные  контуры</vt:lpstr>
      <vt:lpstr>Связанные  электрические  контуры</vt:lpstr>
      <vt:lpstr>Слайд 17</vt:lpstr>
      <vt:lpstr>2.3. Колебания молекул (колебательная/молекулярная  спектроскопия)</vt:lpstr>
      <vt:lpstr>Колебания молекул Н2О</vt:lpstr>
      <vt:lpstr>Молекулярная / Колебательная спектроскопия :  1) Инфаракрасного поглощения света (ИК-спектроскопия) IR-Spetroscopy   2) Комбинационного рассеяния света (КР-спектроскопия   «Рамановская») Raman Spetroscopy </vt:lpstr>
      <vt:lpstr>2.3. Колебания молекул (колебательная/молекулярная спектроскопия)</vt:lpstr>
      <vt:lpstr>Слайд 22</vt:lpstr>
      <vt:lpstr>ИК спектроскопия</vt:lpstr>
      <vt:lpstr>Спектры комбинационного рассеяния света c-Si </vt:lpstr>
      <vt:lpstr>Спектры КРС арсенида галлия (GaP)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Andrey</dc:creator>
  <cp:lastModifiedBy>Пользователь Windows</cp:lastModifiedBy>
  <cp:revision>246</cp:revision>
  <dcterms:created xsi:type="dcterms:W3CDTF">2010-10-03T06:36:32Z</dcterms:created>
  <dcterms:modified xsi:type="dcterms:W3CDTF">2023-09-14T05:41:14Z</dcterms:modified>
</cp:coreProperties>
</file>