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6" r:id="rId2"/>
    <p:sldId id="369" r:id="rId3"/>
    <p:sldId id="365" r:id="rId4"/>
    <p:sldId id="371" r:id="rId5"/>
    <p:sldId id="367" r:id="rId6"/>
    <p:sldId id="363" r:id="rId7"/>
    <p:sldId id="379" r:id="rId8"/>
    <p:sldId id="368" r:id="rId9"/>
    <p:sldId id="350" r:id="rId10"/>
    <p:sldId id="338" r:id="rId11"/>
    <p:sldId id="372" r:id="rId12"/>
    <p:sldId id="339" r:id="rId13"/>
    <p:sldId id="373" r:id="rId14"/>
    <p:sldId id="341" r:id="rId15"/>
    <p:sldId id="357" r:id="rId16"/>
    <p:sldId id="358" r:id="rId17"/>
    <p:sldId id="374" r:id="rId18"/>
    <p:sldId id="359" r:id="rId19"/>
    <p:sldId id="360" r:id="rId20"/>
    <p:sldId id="36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63" autoAdjust="0"/>
    <p:restoredTop sz="97552" autoAdjust="0"/>
  </p:normalViewPr>
  <p:slideViewPr>
    <p:cSldViewPr>
      <p:cViewPr varScale="1">
        <p:scale>
          <a:sx n="116" d="100"/>
          <a:sy n="116" d="100"/>
        </p:scale>
        <p:origin x="-18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19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9439AC75-63D4-4D1D-B31F-D9D646985849}" type="datetimeFigureOut">
              <a:rPr lang="ru-RU"/>
              <a:pPr>
                <a:defRPr/>
              </a:pPr>
              <a:t>09.10.2023</a:t>
            </a:fld>
            <a:endParaRPr lang="ru-RU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49080D5-27C5-4E78-9F1F-A7EB4C030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7355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3724-16E6-4A05-B692-955000221DEA}" type="datetime1">
              <a:rPr lang="ru-RU"/>
              <a:pPr>
                <a:defRPr/>
              </a:pPr>
              <a:t>09.10.2023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C6DD0-F98F-4403-B870-F7005C6F47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7B5C-FB5C-4A18-B568-807A159056B6}" type="datetime1">
              <a:rPr lang="ru-RU"/>
              <a:pPr>
                <a:defRPr/>
              </a:pPr>
              <a:t>09.10.2023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9E25-2FA7-4932-B50C-01341CBFD5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E8CF-3B9F-4E5A-B85D-30977B35D433}" type="datetime1">
              <a:rPr lang="ru-RU"/>
              <a:pPr>
                <a:defRPr/>
              </a:pPr>
              <a:t>09.10.2023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0901-9014-4ABB-BCEF-90DE0DDB96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BEB0A-7C85-4859-A785-D9D6A458696D}" type="datetime1">
              <a:rPr lang="ru-RU"/>
              <a:pPr>
                <a:defRPr/>
              </a:pPr>
              <a:t>09.10.2023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FEB7-8AE4-42E8-BCAC-3738C88DE4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A005-CCE2-4F06-915F-A169B0EB401A}" type="datetime1">
              <a:rPr lang="ru-RU"/>
              <a:pPr>
                <a:defRPr/>
              </a:pPr>
              <a:t>09.10.2023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80FE-CA13-4C32-A43F-61ABED0D94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5B9655-7C4C-43C4-802C-CC06053B7CA5}" type="datetime1">
              <a:rPr lang="ru-RU"/>
              <a:pPr>
                <a:defRPr/>
              </a:pPr>
              <a:t>09.10.2023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E8DD72-340D-4047-8BFC-40570200F7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7893-EA67-499C-8086-8D03B51A04CB}" type="datetime1">
              <a:rPr lang="ru-RU"/>
              <a:pPr>
                <a:defRPr/>
              </a:pPr>
              <a:t>09.10.2023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9C8C-3B46-4353-BD17-72B84BC43B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3ADA-DA72-4A38-997D-06B32CA55BB9}" type="datetime1">
              <a:rPr lang="ru-RU"/>
              <a:pPr>
                <a:defRPr/>
              </a:pPr>
              <a:t>09.10.2023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F4F5-DA75-4C38-99A1-9F44E53479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2A95-0EBE-4453-B0F0-AEBAB8F0885D}" type="datetime1">
              <a:rPr lang="ru-RU"/>
              <a:pPr>
                <a:defRPr/>
              </a:pPr>
              <a:t>09.10.2023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2266-D6E0-493E-8963-19F96139CE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9390-7617-427F-B731-378323885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613F-68FE-44CE-B060-2EF3B6EA6F11}" type="datetime1">
              <a:rPr lang="ru-RU"/>
              <a:pPr>
                <a:defRPr/>
              </a:pPr>
              <a:t>09.10.2023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CADA-5864-436F-BACA-CA9949EF2EE9}" type="datetime1">
              <a:rPr lang="ru-RU"/>
              <a:pPr>
                <a:defRPr/>
              </a:pPr>
              <a:t>09.10.2023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53449-6A7C-4F0E-BFA0-43CBB9A284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61E7-9FD4-414B-A760-FEAB87D51ACD}" type="datetime1">
              <a:rPr lang="ru-RU"/>
              <a:pPr>
                <a:defRPr/>
              </a:pPr>
              <a:t>09.10.2023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4808-BB83-45C5-836D-D746938FE3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1561-D5C1-4378-8C07-37ADA1E9621F}" type="datetime1">
              <a:rPr lang="ru-RU"/>
              <a:pPr>
                <a:defRPr/>
              </a:pPr>
              <a:t>09.10.2023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EC03-EF8D-4374-BB6B-2DDC782F6A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E972-9EB5-489C-9120-CF5057CCCD72}" type="datetime1">
              <a:rPr lang="ru-RU"/>
              <a:pPr>
                <a:defRPr/>
              </a:pPr>
              <a:t>09.10.2023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3A50-8572-42C2-AD0A-00B3DFDA4F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D82783D-2C90-4B6B-A21E-F5887784152F}" type="datetime1">
              <a:rPr lang="ru-RU"/>
              <a:pPr>
                <a:defRPr/>
              </a:pPr>
              <a:t>09.10.2023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9475D80-6FBA-4ABC-8A87-5F75A08F52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12" r:id="rId2"/>
    <p:sldLayoutId id="2147483724" r:id="rId3"/>
    <p:sldLayoutId id="2147483713" r:id="rId4"/>
    <p:sldLayoutId id="2147483725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33.gi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323528" y="152400"/>
            <a:ext cx="8363272" cy="97313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Лекция </a:t>
            </a:r>
            <a:r>
              <a:rPr lang="ru-RU" sz="38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3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r>
              <a:rPr lang="ru-RU" sz="31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Вынужденные колебания</a:t>
            </a:r>
            <a:r>
              <a:rPr lang="ru-RU" sz="31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31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 panose="05050102010706020507" pitchFamily="18" charset="2"/>
              </a:rPr>
              <a:t></a:t>
            </a:r>
            <a:r>
              <a:rPr lang="ru-RU" sz="31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мощность. </a:t>
            </a:r>
            <a:br>
              <a:rPr lang="ru-RU" sz="31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31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Переменный ток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827088" y="1125538"/>
          <a:ext cx="7632700" cy="5472112"/>
        </p:xfrm>
        <a:graphic>
          <a:graphicData uri="http://schemas.openxmlformats.org/presentationml/2006/ole">
            <p:oleObj spid="_x0000_s1045" name="Точечный рисунок" r:id="rId3" imgW="5695238" imgH="42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28728" y="285728"/>
            <a:ext cx="6129362" cy="468312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Генератор переменного тока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135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8952192"/>
              </p:ext>
            </p:extLst>
          </p:nvPr>
        </p:nvGraphicFramePr>
        <p:xfrm>
          <a:off x="576263" y="5229200"/>
          <a:ext cx="3432175" cy="1065212"/>
        </p:xfrm>
        <a:graphic>
          <a:graphicData uri="http://schemas.openxmlformats.org/presentationml/2006/ole">
            <p:oleObj spid="_x0000_s30781" name="Формула" r:id="rId4" imgW="2260600" imgH="698500" progId="Equation.3">
              <p:embed/>
            </p:oleObj>
          </a:graphicData>
        </a:graphic>
      </p:graphicFrame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307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9811843"/>
              </p:ext>
            </p:extLst>
          </p:nvPr>
        </p:nvGraphicFramePr>
        <p:xfrm>
          <a:off x="5791200" y="5403825"/>
          <a:ext cx="2732088" cy="706437"/>
        </p:xfrm>
        <a:graphic>
          <a:graphicData uri="http://schemas.openxmlformats.org/presentationml/2006/ole">
            <p:oleObj spid="_x0000_s30782" name="Формула" r:id="rId5" imgW="1726451" imgH="444307" progId="Equation.3">
              <p:embed/>
            </p:oleObj>
          </a:graphicData>
        </a:graphic>
      </p:graphicFrame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857232"/>
            <a:ext cx="5835648" cy="436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Штриховая стрелка вправо 10"/>
          <p:cNvSpPr/>
          <p:nvPr/>
        </p:nvSpPr>
        <p:spPr>
          <a:xfrm>
            <a:off x="4357686" y="5443528"/>
            <a:ext cx="857234" cy="6072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071934" y="1071546"/>
            <a:ext cx="30003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“</a:t>
            </a:r>
            <a:r>
              <a:rPr kumimoji="0" lang="en-US" sz="32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R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”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(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“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нагрузка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”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)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73952" y="6273225"/>
            <a:ext cx="5486280" cy="584775"/>
            <a:chOff x="1173952" y="6273225"/>
            <a:chExt cx="5486280" cy="584775"/>
          </a:xfrm>
        </p:grpSpPr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555142497"/>
                </p:ext>
              </p:extLst>
            </p:nvPr>
          </p:nvGraphicFramePr>
          <p:xfrm>
            <a:off x="5163885" y="6407596"/>
            <a:ext cx="1496347" cy="405789"/>
          </p:xfrm>
          <a:graphic>
            <a:graphicData uri="http://schemas.openxmlformats.org/presentationml/2006/ole">
              <p:oleObj spid="_x0000_s30783" name="Формула" r:id="rId7" imgW="748975" imgH="203112" progId="Equation.3">
                <p:embed/>
              </p:oleObj>
            </a:graphicData>
          </a:graphic>
        </p:graphicFrame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173952" y="6273225"/>
              <a:ext cx="41181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800100" algn="l"/>
                </a:tabLst>
              </a:pPr>
              <a:r>
                <a:rPr kumimoji="0" lang="ru-RU" sz="32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</a:rPr>
                <a:t>Далее будем писать:</a:t>
              </a:r>
              <a:r>
                <a:rPr kumimoji="0" lang="ru-RU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</a:rPr>
                <a:t> </a:t>
              </a:r>
              <a:endParaRPr kumimoji="0" lang="ru-RU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4661" name="Rectangle 85"/>
          <p:cNvSpPr>
            <a:spLocks/>
          </p:cNvSpPr>
          <p:nvPr/>
        </p:nvSpPr>
        <p:spPr bwMode="auto">
          <a:xfrm>
            <a:off x="1357290" y="857232"/>
            <a:ext cx="5572164" cy="41590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“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Длинная</a:t>
            </a:r>
            <a:r>
              <a:rPr lang="en-US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” 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 цепь переменного </a:t>
            </a:r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тока</a:t>
            </a:r>
          </a:p>
        </p:txBody>
      </p:sp>
      <p:sp>
        <p:nvSpPr>
          <p:cNvPr id="24662" name="Rectangle 86"/>
          <p:cNvSpPr>
            <a:spLocks noChangeArrowheads="1"/>
          </p:cNvSpPr>
          <p:nvPr/>
        </p:nvSpPr>
        <p:spPr bwMode="auto">
          <a:xfrm>
            <a:off x="428596" y="357166"/>
            <a:ext cx="4643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. Условие квазистационарности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663" name="Group 87"/>
          <p:cNvGrpSpPr>
            <a:grpSpLocks noChangeAspect="1"/>
          </p:cNvGrpSpPr>
          <p:nvPr/>
        </p:nvGrpSpPr>
        <p:grpSpPr bwMode="auto">
          <a:xfrm>
            <a:off x="870721" y="1357298"/>
            <a:ext cx="7497413" cy="4663990"/>
            <a:chOff x="4949" y="833"/>
            <a:chExt cx="7812" cy="4860"/>
          </a:xfrm>
        </p:grpSpPr>
        <p:sp>
          <p:nvSpPr>
            <p:cNvPr id="24664" name="AutoShape 88"/>
            <p:cNvSpPr>
              <a:spLocks noChangeAspect="1" noChangeArrowheads="1"/>
            </p:cNvSpPr>
            <p:nvPr/>
          </p:nvSpPr>
          <p:spPr bwMode="auto">
            <a:xfrm>
              <a:off x="4949" y="833"/>
              <a:ext cx="7812" cy="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65" name="Text Box 89"/>
            <p:cNvSpPr txBox="1">
              <a:spLocks noChangeArrowheads="1"/>
            </p:cNvSpPr>
            <p:nvPr/>
          </p:nvSpPr>
          <p:spPr bwMode="auto">
            <a:xfrm>
              <a:off x="4949" y="2917"/>
              <a:ext cx="1429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~ </a:t>
              </a:r>
              <a:r>
                <a:rPr kumimoji="0" lang="en-US" sz="28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 Antiqua" pitchFamily="18" charset="0"/>
                  <a:sym typeface="Symbol" panose="05050102010706020507" pitchFamily="18" charset="2"/>
                </a:rPr>
                <a:t></a:t>
              </a:r>
              <a:r>
                <a:rPr kumimoji="0" lang="en-US" b="0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cos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t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66" name="Text Box 90"/>
            <p:cNvSpPr txBox="1">
              <a:spLocks noChangeArrowheads="1"/>
            </p:cNvSpPr>
            <p:nvPr/>
          </p:nvSpPr>
          <p:spPr bwMode="auto">
            <a:xfrm>
              <a:off x="8378" y="4658"/>
              <a:ext cx="43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</a:rPr>
                <a:t>l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68" name="Oval 92"/>
            <p:cNvSpPr>
              <a:spLocks noChangeArrowheads="1"/>
            </p:cNvSpPr>
            <p:nvPr/>
          </p:nvSpPr>
          <p:spPr bwMode="auto">
            <a:xfrm>
              <a:off x="5625" y="2892"/>
              <a:ext cx="181" cy="181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69" name="Oval 93"/>
            <p:cNvSpPr>
              <a:spLocks noChangeArrowheads="1"/>
            </p:cNvSpPr>
            <p:nvPr/>
          </p:nvSpPr>
          <p:spPr bwMode="auto">
            <a:xfrm>
              <a:off x="5623" y="3397"/>
              <a:ext cx="181" cy="18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0" name="Line 94"/>
            <p:cNvSpPr>
              <a:spLocks noChangeShapeType="1"/>
            </p:cNvSpPr>
            <p:nvPr/>
          </p:nvSpPr>
          <p:spPr bwMode="auto">
            <a:xfrm>
              <a:off x="5715" y="2353"/>
              <a:ext cx="0" cy="5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1" name="Line 95"/>
            <p:cNvSpPr>
              <a:spLocks noChangeShapeType="1"/>
            </p:cNvSpPr>
            <p:nvPr/>
          </p:nvSpPr>
          <p:spPr bwMode="auto">
            <a:xfrm>
              <a:off x="11775" y="2353"/>
              <a:ext cx="3" cy="18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2" name="Line 96"/>
            <p:cNvSpPr>
              <a:spLocks noChangeShapeType="1"/>
            </p:cNvSpPr>
            <p:nvPr/>
          </p:nvSpPr>
          <p:spPr bwMode="auto">
            <a:xfrm>
              <a:off x="5715" y="3560"/>
              <a:ext cx="0" cy="61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3" name="Line 97"/>
            <p:cNvSpPr>
              <a:spLocks noChangeShapeType="1"/>
            </p:cNvSpPr>
            <p:nvPr/>
          </p:nvSpPr>
          <p:spPr bwMode="auto">
            <a:xfrm>
              <a:off x="10395" y="2354"/>
              <a:ext cx="104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4" name="Line 98"/>
            <p:cNvSpPr>
              <a:spLocks noChangeShapeType="1"/>
            </p:cNvSpPr>
            <p:nvPr/>
          </p:nvSpPr>
          <p:spPr bwMode="auto">
            <a:xfrm flipH="1">
              <a:off x="6335" y="4171"/>
              <a:ext cx="10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5" name="Line 99"/>
            <p:cNvSpPr>
              <a:spLocks noChangeShapeType="1"/>
            </p:cNvSpPr>
            <p:nvPr/>
          </p:nvSpPr>
          <p:spPr bwMode="auto">
            <a:xfrm>
              <a:off x="5648" y="4613"/>
              <a:ext cx="61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6" name="Line 100"/>
            <p:cNvSpPr>
              <a:spLocks noChangeShapeType="1"/>
            </p:cNvSpPr>
            <p:nvPr/>
          </p:nvSpPr>
          <p:spPr bwMode="auto">
            <a:xfrm>
              <a:off x="5708" y="2357"/>
              <a:ext cx="6070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7" name="Line 101"/>
            <p:cNvSpPr>
              <a:spLocks noChangeShapeType="1"/>
            </p:cNvSpPr>
            <p:nvPr/>
          </p:nvSpPr>
          <p:spPr bwMode="auto">
            <a:xfrm>
              <a:off x="5714" y="4167"/>
              <a:ext cx="607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8" name="Text Box 102"/>
            <p:cNvSpPr txBox="1">
              <a:spLocks noChangeArrowheads="1"/>
            </p:cNvSpPr>
            <p:nvPr/>
          </p:nvSpPr>
          <p:spPr bwMode="auto">
            <a:xfrm>
              <a:off x="6133" y="2152"/>
              <a:ext cx="3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79" name="Text Box 103"/>
            <p:cNvSpPr txBox="1">
              <a:spLocks noChangeArrowheads="1"/>
            </p:cNvSpPr>
            <p:nvPr/>
          </p:nvSpPr>
          <p:spPr bwMode="auto">
            <a:xfrm>
              <a:off x="5966" y="3968"/>
              <a:ext cx="398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0" name="Text Box 104"/>
            <p:cNvSpPr txBox="1">
              <a:spLocks noChangeArrowheads="1"/>
            </p:cNvSpPr>
            <p:nvPr/>
          </p:nvSpPr>
          <p:spPr bwMode="auto">
            <a:xfrm>
              <a:off x="11017" y="3960"/>
              <a:ext cx="427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1" name="Text Box 105"/>
            <p:cNvSpPr txBox="1">
              <a:spLocks noChangeArrowheads="1"/>
            </p:cNvSpPr>
            <p:nvPr/>
          </p:nvSpPr>
          <p:spPr bwMode="auto">
            <a:xfrm>
              <a:off x="10945" y="2161"/>
              <a:ext cx="424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2" name="Text Box 106"/>
            <p:cNvSpPr txBox="1">
              <a:spLocks noChangeArrowheads="1"/>
            </p:cNvSpPr>
            <p:nvPr/>
          </p:nvSpPr>
          <p:spPr bwMode="auto">
            <a:xfrm>
              <a:off x="6695" y="3893"/>
              <a:ext cx="1260" cy="54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“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R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L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C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”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3" name="Line 107"/>
            <p:cNvSpPr>
              <a:spLocks noChangeShapeType="1"/>
            </p:cNvSpPr>
            <p:nvPr/>
          </p:nvSpPr>
          <p:spPr bwMode="auto">
            <a:xfrm>
              <a:off x="7415" y="2354"/>
              <a:ext cx="104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84" name="Text Box 108"/>
            <p:cNvSpPr txBox="1">
              <a:spLocks noChangeArrowheads="1"/>
            </p:cNvSpPr>
            <p:nvPr/>
          </p:nvSpPr>
          <p:spPr bwMode="auto">
            <a:xfrm>
              <a:off x="6695" y="2084"/>
              <a:ext cx="1260" cy="54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“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R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L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C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”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5" name="Text Box 109"/>
            <p:cNvSpPr txBox="1">
              <a:spLocks noChangeArrowheads="1"/>
            </p:cNvSpPr>
            <p:nvPr/>
          </p:nvSpPr>
          <p:spPr bwMode="auto">
            <a:xfrm>
              <a:off x="9395" y="2084"/>
              <a:ext cx="1260" cy="54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“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R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L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C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”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6" name="Line 110"/>
            <p:cNvSpPr>
              <a:spLocks noChangeShapeType="1"/>
            </p:cNvSpPr>
            <p:nvPr/>
          </p:nvSpPr>
          <p:spPr bwMode="auto">
            <a:xfrm flipH="1">
              <a:off x="9074" y="4163"/>
              <a:ext cx="10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87" name="Text Box 111"/>
            <p:cNvSpPr txBox="1">
              <a:spLocks noChangeArrowheads="1"/>
            </p:cNvSpPr>
            <p:nvPr/>
          </p:nvSpPr>
          <p:spPr bwMode="auto">
            <a:xfrm>
              <a:off x="9395" y="3893"/>
              <a:ext cx="1260" cy="54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“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R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L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C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”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8" name="Text Box 112"/>
            <p:cNvSpPr txBox="1">
              <a:spLocks noChangeArrowheads="1"/>
            </p:cNvSpPr>
            <p:nvPr/>
          </p:nvSpPr>
          <p:spPr bwMode="auto">
            <a:xfrm>
              <a:off x="11150" y="2993"/>
              <a:ext cx="1260" cy="54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“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R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L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C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”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9" name="Text Box 113"/>
            <p:cNvSpPr txBox="1">
              <a:spLocks noChangeArrowheads="1"/>
            </p:cNvSpPr>
            <p:nvPr/>
          </p:nvSpPr>
          <p:spPr bwMode="auto">
            <a:xfrm>
              <a:off x="8504" y="3961"/>
              <a:ext cx="37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90" name="Text Box 114"/>
            <p:cNvSpPr txBox="1">
              <a:spLocks noChangeArrowheads="1"/>
            </p:cNvSpPr>
            <p:nvPr/>
          </p:nvSpPr>
          <p:spPr bwMode="auto">
            <a:xfrm>
              <a:off x="8626" y="2152"/>
              <a:ext cx="406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91" name="AutoShape 115"/>
            <p:cNvSpPr>
              <a:spLocks noChangeArrowheads="1"/>
            </p:cNvSpPr>
            <p:nvPr/>
          </p:nvSpPr>
          <p:spPr bwMode="auto">
            <a:xfrm>
              <a:off x="6646" y="3097"/>
              <a:ext cx="3060" cy="720"/>
            </a:xfrm>
            <a:prstGeom prst="cloudCallout">
              <a:avLst>
                <a:gd name="adj1" fmla="val -55227"/>
                <a:gd name="adj2" fmla="val 121528"/>
              </a:avLst>
            </a:prstGeom>
            <a:solidFill>
              <a:srgbClr val="FFFFFF"/>
            </a:solidFill>
            <a:ln w="9525" cap="rnd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92" name="Text Box 116"/>
            <p:cNvSpPr txBox="1">
              <a:spLocks noChangeArrowheads="1"/>
            </p:cNvSpPr>
            <p:nvPr/>
          </p:nvSpPr>
          <p:spPr bwMode="auto">
            <a:xfrm>
              <a:off x="6481" y="3172"/>
              <a:ext cx="27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    </a:t>
              </a: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I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cos(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t </a:t>
              </a: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–</a:t>
              </a: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sym typeface="Symbol" panose="05050102010706020507" pitchFamily="18" charset="2"/>
                </a:rPr>
                <a:t>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)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4696" name="Rectangle 1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4695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9485956"/>
              </p:ext>
            </p:extLst>
          </p:nvPr>
        </p:nvGraphicFramePr>
        <p:xfrm>
          <a:off x="1691680" y="5925716"/>
          <a:ext cx="1285884" cy="743644"/>
        </p:xfrm>
        <a:graphic>
          <a:graphicData uri="http://schemas.openxmlformats.org/presentationml/2006/ole">
            <p:oleObj spid="_x0000_s63516" name="Формула" r:id="rId4" imgW="787400" imgH="457200" progId="Equation.3">
              <p:embed/>
            </p:oleObj>
          </a:graphicData>
        </a:graphic>
      </p:graphicFrame>
      <p:sp>
        <p:nvSpPr>
          <p:cNvPr id="58" name="Штриховая стрелка вправо 57"/>
          <p:cNvSpPr/>
          <p:nvPr/>
        </p:nvSpPr>
        <p:spPr>
          <a:xfrm>
            <a:off x="3691944" y="5954980"/>
            <a:ext cx="857234" cy="6072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698" name="Rectangle 1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4697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7805819"/>
              </p:ext>
            </p:extLst>
          </p:nvPr>
        </p:nvGraphicFramePr>
        <p:xfrm>
          <a:off x="5477894" y="6026418"/>
          <a:ext cx="1214442" cy="404814"/>
        </p:xfrm>
        <a:graphic>
          <a:graphicData uri="http://schemas.openxmlformats.org/presentationml/2006/ole">
            <p:oleObj spid="_x0000_s63517" name="Формула" r:id="rId5" imgW="571252" imgH="190417" progId="Equation.3">
              <p:embed/>
            </p:oleObj>
          </a:graphicData>
        </a:graphic>
      </p:graphicFrame>
      <p:grpSp>
        <p:nvGrpSpPr>
          <p:cNvPr id="45" name="Группа 44"/>
          <p:cNvGrpSpPr/>
          <p:nvPr/>
        </p:nvGrpSpPr>
        <p:grpSpPr>
          <a:xfrm>
            <a:off x="7794194" y="2152850"/>
            <a:ext cx="771524" cy="700086"/>
            <a:chOff x="7158062" y="1689774"/>
            <a:chExt cx="771524" cy="700086"/>
          </a:xfrm>
        </p:grpSpPr>
        <p:sp>
          <p:nvSpPr>
            <p:cNvPr id="42" name="Овал 41"/>
            <p:cNvSpPr/>
            <p:nvPr/>
          </p:nvSpPr>
          <p:spPr>
            <a:xfrm>
              <a:off x="7158062" y="1689774"/>
              <a:ext cx="771524" cy="7000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Text Box 90"/>
            <p:cNvSpPr txBox="1">
              <a:spLocks noChangeArrowheads="1"/>
            </p:cNvSpPr>
            <p:nvPr/>
          </p:nvSpPr>
          <p:spPr bwMode="auto">
            <a:xfrm>
              <a:off x="7306472" y="1700842"/>
              <a:ext cx="500066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i="1" dirty="0" smtClean="0">
                  <a:solidFill>
                    <a:schemeClr val="bg1"/>
                  </a:solidFill>
                  <a:latin typeface="Georgia" pitchFamily="18" charset="0"/>
                </a:rPr>
                <a:t>A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4" name="Выгнутая влево стрелка 43"/>
          <p:cNvSpPr/>
          <p:nvPr/>
        </p:nvSpPr>
        <p:spPr>
          <a:xfrm rot="4188583">
            <a:off x="6954339" y="1640624"/>
            <a:ext cx="304937" cy="1299824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851920" y="1479545"/>
            <a:ext cx="3180267" cy="869156"/>
            <a:chOff x="3920093" y="1479540"/>
            <a:chExt cx="2436398" cy="599900"/>
          </a:xfrm>
        </p:grpSpPr>
        <p:sp>
          <p:nvSpPr>
            <p:cNvPr id="46" name="AutoShape 117"/>
            <p:cNvSpPr>
              <a:spLocks noChangeArrowheads="1"/>
            </p:cNvSpPr>
            <p:nvPr/>
          </p:nvSpPr>
          <p:spPr bwMode="auto">
            <a:xfrm>
              <a:off x="4143372" y="1479540"/>
              <a:ext cx="2213119" cy="520700"/>
            </a:xfrm>
            <a:prstGeom prst="cloudCallout">
              <a:avLst>
                <a:gd name="adj1" fmla="val 30007"/>
                <a:gd name="adj2" fmla="val 128249"/>
              </a:avLst>
            </a:prstGeom>
            <a:solidFill>
              <a:srgbClr val="FFFFFF"/>
            </a:solidFill>
            <a:ln w="9525" cap="rnd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Text Box 118"/>
            <p:cNvSpPr txBox="1">
              <a:spLocks noChangeArrowheads="1"/>
            </p:cNvSpPr>
            <p:nvPr/>
          </p:nvSpPr>
          <p:spPr bwMode="auto">
            <a:xfrm>
              <a:off x="3920093" y="1558740"/>
              <a:ext cx="1952752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    </a:t>
              </a: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I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cos(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t </a:t>
              </a: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–</a:t>
              </a: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sym typeface="Symbol" panose="05050102010706020507" pitchFamily="18" charset="2"/>
                </a:rPr>
                <a:t>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)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9" name="Выгнутая влево стрелка 48"/>
          <p:cNvSpPr/>
          <p:nvPr/>
        </p:nvSpPr>
        <p:spPr>
          <a:xfrm rot="4188583">
            <a:off x="2273819" y="3419790"/>
            <a:ext cx="304937" cy="1299824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6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6572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. Закон  Ома  для  участка  цепи  переменного  тока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1799" name="Group 55"/>
          <p:cNvGrpSpPr>
            <a:grpSpLocks noChangeAspect="1"/>
          </p:cNvGrpSpPr>
          <p:nvPr/>
        </p:nvGrpSpPr>
        <p:grpSpPr bwMode="auto">
          <a:xfrm>
            <a:off x="785786" y="1000108"/>
            <a:ext cx="3543300" cy="1600200"/>
            <a:chOff x="720" y="6119"/>
            <a:chExt cx="5580" cy="2520"/>
          </a:xfrm>
        </p:grpSpPr>
        <p:sp>
          <p:nvSpPr>
            <p:cNvPr id="31800" name="AutoShape 56"/>
            <p:cNvSpPr>
              <a:spLocks noChangeAspect="1" noChangeArrowheads="1"/>
            </p:cNvSpPr>
            <p:nvPr/>
          </p:nvSpPr>
          <p:spPr bwMode="auto">
            <a:xfrm>
              <a:off x="720" y="6119"/>
              <a:ext cx="5580" cy="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01" name="Text Box 57"/>
            <p:cNvSpPr txBox="1">
              <a:spLocks noChangeArrowheads="1"/>
            </p:cNvSpPr>
            <p:nvPr/>
          </p:nvSpPr>
          <p:spPr bwMode="auto">
            <a:xfrm>
              <a:off x="1955" y="7008"/>
              <a:ext cx="565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2" name="Line 58"/>
            <p:cNvSpPr>
              <a:spLocks noChangeShapeType="1"/>
            </p:cNvSpPr>
            <p:nvPr/>
          </p:nvSpPr>
          <p:spPr bwMode="auto">
            <a:xfrm>
              <a:off x="3640" y="7301"/>
              <a:ext cx="104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03" name="Text Box 59"/>
            <p:cNvSpPr txBox="1">
              <a:spLocks noChangeArrowheads="1"/>
            </p:cNvSpPr>
            <p:nvPr/>
          </p:nvSpPr>
          <p:spPr bwMode="auto">
            <a:xfrm>
              <a:off x="3880" y="7008"/>
              <a:ext cx="565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4" name="Line 60"/>
            <p:cNvSpPr>
              <a:spLocks noChangeShapeType="1"/>
            </p:cNvSpPr>
            <p:nvPr/>
          </p:nvSpPr>
          <p:spPr bwMode="auto">
            <a:xfrm>
              <a:off x="1840" y="7309"/>
              <a:ext cx="104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05" name="Text Box 61"/>
            <p:cNvSpPr txBox="1">
              <a:spLocks noChangeArrowheads="1"/>
            </p:cNvSpPr>
            <p:nvPr/>
          </p:nvSpPr>
          <p:spPr bwMode="auto">
            <a:xfrm>
              <a:off x="2448" y="7033"/>
              <a:ext cx="1261" cy="539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“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R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L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C</a:t>
              </a: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”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6" name="Text Box 62"/>
            <p:cNvSpPr txBox="1">
              <a:spLocks noChangeArrowheads="1"/>
            </p:cNvSpPr>
            <p:nvPr/>
          </p:nvSpPr>
          <p:spPr bwMode="auto">
            <a:xfrm>
              <a:off x="2523" y="6299"/>
              <a:ext cx="377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    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I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(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t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)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= I</a:t>
              </a:r>
              <a:r>
                <a: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cos(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t </a:t>
              </a: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–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sym typeface="Symbol" panose="05050102010706020507" pitchFamily="18" charset="2"/>
                </a:rPr>
                <a:t>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7" name="Text Box 63"/>
            <p:cNvSpPr txBox="1">
              <a:spLocks noChangeArrowheads="1"/>
            </p:cNvSpPr>
            <p:nvPr/>
          </p:nvSpPr>
          <p:spPr bwMode="auto">
            <a:xfrm>
              <a:off x="2520" y="7559"/>
              <a:ext cx="1429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 Antiqua" pitchFamily="18" charset="0"/>
                </a:rPr>
                <a:t>U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cos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t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8" name="Line 64"/>
            <p:cNvSpPr>
              <a:spLocks noChangeShapeType="1"/>
            </p:cNvSpPr>
            <p:nvPr/>
          </p:nvSpPr>
          <p:spPr bwMode="auto">
            <a:xfrm>
              <a:off x="2200" y="7259"/>
              <a:ext cx="1" cy="720"/>
            </a:xfrm>
            <a:prstGeom prst="line">
              <a:avLst/>
            </a:prstGeom>
            <a:noFill/>
            <a:ln w="1587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09" name="Line 65"/>
            <p:cNvSpPr>
              <a:spLocks noChangeShapeType="1"/>
            </p:cNvSpPr>
            <p:nvPr/>
          </p:nvSpPr>
          <p:spPr bwMode="auto">
            <a:xfrm>
              <a:off x="4122" y="7262"/>
              <a:ext cx="1" cy="720"/>
            </a:xfrm>
            <a:prstGeom prst="line">
              <a:avLst/>
            </a:prstGeom>
            <a:noFill/>
            <a:ln w="1587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-71470" y="2428868"/>
            <a:ext cx="9107966" cy="3500462"/>
            <a:chOff x="-71470" y="2428868"/>
            <a:chExt cx="9107966" cy="3500462"/>
          </a:xfrm>
        </p:grpSpPr>
        <p:sp>
          <p:nvSpPr>
            <p:cNvPr id="31810" name="Rectangle 66"/>
            <p:cNvSpPr>
              <a:spLocks noChangeArrowheads="1"/>
            </p:cNvSpPr>
            <p:nvPr/>
          </p:nvSpPr>
          <p:spPr bwMode="auto">
            <a:xfrm>
              <a:off x="-71470" y="2428868"/>
              <a:ext cx="89297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457200" marR="0" lvl="1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Blip>
                  <a:blip r:embed="rId4"/>
                </a:buBlip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j-lt"/>
                  <a:ea typeface="Times New Roman" pitchFamily="18" charset="0"/>
                </a:rPr>
                <a:t> 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j-lt"/>
                  <a:ea typeface="Times New Roman" pitchFamily="18" charset="0"/>
                </a:rPr>
                <a:t>(</a:t>
              </a:r>
              <a:r>
                <a:rPr kumimoji="0" lang="ru-RU" b="1" i="1" u="dbl" strike="noStrike" cap="none" normalizeH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j-lt"/>
                  <a:ea typeface="Times New Roman" pitchFamily="18" charset="0"/>
                </a:rPr>
                <a:t>Опр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j-lt"/>
                  <a:ea typeface="Times New Roman" pitchFamily="18" charset="0"/>
                </a:rPr>
                <a:t>.)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ea typeface="Times New Roman" pitchFamily="18" charset="0"/>
                </a:rPr>
                <a:t>Отношение амплитуды напряжения к амплитуде силы тока называется полным сопротивлением участка цепи  переменного тока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1813" name="Rectangle 69"/>
            <p:cNvSpPr>
              <a:spLocks noChangeArrowheads="1"/>
            </p:cNvSpPr>
            <p:nvPr/>
          </p:nvSpPr>
          <p:spPr bwMode="auto">
            <a:xfrm>
              <a:off x="107504" y="3643315"/>
              <a:ext cx="8928992" cy="116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52352" rIns="91440" bIns="15235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1600" b="0" i="0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ru-RU" sz="20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Закон Ома для участка цепи переменного тока</a:t>
              </a: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ru-RU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состоит в том, что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амплитудное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значение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силы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переменного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тока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прямо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пропорционально амплитудному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значению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приложенного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к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участку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цепи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напряжения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: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31814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02512468"/>
                </p:ext>
              </p:extLst>
            </p:nvPr>
          </p:nvGraphicFramePr>
          <p:xfrm>
            <a:off x="3714744" y="4929198"/>
            <a:ext cx="1070017" cy="785794"/>
          </p:xfrm>
          <a:graphic>
            <a:graphicData uri="http://schemas.openxmlformats.org/presentationml/2006/ole">
              <p:oleObj spid="_x0000_s31853" name="Формула" r:id="rId5" imgW="609336" imgH="444307" progId="Equation.3">
                <p:embed/>
              </p:oleObj>
            </a:graphicData>
          </a:graphic>
        </p:graphicFrame>
        <p:sp>
          <p:nvSpPr>
            <p:cNvPr id="21" name="Выноска-облако 20"/>
            <p:cNvSpPr/>
            <p:nvPr/>
          </p:nvSpPr>
          <p:spPr>
            <a:xfrm>
              <a:off x="3299762" y="4786322"/>
              <a:ext cx="2129494" cy="1143008"/>
            </a:xfrm>
            <a:prstGeom prst="cloudCallout">
              <a:avLst>
                <a:gd name="adj1" fmla="val 184941"/>
                <a:gd name="adj2" fmla="val -59849"/>
              </a:avLst>
            </a:prstGeom>
            <a:noFill/>
            <a:ln w="254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57818" y="1214422"/>
            <a:ext cx="1785950" cy="1000132"/>
            <a:chOff x="5357818" y="1214422"/>
            <a:chExt cx="1785950" cy="1000132"/>
          </a:xfrm>
        </p:grpSpPr>
        <p:graphicFrame>
          <p:nvGraphicFramePr>
            <p:cNvPr id="31811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59884881"/>
                </p:ext>
              </p:extLst>
            </p:nvPr>
          </p:nvGraphicFramePr>
          <p:xfrm>
            <a:off x="5715008" y="1357298"/>
            <a:ext cx="928662" cy="804840"/>
          </p:xfrm>
          <a:graphic>
            <a:graphicData uri="http://schemas.openxmlformats.org/presentationml/2006/ole">
              <p:oleObj spid="_x0000_s31854" name="Формула" r:id="rId6" imgW="571252" imgH="495085" progId="Equation.3">
                <p:embed/>
              </p:oleObj>
            </a:graphicData>
          </a:graphic>
        </p:graphicFrame>
        <p:sp>
          <p:nvSpPr>
            <p:cNvPr id="24" name="AutoShape 47"/>
            <p:cNvSpPr>
              <a:spLocks noChangeArrowheads="1"/>
            </p:cNvSpPr>
            <p:nvPr/>
          </p:nvSpPr>
          <p:spPr bwMode="auto">
            <a:xfrm>
              <a:off x="5357818" y="1214422"/>
              <a:ext cx="1785950" cy="1000132"/>
            </a:xfrm>
            <a:prstGeom prst="foldedCorner">
              <a:avLst>
                <a:gd name="adj" fmla="val 20889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00034" y="285728"/>
            <a:ext cx="3000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. Простые примеры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-428660" y="1000108"/>
            <a:ext cx="3571875" cy="1600200"/>
            <a:chOff x="-428660" y="1000108"/>
            <a:chExt cx="3571875" cy="1600200"/>
          </a:xfrm>
        </p:grpSpPr>
        <p:grpSp>
          <p:nvGrpSpPr>
            <p:cNvPr id="2" name="Group 55"/>
            <p:cNvGrpSpPr>
              <a:grpSpLocks noChangeAspect="1"/>
            </p:cNvGrpSpPr>
            <p:nvPr/>
          </p:nvGrpSpPr>
          <p:grpSpPr bwMode="auto">
            <a:xfrm>
              <a:off x="-428660" y="1000108"/>
              <a:ext cx="3571875" cy="1600200"/>
              <a:chOff x="720" y="6119"/>
              <a:chExt cx="5625" cy="2520"/>
            </a:xfrm>
          </p:grpSpPr>
          <p:sp>
            <p:nvSpPr>
              <p:cNvPr id="31800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720" y="6119"/>
                <a:ext cx="5580" cy="2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801" name="Text Box 57"/>
              <p:cNvSpPr txBox="1">
                <a:spLocks noChangeArrowheads="1"/>
              </p:cNvSpPr>
              <p:nvPr/>
            </p:nvSpPr>
            <p:spPr bwMode="auto">
              <a:xfrm>
                <a:off x="1968" y="6995"/>
                <a:ext cx="565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Georgia" pitchFamily="18" charset="0"/>
                    <a:sym typeface="Symbol" pitchFamily="18" charset="2"/>
                  </a:rPr>
                  <a:t>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802" name="Line 58"/>
              <p:cNvSpPr>
                <a:spLocks noChangeShapeType="1"/>
              </p:cNvSpPr>
              <p:nvPr/>
            </p:nvSpPr>
            <p:spPr bwMode="auto">
              <a:xfrm>
                <a:off x="3640" y="7301"/>
                <a:ext cx="1043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803" name="Text Box 59"/>
              <p:cNvSpPr txBox="1">
                <a:spLocks noChangeArrowheads="1"/>
              </p:cNvSpPr>
              <p:nvPr/>
            </p:nvSpPr>
            <p:spPr bwMode="auto">
              <a:xfrm>
                <a:off x="3893" y="6995"/>
                <a:ext cx="565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Georgia" pitchFamily="18" charset="0"/>
                    <a:sym typeface="Symbol" pitchFamily="18" charset="2"/>
                  </a:rPr>
                  <a:t>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804" name="Line 60"/>
              <p:cNvSpPr>
                <a:spLocks noChangeShapeType="1"/>
              </p:cNvSpPr>
              <p:nvPr/>
            </p:nvSpPr>
            <p:spPr bwMode="auto">
              <a:xfrm>
                <a:off x="1840" y="7309"/>
                <a:ext cx="1043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805" name="Text Box 61"/>
              <p:cNvSpPr txBox="1">
                <a:spLocks noChangeArrowheads="1"/>
              </p:cNvSpPr>
              <p:nvPr/>
            </p:nvSpPr>
            <p:spPr bwMode="auto">
              <a:xfrm>
                <a:off x="2448" y="7033"/>
                <a:ext cx="1261" cy="539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lvl="0" indent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</a:rPr>
                  <a:t>    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806" name="Text Box 62"/>
              <p:cNvSpPr txBox="1">
                <a:spLocks noChangeArrowheads="1"/>
              </p:cNvSpPr>
              <p:nvPr/>
            </p:nvSpPr>
            <p:spPr bwMode="auto">
              <a:xfrm>
                <a:off x="2523" y="6299"/>
                <a:ext cx="3822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13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  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I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(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)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= I</a:t>
                </a:r>
                <a:r>
                  <a: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cos(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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t </a:t>
                </a:r>
                <a:r>
                  <a:rPr kumimoji="0" lang="ru-RU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–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 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sym typeface="Symbol" panose="05050102010706020507" pitchFamily="18" charset="2"/>
                  </a:rPr>
                  <a:t></a:t>
                </a:r>
                <a:r>
                  <a:rPr lang="en-US" sz="1800" i="1" baseline="-25000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R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807" name="Text Box 63"/>
              <p:cNvSpPr txBox="1">
                <a:spLocks noChangeArrowheads="1"/>
              </p:cNvSpPr>
              <p:nvPr/>
            </p:nvSpPr>
            <p:spPr bwMode="auto">
              <a:xfrm>
                <a:off x="2520" y="7559"/>
                <a:ext cx="1429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 Antiqua" pitchFamily="18" charset="0"/>
                  </a:rPr>
                  <a:t>U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cos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</a:t>
                </a: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t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808" name="Line 64"/>
              <p:cNvSpPr>
                <a:spLocks noChangeShapeType="1"/>
              </p:cNvSpPr>
              <p:nvPr/>
            </p:nvSpPr>
            <p:spPr bwMode="auto">
              <a:xfrm>
                <a:off x="2200" y="7259"/>
                <a:ext cx="1" cy="720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809" name="Line 65"/>
              <p:cNvSpPr>
                <a:spLocks noChangeShapeType="1"/>
              </p:cNvSpPr>
              <p:nvPr/>
            </p:nvSpPr>
            <p:spPr bwMode="auto">
              <a:xfrm>
                <a:off x="4122" y="7262"/>
                <a:ext cx="1" cy="720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928663" y="1571612"/>
              <a:ext cx="357189" cy="340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 Antiqua" pitchFamily="18" charset="0"/>
                </a:rPr>
                <a:t>R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285852" y="714356"/>
            <a:ext cx="1214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1.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“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”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226244" y="1074578"/>
            <a:ext cx="33782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= 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–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</a:t>
            </a:r>
            <a:r>
              <a:rPr kumimoji="0" lang="en-US" sz="2000" b="0" i="1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6745613" y="1714488"/>
          <a:ext cx="1969791" cy="642918"/>
        </p:xfrm>
        <a:graphic>
          <a:graphicData uri="http://schemas.openxmlformats.org/presentationml/2006/ole">
            <p:oleObj spid="_x0000_s64626" name="Формула" r:id="rId4" imgW="1371600" imgH="444500" progId="Equation.3">
              <p:embed/>
            </p:oleObj>
          </a:graphicData>
        </a:graphic>
      </p:graphicFrame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3000364" y="1023906"/>
            <a:ext cx="1827007" cy="1211376"/>
            <a:chOff x="1035" y="13654"/>
            <a:chExt cx="2878" cy="1908"/>
          </a:xfrm>
        </p:grpSpPr>
        <p:sp>
          <p:nvSpPr>
            <p:cNvPr id="47132" name="Text Box 28"/>
            <p:cNvSpPr txBox="1">
              <a:spLocks noChangeArrowheads="1"/>
            </p:cNvSpPr>
            <p:nvPr/>
          </p:nvSpPr>
          <p:spPr bwMode="auto">
            <a:xfrm>
              <a:off x="1035" y="14303"/>
              <a:ext cx="1660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~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cos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3" name="Line 29"/>
            <p:cNvSpPr>
              <a:spLocks noChangeShapeType="1"/>
            </p:cNvSpPr>
            <p:nvPr/>
          </p:nvSpPr>
          <p:spPr bwMode="auto">
            <a:xfrm>
              <a:off x="1925" y="13654"/>
              <a:ext cx="186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4" name="Line 30"/>
            <p:cNvSpPr>
              <a:spLocks noChangeShapeType="1"/>
            </p:cNvSpPr>
            <p:nvPr/>
          </p:nvSpPr>
          <p:spPr bwMode="auto">
            <a:xfrm>
              <a:off x="1925" y="15556"/>
              <a:ext cx="186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5" name="Text Box 31"/>
            <p:cNvSpPr txBox="1">
              <a:spLocks noChangeArrowheads="1"/>
            </p:cNvSpPr>
            <p:nvPr/>
          </p:nvSpPr>
          <p:spPr bwMode="auto">
            <a:xfrm>
              <a:off x="3181" y="14401"/>
              <a:ext cx="540" cy="540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20638" lvl="0" indent="0" algn="l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  <a:cs typeface="Arial" pitchFamily="34" charset="0"/>
                </a:rPr>
                <a:t>R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6" name="Oval 32"/>
            <p:cNvSpPr>
              <a:spLocks noChangeArrowheads="1"/>
            </p:cNvSpPr>
            <p:nvPr/>
          </p:nvSpPr>
          <p:spPr bwMode="auto">
            <a:xfrm>
              <a:off x="1849" y="14218"/>
              <a:ext cx="167" cy="162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7" name="Oval 33"/>
            <p:cNvSpPr>
              <a:spLocks noChangeArrowheads="1"/>
            </p:cNvSpPr>
            <p:nvPr/>
          </p:nvSpPr>
          <p:spPr bwMode="auto">
            <a:xfrm>
              <a:off x="1852" y="14745"/>
              <a:ext cx="168" cy="166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8" name="Line 34"/>
            <p:cNvSpPr>
              <a:spLocks noChangeShapeType="1"/>
            </p:cNvSpPr>
            <p:nvPr/>
          </p:nvSpPr>
          <p:spPr bwMode="auto">
            <a:xfrm>
              <a:off x="1934" y="13654"/>
              <a:ext cx="0" cy="5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9" name="Line 35"/>
            <p:cNvSpPr>
              <a:spLocks noChangeShapeType="1"/>
            </p:cNvSpPr>
            <p:nvPr/>
          </p:nvSpPr>
          <p:spPr bwMode="auto">
            <a:xfrm>
              <a:off x="1934" y="14920"/>
              <a:ext cx="0" cy="63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0" name="Line 36"/>
            <p:cNvSpPr>
              <a:spLocks noChangeShapeType="1"/>
            </p:cNvSpPr>
            <p:nvPr/>
          </p:nvSpPr>
          <p:spPr bwMode="auto">
            <a:xfrm>
              <a:off x="3779" y="13658"/>
              <a:ext cx="1" cy="80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1" name="Line 37"/>
            <p:cNvSpPr>
              <a:spLocks noChangeShapeType="1"/>
            </p:cNvSpPr>
            <p:nvPr/>
          </p:nvSpPr>
          <p:spPr bwMode="auto">
            <a:xfrm>
              <a:off x="3781" y="14762"/>
              <a:ext cx="2" cy="8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2" name="Rectangle 38"/>
            <p:cNvSpPr>
              <a:spLocks noChangeArrowheads="1"/>
            </p:cNvSpPr>
            <p:nvPr/>
          </p:nvSpPr>
          <p:spPr bwMode="auto">
            <a:xfrm>
              <a:off x="3659" y="14231"/>
              <a:ext cx="242" cy="7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4" name="Line 40"/>
            <p:cNvSpPr>
              <a:spLocks noChangeShapeType="1"/>
            </p:cNvSpPr>
            <p:nvPr/>
          </p:nvSpPr>
          <p:spPr bwMode="auto">
            <a:xfrm>
              <a:off x="2281" y="13654"/>
              <a:ext cx="104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5" name="Text Box 41"/>
            <p:cNvSpPr txBox="1">
              <a:spLocks noChangeArrowheads="1"/>
            </p:cNvSpPr>
            <p:nvPr/>
          </p:nvSpPr>
          <p:spPr bwMode="auto">
            <a:xfrm>
              <a:off x="1933" y="13654"/>
              <a:ext cx="198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4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cos(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 – 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  <a:sym typeface="Symbol" panose="05050102010706020507" pitchFamily="18" charset="2"/>
                </a:rPr>
                <a:t></a:t>
              </a:r>
              <a:r>
                <a:rPr kumimoji="0" lang="en-US" sz="1400" b="0" i="1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6" name="Line 42"/>
            <p:cNvSpPr>
              <a:spLocks noChangeShapeType="1"/>
            </p:cNvSpPr>
            <p:nvPr/>
          </p:nvSpPr>
          <p:spPr bwMode="auto">
            <a:xfrm flipH="1">
              <a:off x="2307" y="15552"/>
              <a:ext cx="10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" name="Rectangle 83"/>
          <p:cNvSpPr>
            <a:spLocks noChangeArrowheads="1"/>
          </p:cNvSpPr>
          <p:nvPr/>
        </p:nvSpPr>
        <p:spPr bwMode="auto">
          <a:xfrm>
            <a:off x="0" y="-1"/>
            <a:ext cx="133724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5368137" y="1844824"/>
          <a:ext cx="921050" cy="434941"/>
        </p:xfrm>
        <a:graphic>
          <a:graphicData uri="http://schemas.openxmlformats.org/presentationml/2006/ole">
            <p:oleObj spid="_x0000_s64627" name="Формула" r:id="rId5" imgW="457002" imgH="215806" progId="Equation.3">
              <p:embed/>
            </p:oleObj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-571536" y="2661818"/>
            <a:ext cx="9358378" cy="2257746"/>
            <a:chOff x="-571536" y="2661818"/>
            <a:chExt cx="9358378" cy="2257746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285852" y="2661818"/>
              <a:ext cx="121444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800100" algn="l"/>
                </a:tabLst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2.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4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.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2.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</a:rPr>
                <a:t>“</a:t>
              </a: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</a:rPr>
                <a:t>C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</a:rPr>
                <a:t>”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-571536" y="3071810"/>
              <a:ext cx="3571875" cy="1600200"/>
              <a:chOff x="785786" y="2900370"/>
              <a:chExt cx="3571875" cy="1600200"/>
            </a:xfrm>
          </p:grpSpPr>
          <p:grpSp>
            <p:nvGrpSpPr>
              <p:cNvPr id="30" name="Group 55"/>
              <p:cNvGrpSpPr>
                <a:grpSpLocks noChangeAspect="1"/>
              </p:cNvGrpSpPr>
              <p:nvPr/>
            </p:nvGrpSpPr>
            <p:grpSpPr bwMode="auto">
              <a:xfrm>
                <a:off x="785786" y="2900370"/>
                <a:ext cx="3571875" cy="1600200"/>
                <a:chOff x="720" y="6119"/>
                <a:chExt cx="5625" cy="2520"/>
              </a:xfrm>
            </p:grpSpPr>
            <p:sp>
              <p:nvSpPr>
                <p:cNvPr id="31" name="AutoShap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720" y="6119"/>
                  <a:ext cx="5580" cy="2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2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215" y="7008"/>
                  <a:ext cx="565" cy="5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Georgia" pitchFamily="18" charset="0"/>
                      <a:sym typeface="Symbol" pitchFamily="18" charset="2"/>
                    </a:rPr>
                    <a:t>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" name="Line 58"/>
                <p:cNvSpPr>
                  <a:spLocks noChangeShapeType="1"/>
                </p:cNvSpPr>
                <p:nvPr/>
              </p:nvSpPr>
              <p:spPr bwMode="auto">
                <a:xfrm>
                  <a:off x="3441" y="7301"/>
                  <a:ext cx="1043" cy="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893" y="7008"/>
                  <a:ext cx="565" cy="5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Georgia" pitchFamily="18" charset="0"/>
                      <a:sym typeface="Symbol" pitchFamily="18" charset="2"/>
                    </a:rPr>
                    <a:t>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" name="Line 60"/>
                <p:cNvSpPr>
                  <a:spLocks noChangeShapeType="1"/>
                </p:cNvSpPr>
                <p:nvPr/>
              </p:nvSpPr>
              <p:spPr bwMode="auto">
                <a:xfrm>
                  <a:off x="2143" y="7309"/>
                  <a:ext cx="1043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523" y="6299"/>
                  <a:ext cx="3822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13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         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I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(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t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)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= I</a:t>
                  </a:r>
                  <a:r>
                    <a:rPr kumimoji="0" lang="en-US" sz="1800" b="0" i="0" u="none" strike="noStrike" cap="none" normalizeH="0" baseline="-2500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cos(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sym typeface="Symbol" pitchFamily="18" charset="2"/>
                    </a:rPr>
                    <a:t>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t </a:t>
                  </a:r>
                  <a:r>
                    <a:rPr kumimoji="0" lang="ru-RU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–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 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sym typeface="Symbol" panose="05050102010706020507" pitchFamily="18" charset="2"/>
                    </a:rPr>
                    <a:t></a:t>
                  </a:r>
                  <a:r>
                    <a:rPr kumimoji="0" lang="en-US" b="0" i="1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sym typeface="Symbol" pitchFamily="18" charset="2"/>
                    </a:rPr>
                    <a:t>C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)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520" y="7689"/>
                  <a:ext cx="1429" cy="5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Book Antiqua" pitchFamily="18" charset="0"/>
                    </a:rPr>
                    <a:t>U</a:t>
                  </a:r>
                  <a:r>
                    <a:rPr kumimoji="0" lang="en-US" sz="1600" b="0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</a:rPr>
                    <a:t>0</a:t>
                  </a: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</a:rPr>
                    <a:t>cos</a:t>
                  </a: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sym typeface="Symbol" pitchFamily="18" charset="2"/>
                    </a:rPr>
                    <a:t></a:t>
                  </a:r>
                  <a:r>
                    <a:rPr kumimoji="0" lang="en-US" sz="16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</a:rPr>
                    <a:t>t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9" name="Line 64"/>
                <p:cNvSpPr>
                  <a:spLocks noChangeShapeType="1"/>
                </p:cNvSpPr>
                <p:nvPr/>
              </p:nvSpPr>
              <p:spPr bwMode="auto">
                <a:xfrm>
                  <a:off x="2471" y="7289"/>
                  <a:ext cx="1" cy="720"/>
                </a:xfrm>
                <a:prstGeom prst="line">
                  <a:avLst/>
                </a:prstGeom>
                <a:noFill/>
                <a:ln w="15875">
                  <a:solidFill>
                    <a:srgbClr val="FF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0" name="Line 65"/>
                <p:cNvSpPr>
                  <a:spLocks noChangeShapeType="1"/>
                </p:cNvSpPr>
                <p:nvPr/>
              </p:nvSpPr>
              <p:spPr bwMode="auto">
                <a:xfrm>
                  <a:off x="4135" y="7262"/>
                  <a:ext cx="1" cy="720"/>
                </a:xfrm>
                <a:prstGeom prst="line">
                  <a:avLst/>
                </a:prstGeom>
                <a:noFill/>
                <a:ln w="15875">
                  <a:solidFill>
                    <a:srgbClr val="FF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>
                <a:off x="2107389" y="3651615"/>
                <a:ext cx="500066" cy="1588"/>
              </a:xfrm>
              <a:prstGeom prst="line">
                <a:avLst/>
              </a:prstGeom>
              <a:ln w="3492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>
                <a:off x="2248355" y="3653525"/>
                <a:ext cx="500066" cy="1588"/>
              </a:xfrm>
              <a:prstGeom prst="line">
                <a:avLst/>
              </a:prstGeom>
              <a:ln w="3492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7114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7215206" y="3747704"/>
            <a:ext cx="1112747" cy="714356"/>
          </p:xfrm>
          <a:graphic>
            <a:graphicData uri="http://schemas.openxmlformats.org/presentationml/2006/ole">
              <p:oleObj spid="_x0000_s64628" name="Формула" r:id="rId6" imgW="774364" imgH="495085" progId="Equation.3">
                <p:embed/>
              </p:oleObj>
            </a:graphicData>
          </a:graphic>
        </p:graphicFrame>
        <p:graphicFrame>
          <p:nvGraphicFramePr>
            <p:cNvPr id="47116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5357818" y="3143248"/>
            <a:ext cx="2878138" cy="349250"/>
          </p:xfrm>
          <a:graphic>
            <a:graphicData uri="http://schemas.openxmlformats.org/presentationml/2006/ole">
              <p:oleObj spid="_x0000_s64629" name="Формула" r:id="rId7" imgW="2006600" imgH="241300" progId="Equation.3">
                <p:embed/>
              </p:oleObj>
            </a:graphicData>
          </a:graphic>
        </p:graphicFrame>
        <p:sp>
          <p:nvSpPr>
            <p:cNvPr id="47118" name="AutoShape 14"/>
            <p:cNvSpPr>
              <a:spLocks noChangeArrowheads="1"/>
            </p:cNvSpPr>
            <p:nvPr/>
          </p:nvSpPr>
          <p:spPr bwMode="auto">
            <a:xfrm>
              <a:off x="7072330" y="3714752"/>
              <a:ext cx="1714512" cy="857256"/>
            </a:xfrm>
            <a:prstGeom prst="cloudCallout">
              <a:avLst>
                <a:gd name="adj1" fmla="val -82885"/>
                <a:gd name="adj2" fmla="val -56431"/>
              </a:avLst>
            </a:prstGeom>
            <a:solidFill>
              <a:srgbClr val="CCFFFF">
                <a:alpha val="27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47147" name="Group 43"/>
            <p:cNvGrpSpPr>
              <a:grpSpLocks noChangeAspect="1"/>
            </p:cNvGrpSpPr>
            <p:nvPr/>
          </p:nvGrpSpPr>
          <p:grpSpPr bwMode="auto">
            <a:xfrm>
              <a:off x="3033770" y="3214686"/>
              <a:ext cx="1966858" cy="1190852"/>
              <a:chOff x="1056" y="13654"/>
              <a:chExt cx="3097" cy="1875"/>
            </a:xfrm>
          </p:grpSpPr>
          <p:sp>
            <p:nvSpPr>
              <p:cNvPr id="47149" name="Text Box 45"/>
              <p:cNvSpPr txBox="1">
                <a:spLocks noChangeArrowheads="1"/>
              </p:cNvSpPr>
              <p:nvPr/>
            </p:nvSpPr>
            <p:spPr bwMode="auto">
              <a:xfrm>
                <a:off x="1056" y="14287"/>
                <a:ext cx="1430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~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 Antiqua" pitchFamily="18" charset="0"/>
                    <a:cs typeface="Arial" pitchFamily="34" charset="0"/>
                  </a:rPr>
                  <a:t>U</a:t>
                </a:r>
                <a:r>
                  <a:rPr kumimoji="0" lang="en-US" sz="1300" b="0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cos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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50" name="Text Box 46"/>
              <p:cNvSpPr txBox="1">
                <a:spLocks noChangeArrowheads="1"/>
              </p:cNvSpPr>
              <p:nvPr/>
            </p:nvSpPr>
            <p:spPr bwMode="auto">
              <a:xfrm>
                <a:off x="3135" y="14404"/>
                <a:ext cx="550" cy="517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20638" lvl="0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51" name="Line 47"/>
              <p:cNvSpPr>
                <a:spLocks noChangeShapeType="1"/>
              </p:cNvSpPr>
              <p:nvPr/>
            </p:nvSpPr>
            <p:spPr bwMode="auto">
              <a:xfrm>
                <a:off x="1723" y="13654"/>
                <a:ext cx="218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2" name="Line 48"/>
              <p:cNvSpPr>
                <a:spLocks noChangeShapeType="1"/>
              </p:cNvSpPr>
              <p:nvPr/>
            </p:nvSpPr>
            <p:spPr bwMode="auto">
              <a:xfrm>
                <a:off x="1723" y="15529"/>
                <a:ext cx="218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3" name="Oval 49"/>
              <p:cNvSpPr>
                <a:spLocks noChangeArrowheads="1"/>
              </p:cNvSpPr>
              <p:nvPr/>
            </p:nvSpPr>
            <p:spPr bwMode="auto">
              <a:xfrm>
                <a:off x="1643" y="14210"/>
                <a:ext cx="159" cy="160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4" name="Oval 50"/>
              <p:cNvSpPr>
                <a:spLocks noChangeArrowheads="1"/>
              </p:cNvSpPr>
              <p:nvPr/>
            </p:nvSpPr>
            <p:spPr bwMode="auto">
              <a:xfrm>
                <a:off x="1640" y="14739"/>
                <a:ext cx="159" cy="163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5" name="Line 51"/>
              <p:cNvSpPr>
                <a:spLocks noChangeShapeType="1"/>
              </p:cNvSpPr>
              <p:nvPr/>
            </p:nvSpPr>
            <p:spPr bwMode="auto">
              <a:xfrm>
                <a:off x="1723" y="13654"/>
                <a:ext cx="0" cy="55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6" name="Line 52"/>
              <p:cNvSpPr>
                <a:spLocks noChangeShapeType="1"/>
              </p:cNvSpPr>
              <p:nvPr/>
            </p:nvSpPr>
            <p:spPr bwMode="auto">
              <a:xfrm>
                <a:off x="1723" y="14902"/>
                <a:ext cx="0" cy="62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7" name="Line 53"/>
              <p:cNvSpPr>
                <a:spLocks noChangeShapeType="1"/>
              </p:cNvSpPr>
              <p:nvPr/>
            </p:nvSpPr>
            <p:spPr bwMode="auto">
              <a:xfrm>
                <a:off x="3902" y="13658"/>
                <a:ext cx="2" cy="78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8" name="Line 54"/>
              <p:cNvSpPr>
                <a:spLocks noChangeShapeType="1"/>
              </p:cNvSpPr>
              <p:nvPr/>
            </p:nvSpPr>
            <p:spPr bwMode="auto">
              <a:xfrm>
                <a:off x="3905" y="14737"/>
                <a:ext cx="2" cy="78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47159" name="Group 55"/>
              <p:cNvGrpSpPr>
                <a:grpSpLocks/>
              </p:cNvGrpSpPr>
              <p:nvPr/>
            </p:nvGrpSpPr>
            <p:grpSpPr bwMode="auto">
              <a:xfrm rot="5400000">
                <a:off x="3783" y="14341"/>
                <a:ext cx="229" cy="510"/>
                <a:chOff x="6481" y="4354"/>
                <a:chExt cx="112" cy="233"/>
              </a:xfrm>
            </p:grpSpPr>
            <p:sp>
              <p:nvSpPr>
                <p:cNvPr id="47160" name="Line 56"/>
                <p:cNvSpPr>
                  <a:spLocks noChangeShapeType="1"/>
                </p:cNvSpPr>
                <p:nvPr/>
              </p:nvSpPr>
              <p:spPr bwMode="auto">
                <a:xfrm>
                  <a:off x="6481" y="4354"/>
                  <a:ext cx="0" cy="23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161" name="Line 57"/>
                <p:cNvSpPr>
                  <a:spLocks noChangeShapeType="1"/>
                </p:cNvSpPr>
                <p:nvPr/>
              </p:nvSpPr>
              <p:spPr bwMode="auto">
                <a:xfrm>
                  <a:off x="6593" y="4354"/>
                  <a:ext cx="0" cy="23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47163" name="Line 59"/>
              <p:cNvSpPr>
                <a:spLocks noChangeShapeType="1"/>
              </p:cNvSpPr>
              <p:nvPr/>
            </p:nvSpPr>
            <p:spPr bwMode="auto">
              <a:xfrm>
                <a:off x="2201" y="13655"/>
                <a:ext cx="1043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4" name="Text Box 60"/>
              <p:cNvSpPr txBox="1">
                <a:spLocks noChangeArrowheads="1"/>
              </p:cNvSpPr>
              <p:nvPr/>
            </p:nvSpPr>
            <p:spPr bwMode="auto">
              <a:xfrm>
                <a:off x="1975" y="13676"/>
                <a:ext cx="1980" cy="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r>
                  <a:rPr kumimoji="0" lang="en-US" sz="1400" b="0" i="0" u="none" strike="noStrike" cap="none" normalizeH="0" baseline="-2500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cos(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</a:t>
                </a: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r>
                  <a:rPr kumimoji="0" lang="ru-RU" sz="14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– </a:t>
                </a:r>
                <a:r>
                  <a:rPr lang="ru-RU" sz="1400" i="1" dirty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  <a:sym typeface="Symbol" panose="05050102010706020507" pitchFamily="18" charset="2"/>
                  </a:rPr>
                  <a:t></a:t>
                </a:r>
                <a:r>
                  <a:rPr kumimoji="0" lang="ru-RU" sz="1400" b="0" i="1" u="none" strike="noStrike" cap="none" normalizeH="0" baseline="-2500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65" name="Line 61"/>
              <p:cNvSpPr>
                <a:spLocks noChangeShapeType="1"/>
              </p:cNvSpPr>
              <p:nvPr/>
            </p:nvSpPr>
            <p:spPr bwMode="auto">
              <a:xfrm flipH="1">
                <a:off x="2278" y="15527"/>
                <a:ext cx="104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22" name="Группа 121"/>
            <p:cNvGrpSpPr/>
            <p:nvPr/>
          </p:nvGrpSpPr>
          <p:grpSpPr>
            <a:xfrm>
              <a:off x="5441457" y="4363951"/>
              <a:ext cx="1845187" cy="555613"/>
              <a:chOff x="5441457" y="4363951"/>
              <a:chExt cx="1845187" cy="555613"/>
            </a:xfrm>
          </p:grpSpPr>
          <p:sp>
            <p:nvSpPr>
              <p:cNvPr id="118" name="Rectangle 4"/>
              <p:cNvSpPr>
                <a:spLocks noChangeArrowheads="1"/>
              </p:cNvSpPr>
              <p:nvPr/>
            </p:nvSpPr>
            <p:spPr bwMode="auto">
              <a:xfrm>
                <a:off x="5715008" y="4500570"/>
                <a:ext cx="157163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800100" algn="l"/>
                  </a:tabLst>
                </a:pPr>
                <a:r>
                  <a:rPr kumimoji="0" lang="ru-RU" sz="1600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n-lt"/>
                    <a:ea typeface="Times New Roman" pitchFamily="18" charset="0"/>
                  </a:rPr>
                  <a:t>Опережает !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19" name="Выгнутая влево стрелка 118"/>
              <p:cNvSpPr/>
              <p:nvPr/>
            </p:nvSpPr>
            <p:spPr>
              <a:xfrm rot="19117568">
                <a:off x="5441457" y="4363951"/>
                <a:ext cx="228737" cy="555613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aphicFrame>
          <p:nvGraphicFramePr>
            <p:cNvPr id="7" name="Объект 6"/>
            <p:cNvGraphicFramePr>
              <a:graphicFrameLocks noChangeAspect="1"/>
            </p:cNvGraphicFramePr>
            <p:nvPr>
              <p:extLst/>
            </p:nvPr>
          </p:nvGraphicFramePr>
          <p:xfrm>
            <a:off x="5432559" y="3783756"/>
            <a:ext cx="1011649" cy="653356"/>
          </p:xfrm>
          <a:graphic>
            <a:graphicData uri="http://schemas.openxmlformats.org/presentationml/2006/ole">
              <p:oleObj spid="_x0000_s64630" name="Формула" r:id="rId8" imgW="609336" imgH="393529" progId="Equation.3">
                <p:embed/>
              </p:oleObj>
            </a:graphicData>
          </a:graphic>
        </p:graphicFrame>
      </p:grpSp>
      <p:grpSp>
        <p:nvGrpSpPr>
          <p:cNvPr id="8" name="Группа 7"/>
          <p:cNvGrpSpPr/>
          <p:nvPr/>
        </p:nvGrpSpPr>
        <p:grpSpPr>
          <a:xfrm>
            <a:off x="-500098" y="4733520"/>
            <a:ext cx="9286940" cy="2124480"/>
            <a:chOff x="-500098" y="4733520"/>
            <a:chExt cx="9286940" cy="2124480"/>
          </a:xfrm>
        </p:grpSpPr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1285852" y="4733520"/>
              <a:ext cx="121444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800100" algn="l"/>
                </a:tabLst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2.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4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.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3.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</a:rPr>
                <a:t>“</a:t>
              </a: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</a:rPr>
                <a:t>L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</a:rPr>
                <a:t>”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grpSp>
          <p:nvGrpSpPr>
            <p:cNvPr id="102" name="Группа 101"/>
            <p:cNvGrpSpPr/>
            <p:nvPr/>
          </p:nvGrpSpPr>
          <p:grpSpPr>
            <a:xfrm>
              <a:off x="-500098" y="5043510"/>
              <a:ext cx="3571875" cy="1600200"/>
              <a:chOff x="714348" y="5043510"/>
              <a:chExt cx="3571875" cy="1600200"/>
            </a:xfrm>
          </p:grpSpPr>
          <p:grpSp>
            <p:nvGrpSpPr>
              <p:cNvPr id="56" name="Group 55"/>
              <p:cNvGrpSpPr>
                <a:grpSpLocks noChangeAspect="1"/>
              </p:cNvGrpSpPr>
              <p:nvPr/>
            </p:nvGrpSpPr>
            <p:grpSpPr bwMode="auto">
              <a:xfrm>
                <a:off x="714348" y="5043510"/>
                <a:ext cx="3571875" cy="1600200"/>
                <a:chOff x="720" y="6119"/>
                <a:chExt cx="5625" cy="2520"/>
              </a:xfrm>
            </p:grpSpPr>
            <p:sp>
              <p:nvSpPr>
                <p:cNvPr id="59" name="AutoShap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720" y="6119"/>
                  <a:ext cx="5580" cy="2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0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228" y="7099"/>
                  <a:ext cx="565" cy="5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Georgia" pitchFamily="18" charset="0"/>
                      <a:sym typeface="Symbol" pitchFamily="18" charset="2"/>
                    </a:rPr>
                    <a:t>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2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893" y="7086"/>
                  <a:ext cx="565" cy="5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Georgia" pitchFamily="18" charset="0"/>
                      <a:sym typeface="Symbol" pitchFamily="18" charset="2"/>
                    </a:rPr>
                    <a:t>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523" y="6299"/>
                  <a:ext cx="3822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13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         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I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(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t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)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= I</a:t>
                  </a:r>
                  <a:r>
                    <a:rPr kumimoji="0" lang="en-US" sz="1800" b="0" i="0" u="none" strike="noStrike" cap="none" normalizeH="0" baseline="-2500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cos(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sym typeface="Symbol" pitchFamily="18" charset="2"/>
                    </a:rPr>
                    <a:t>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t </a:t>
                  </a:r>
                  <a:r>
                    <a:rPr kumimoji="0" lang="ru-RU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–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 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sym typeface="Symbol" panose="05050102010706020507" pitchFamily="18" charset="2"/>
                    </a:rPr>
                    <a:t></a:t>
                  </a:r>
                  <a:r>
                    <a:rPr lang="en-US" sz="1800" i="1" baseline="-25000" dirty="0" smtClean="0">
                      <a:solidFill>
                        <a:srgbClr val="00B050"/>
                      </a:solidFill>
                      <a:latin typeface="Times New Roman" pitchFamily="18" charset="0"/>
                      <a:sym typeface="Symbol" pitchFamily="18" charset="2"/>
                    </a:rPr>
                    <a:t>L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)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520" y="7689"/>
                  <a:ext cx="1429" cy="5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Book Antiqua" pitchFamily="18" charset="0"/>
                    </a:rPr>
                    <a:t>U</a:t>
                  </a:r>
                  <a:r>
                    <a:rPr kumimoji="0" lang="en-US" sz="1600" b="0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</a:rPr>
                    <a:t>0</a:t>
                  </a: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</a:rPr>
                    <a:t>cos</a:t>
                  </a: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sym typeface="Symbol" pitchFamily="18" charset="2"/>
                    </a:rPr>
                    <a:t></a:t>
                  </a:r>
                  <a:r>
                    <a:rPr kumimoji="0" lang="en-US" sz="16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</a:rPr>
                    <a:t>t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6" name="Line 64"/>
                <p:cNvSpPr>
                  <a:spLocks noChangeShapeType="1"/>
                </p:cNvSpPr>
                <p:nvPr/>
              </p:nvSpPr>
              <p:spPr bwMode="auto">
                <a:xfrm>
                  <a:off x="2471" y="7367"/>
                  <a:ext cx="1" cy="720"/>
                </a:xfrm>
                <a:prstGeom prst="line">
                  <a:avLst/>
                </a:prstGeom>
                <a:noFill/>
                <a:ln w="15875">
                  <a:solidFill>
                    <a:srgbClr val="FF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7" name="Line 65"/>
                <p:cNvSpPr>
                  <a:spLocks noChangeShapeType="1"/>
                </p:cNvSpPr>
                <p:nvPr/>
              </p:nvSpPr>
              <p:spPr bwMode="auto">
                <a:xfrm>
                  <a:off x="4135" y="7366"/>
                  <a:ext cx="1" cy="720"/>
                </a:xfrm>
                <a:prstGeom prst="line">
                  <a:avLst/>
                </a:prstGeom>
                <a:noFill/>
                <a:ln w="15875">
                  <a:solidFill>
                    <a:srgbClr val="FF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47122" name="Group 18"/>
              <p:cNvGrpSpPr>
                <a:grpSpLocks/>
              </p:cNvGrpSpPr>
              <p:nvPr/>
            </p:nvGrpSpPr>
            <p:grpSpPr bwMode="auto">
              <a:xfrm>
                <a:off x="2134870" y="5725334"/>
                <a:ext cx="450850" cy="144462"/>
                <a:chOff x="2083" y="14332"/>
                <a:chExt cx="612" cy="144"/>
              </a:xfrm>
            </p:grpSpPr>
            <p:sp>
              <p:nvSpPr>
                <p:cNvPr id="47123" name="Arc 19"/>
                <p:cNvSpPr>
                  <a:spLocks/>
                </p:cNvSpPr>
                <p:nvPr/>
              </p:nvSpPr>
              <p:spPr bwMode="auto">
                <a:xfrm rot="5400000">
                  <a:off x="2113" y="14302"/>
                  <a:ext cx="144" cy="203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124" name="Arc 20"/>
                <p:cNvSpPr>
                  <a:spLocks/>
                </p:cNvSpPr>
                <p:nvPr/>
              </p:nvSpPr>
              <p:spPr bwMode="auto">
                <a:xfrm rot="5400000">
                  <a:off x="2317" y="14301"/>
                  <a:ext cx="144" cy="205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125" name="Arc 21"/>
                <p:cNvSpPr>
                  <a:spLocks/>
                </p:cNvSpPr>
                <p:nvPr/>
              </p:nvSpPr>
              <p:spPr bwMode="auto">
                <a:xfrm rot="5400000">
                  <a:off x="2521" y="14302"/>
                  <a:ext cx="14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cxnSp>
            <p:nvCxnSpPr>
              <p:cNvPr id="72" name="Прямая соединительная линия 71"/>
              <p:cNvCxnSpPr/>
              <p:nvPr/>
            </p:nvCxnSpPr>
            <p:spPr>
              <a:xfrm rot="10800000">
                <a:off x="1634804" y="5849654"/>
                <a:ext cx="500066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rot="10800000">
                <a:off x="2596450" y="5849654"/>
                <a:ext cx="500066" cy="1588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triangl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7127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7286643" y="6072206"/>
            <a:ext cx="1071571" cy="372073"/>
          </p:xfrm>
          <a:graphic>
            <a:graphicData uri="http://schemas.openxmlformats.org/presentationml/2006/ole">
              <p:oleObj spid="_x0000_s64631" name="Формула" r:id="rId9" imgW="685800" imgH="241300" progId="Equation.3">
                <p:embed/>
              </p:oleObj>
            </a:graphicData>
          </a:graphic>
        </p:graphicFrame>
        <p:graphicFrame>
          <p:nvGraphicFramePr>
            <p:cNvPr id="47129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5470296" y="5000636"/>
            <a:ext cx="2459290" cy="624793"/>
          </p:xfrm>
          <a:graphic>
            <a:graphicData uri="http://schemas.openxmlformats.org/presentationml/2006/ole">
              <p:oleObj spid="_x0000_s64632" name="Формула" r:id="rId10" imgW="1764534" imgH="444307" progId="Equation.3">
                <p:embed/>
              </p:oleObj>
            </a:graphicData>
          </a:graphic>
        </p:graphicFrame>
        <p:sp>
          <p:nvSpPr>
            <p:cNvPr id="80" name="AutoShape 14"/>
            <p:cNvSpPr>
              <a:spLocks noChangeArrowheads="1"/>
            </p:cNvSpPr>
            <p:nvPr/>
          </p:nvSpPr>
          <p:spPr bwMode="auto">
            <a:xfrm>
              <a:off x="7000892" y="5844120"/>
              <a:ext cx="1785950" cy="857256"/>
            </a:xfrm>
            <a:prstGeom prst="cloudCallout">
              <a:avLst>
                <a:gd name="adj1" fmla="val -82885"/>
                <a:gd name="adj2" fmla="val -56431"/>
              </a:avLst>
            </a:prstGeom>
            <a:solidFill>
              <a:srgbClr val="CCFFFF">
                <a:alpha val="27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47166" name="Group 62"/>
            <p:cNvGrpSpPr>
              <a:grpSpLocks noChangeAspect="1"/>
            </p:cNvGrpSpPr>
            <p:nvPr/>
          </p:nvGrpSpPr>
          <p:grpSpPr bwMode="auto">
            <a:xfrm>
              <a:off x="3071802" y="5308077"/>
              <a:ext cx="1937617" cy="1192757"/>
              <a:chOff x="1056" y="13654"/>
              <a:chExt cx="3050" cy="1878"/>
            </a:xfrm>
          </p:grpSpPr>
          <p:sp>
            <p:nvSpPr>
              <p:cNvPr id="47168" name="Text Box 64"/>
              <p:cNvSpPr txBox="1">
                <a:spLocks noChangeArrowheads="1"/>
              </p:cNvSpPr>
              <p:nvPr/>
            </p:nvSpPr>
            <p:spPr bwMode="auto">
              <a:xfrm>
                <a:off x="1056" y="14287"/>
                <a:ext cx="1430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~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 Antiqua" pitchFamily="18" charset="0"/>
                    <a:cs typeface="Arial" pitchFamily="34" charset="0"/>
                  </a:rPr>
                  <a:t>U</a:t>
                </a:r>
                <a:r>
                  <a:rPr kumimoji="0" lang="en-US" sz="1300" b="0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cos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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69" name="Text Box 65"/>
              <p:cNvSpPr txBox="1">
                <a:spLocks noChangeArrowheads="1"/>
              </p:cNvSpPr>
              <p:nvPr/>
            </p:nvSpPr>
            <p:spPr bwMode="auto">
              <a:xfrm>
                <a:off x="3423" y="14404"/>
                <a:ext cx="550" cy="517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20638" lvl="0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70" name="Line 66"/>
              <p:cNvSpPr>
                <a:spLocks noChangeShapeType="1"/>
              </p:cNvSpPr>
              <p:nvPr/>
            </p:nvSpPr>
            <p:spPr bwMode="auto">
              <a:xfrm>
                <a:off x="1723" y="13654"/>
                <a:ext cx="218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1" name="Line 67"/>
              <p:cNvSpPr>
                <a:spLocks noChangeShapeType="1"/>
              </p:cNvSpPr>
              <p:nvPr/>
            </p:nvSpPr>
            <p:spPr bwMode="auto">
              <a:xfrm>
                <a:off x="1723" y="15529"/>
                <a:ext cx="218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2" name="Oval 68"/>
              <p:cNvSpPr>
                <a:spLocks noChangeArrowheads="1"/>
              </p:cNvSpPr>
              <p:nvPr/>
            </p:nvSpPr>
            <p:spPr bwMode="auto">
              <a:xfrm>
                <a:off x="1643" y="14210"/>
                <a:ext cx="159" cy="160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3" name="Oval 69"/>
              <p:cNvSpPr>
                <a:spLocks noChangeArrowheads="1"/>
              </p:cNvSpPr>
              <p:nvPr/>
            </p:nvSpPr>
            <p:spPr bwMode="auto">
              <a:xfrm>
                <a:off x="1640" y="14739"/>
                <a:ext cx="159" cy="163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4" name="Line 70"/>
              <p:cNvSpPr>
                <a:spLocks noChangeShapeType="1"/>
              </p:cNvSpPr>
              <p:nvPr/>
            </p:nvSpPr>
            <p:spPr bwMode="auto">
              <a:xfrm>
                <a:off x="1723" y="13654"/>
                <a:ext cx="0" cy="55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5" name="Line 71"/>
              <p:cNvSpPr>
                <a:spLocks noChangeShapeType="1"/>
              </p:cNvSpPr>
              <p:nvPr/>
            </p:nvSpPr>
            <p:spPr bwMode="auto">
              <a:xfrm>
                <a:off x="1723" y="14902"/>
                <a:ext cx="0" cy="62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6" name="Line 72"/>
              <p:cNvSpPr>
                <a:spLocks noChangeShapeType="1"/>
              </p:cNvSpPr>
              <p:nvPr/>
            </p:nvSpPr>
            <p:spPr bwMode="auto">
              <a:xfrm>
                <a:off x="3896" y="14971"/>
                <a:ext cx="2" cy="56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8" name="Line 74"/>
              <p:cNvSpPr>
                <a:spLocks noChangeShapeType="1"/>
              </p:cNvSpPr>
              <p:nvPr/>
            </p:nvSpPr>
            <p:spPr bwMode="auto">
              <a:xfrm>
                <a:off x="2201" y="13655"/>
                <a:ext cx="1043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9" name="Text Box 75"/>
              <p:cNvSpPr txBox="1">
                <a:spLocks noChangeArrowheads="1"/>
              </p:cNvSpPr>
              <p:nvPr/>
            </p:nvSpPr>
            <p:spPr bwMode="auto">
              <a:xfrm>
                <a:off x="1800" y="13654"/>
                <a:ext cx="1980" cy="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r>
                  <a:rPr kumimoji="0" lang="en-US" sz="1400" b="0" i="0" u="none" strike="noStrike" cap="none" normalizeH="0" baseline="-2500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cos(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</a:t>
                </a: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r>
                  <a:rPr kumimoji="0" lang="ru-RU" sz="14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– </a:t>
                </a:r>
                <a:r>
                  <a:rPr lang="ru-RU" sz="1400" i="1" dirty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  <a:sym typeface="Symbol" panose="05050102010706020507" pitchFamily="18" charset="2"/>
                  </a:rPr>
                  <a:t></a:t>
                </a:r>
                <a:r>
                  <a:rPr kumimoji="0" lang="en-US" sz="1400" b="0" i="1" u="none" strike="noStrike" cap="none" normalizeH="0" baseline="-2500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80" name="Line 76"/>
              <p:cNvSpPr>
                <a:spLocks noChangeShapeType="1"/>
              </p:cNvSpPr>
              <p:nvPr/>
            </p:nvSpPr>
            <p:spPr bwMode="auto">
              <a:xfrm flipH="1">
                <a:off x="2278" y="15527"/>
                <a:ext cx="104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47181" name="Group 77"/>
              <p:cNvGrpSpPr>
                <a:grpSpLocks/>
              </p:cNvGrpSpPr>
              <p:nvPr/>
            </p:nvGrpSpPr>
            <p:grpSpPr bwMode="auto">
              <a:xfrm rot="5400000">
                <a:off x="3637" y="14499"/>
                <a:ext cx="709" cy="229"/>
                <a:chOff x="2083" y="14332"/>
                <a:chExt cx="612" cy="144"/>
              </a:xfrm>
            </p:grpSpPr>
            <p:sp>
              <p:nvSpPr>
                <p:cNvPr id="47182" name="Arc 78"/>
                <p:cNvSpPr>
                  <a:spLocks/>
                </p:cNvSpPr>
                <p:nvPr/>
              </p:nvSpPr>
              <p:spPr bwMode="auto">
                <a:xfrm rot="5400000">
                  <a:off x="2113" y="14302"/>
                  <a:ext cx="144" cy="203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183" name="Arc 79"/>
                <p:cNvSpPr>
                  <a:spLocks/>
                </p:cNvSpPr>
                <p:nvPr/>
              </p:nvSpPr>
              <p:spPr bwMode="auto">
                <a:xfrm rot="5400000">
                  <a:off x="2317" y="14301"/>
                  <a:ext cx="144" cy="205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184" name="Arc 80"/>
                <p:cNvSpPr>
                  <a:spLocks/>
                </p:cNvSpPr>
                <p:nvPr/>
              </p:nvSpPr>
              <p:spPr bwMode="auto">
                <a:xfrm rot="5400000">
                  <a:off x="2521" y="14302"/>
                  <a:ext cx="14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47185" name="Line 81"/>
              <p:cNvSpPr>
                <a:spLocks noChangeShapeType="1"/>
              </p:cNvSpPr>
              <p:nvPr/>
            </p:nvSpPr>
            <p:spPr bwMode="auto">
              <a:xfrm>
                <a:off x="3896" y="13654"/>
                <a:ext cx="2" cy="61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24" name="Группа 123"/>
            <p:cNvGrpSpPr/>
            <p:nvPr/>
          </p:nvGrpSpPr>
          <p:grpSpPr>
            <a:xfrm>
              <a:off x="5370018" y="6296131"/>
              <a:ext cx="1845188" cy="561869"/>
              <a:chOff x="5370018" y="6296131"/>
              <a:chExt cx="1845188" cy="561869"/>
            </a:xfrm>
          </p:grpSpPr>
          <p:sp>
            <p:nvSpPr>
              <p:cNvPr id="120" name="Выгнутая влево стрелка 119"/>
              <p:cNvSpPr/>
              <p:nvPr/>
            </p:nvSpPr>
            <p:spPr>
              <a:xfrm rot="19117568">
                <a:off x="5370018" y="6296131"/>
                <a:ext cx="228737" cy="555613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4"/>
              <p:cNvSpPr>
                <a:spLocks noChangeArrowheads="1"/>
              </p:cNvSpPr>
              <p:nvPr/>
            </p:nvSpPr>
            <p:spPr bwMode="auto">
              <a:xfrm>
                <a:off x="5715008" y="6519446"/>
                <a:ext cx="150019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800100" algn="l"/>
                  </a:tabLst>
                </a:pPr>
                <a:r>
                  <a:rPr kumimoji="0" lang="ru-RU" sz="1600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n-lt"/>
                    <a:ea typeface="Times New Roman" pitchFamily="18" charset="0"/>
                  </a:rPr>
                  <a:t>Отстаёт !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endParaRPr>
              </a:p>
            </p:txBody>
          </p:sp>
        </p:grpSp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5499226" y="5836386"/>
            <a:ext cx="1088998" cy="688958"/>
          </p:xfrm>
          <a:graphic>
            <a:graphicData uri="http://schemas.openxmlformats.org/presentationml/2006/ole">
              <p:oleObj spid="_x0000_s64633" name="Формула" r:id="rId11" imgW="622030" imgH="393529" progId="Equation.3">
                <p:embed/>
              </p:oleObj>
            </a:graphicData>
          </a:graphic>
        </p:graphicFrame>
      </p:grp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5643570" y="2488893"/>
            <a:ext cx="2528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sz="1600" b="1" i="1" dirty="0" smtClean="0">
                <a:solidFill>
                  <a:srgbClr val="FF0000"/>
                </a:solidFill>
                <a:latin typeface="+mn-lt"/>
                <a:ea typeface="Times New Roman" pitchFamily="18" charset="0"/>
              </a:rPr>
              <a:t>Совпад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</a:rPr>
              <a:t>ает !  (фаза)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125" name="Выгнутая влево стрелка 124"/>
          <p:cNvSpPr/>
          <p:nvPr/>
        </p:nvSpPr>
        <p:spPr>
          <a:xfrm rot="19117568">
            <a:off x="5259756" y="2255796"/>
            <a:ext cx="228737" cy="5556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285852" y="714356"/>
            <a:ext cx="1214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5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1.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“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RC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”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214282" y="4733520"/>
            <a:ext cx="1214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5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“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RL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”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57158" y="214290"/>
            <a:ext cx="2857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5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. Более сложные цепи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8139" name="Group 11"/>
          <p:cNvGrpSpPr>
            <a:grpSpLocks noChangeAspect="1"/>
          </p:cNvGrpSpPr>
          <p:nvPr/>
        </p:nvGrpSpPr>
        <p:grpSpPr bwMode="auto">
          <a:xfrm>
            <a:off x="1071538" y="1214422"/>
            <a:ext cx="5143500" cy="2727325"/>
            <a:chOff x="-548" y="9317"/>
            <a:chExt cx="8100" cy="4294"/>
          </a:xfrm>
        </p:grpSpPr>
        <p:sp>
          <p:nvSpPr>
            <p:cNvPr id="48140" name="AutoShape 12"/>
            <p:cNvSpPr>
              <a:spLocks noChangeAspect="1" noChangeArrowheads="1"/>
            </p:cNvSpPr>
            <p:nvPr/>
          </p:nvSpPr>
          <p:spPr bwMode="auto">
            <a:xfrm>
              <a:off x="-548" y="9317"/>
              <a:ext cx="8100" cy="4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42" name="Text Box 14"/>
            <p:cNvSpPr txBox="1">
              <a:spLocks noChangeArrowheads="1"/>
            </p:cNvSpPr>
            <p:nvPr/>
          </p:nvSpPr>
          <p:spPr bwMode="auto">
            <a:xfrm>
              <a:off x="-97" y="11431"/>
              <a:ext cx="1738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~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 Antiqua" pitchFamily="18" charset="0"/>
                </a:rPr>
                <a:t>U</a:t>
              </a: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cos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t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143" name="Text Box 15"/>
            <p:cNvSpPr txBox="1">
              <a:spLocks noChangeArrowheads="1"/>
            </p:cNvSpPr>
            <p:nvPr/>
          </p:nvSpPr>
          <p:spPr bwMode="auto">
            <a:xfrm>
              <a:off x="767" y="9471"/>
              <a:ext cx="668" cy="557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20638" lvl="0" indent="0" algn="l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С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144" name="Text Box 16"/>
            <p:cNvSpPr txBox="1">
              <a:spLocks noChangeArrowheads="1"/>
            </p:cNvSpPr>
            <p:nvPr/>
          </p:nvSpPr>
          <p:spPr bwMode="auto">
            <a:xfrm>
              <a:off x="515" y="10509"/>
              <a:ext cx="669" cy="558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20638" lvl="0" indent="0" algn="l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R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 rot="-5400000">
              <a:off x="1232" y="10831"/>
              <a:ext cx="119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46" name="Oval 18"/>
            <p:cNvSpPr>
              <a:spLocks noChangeArrowheads="1"/>
            </p:cNvSpPr>
            <p:nvPr/>
          </p:nvSpPr>
          <p:spPr bwMode="auto">
            <a:xfrm rot="-5400000">
              <a:off x="461" y="11366"/>
              <a:ext cx="134" cy="133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47" name="Oval 19"/>
            <p:cNvSpPr>
              <a:spLocks noChangeArrowheads="1"/>
            </p:cNvSpPr>
            <p:nvPr/>
          </p:nvSpPr>
          <p:spPr bwMode="auto">
            <a:xfrm rot="-5400000">
              <a:off x="938" y="11357"/>
              <a:ext cx="134" cy="136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8148" name="Group 20"/>
            <p:cNvGrpSpPr>
              <a:grpSpLocks/>
            </p:cNvGrpSpPr>
            <p:nvPr/>
          </p:nvGrpSpPr>
          <p:grpSpPr bwMode="auto">
            <a:xfrm>
              <a:off x="-21" y="9807"/>
              <a:ext cx="1564" cy="346"/>
              <a:chOff x="1786" y="13505"/>
              <a:chExt cx="1287" cy="321"/>
            </a:xfrm>
          </p:grpSpPr>
          <p:sp>
            <p:nvSpPr>
              <p:cNvPr id="48149" name="Line 21"/>
              <p:cNvSpPr>
                <a:spLocks noChangeShapeType="1"/>
              </p:cNvSpPr>
              <p:nvPr/>
            </p:nvSpPr>
            <p:spPr bwMode="auto">
              <a:xfrm rot="-5400000">
                <a:off x="2056" y="13392"/>
                <a:ext cx="1" cy="54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50" name="Line 22"/>
              <p:cNvSpPr>
                <a:spLocks noChangeShapeType="1"/>
              </p:cNvSpPr>
              <p:nvPr/>
            </p:nvSpPr>
            <p:spPr bwMode="auto">
              <a:xfrm rot="-5400000">
                <a:off x="2802" y="13390"/>
                <a:ext cx="1" cy="54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48151" name="Group 23"/>
              <p:cNvGrpSpPr>
                <a:grpSpLocks/>
              </p:cNvGrpSpPr>
              <p:nvPr/>
            </p:nvGrpSpPr>
            <p:grpSpPr bwMode="auto">
              <a:xfrm>
                <a:off x="2350" y="13505"/>
                <a:ext cx="157" cy="321"/>
                <a:chOff x="6481" y="4354"/>
                <a:chExt cx="112" cy="233"/>
              </a:xfrm>
            </p:grpSpPr>
            <p:sp>
              <p:nvSpPr>
                <p:cNvPr id="48152" name="Line 24"/>
                <p:cNvSpPr>
                  <a:spLocks noChangeShapeType="1"/>
                </p:cNvSpPr>
                <p:nvPr/>
              </p:nvSpPr>
              <p:spPr bwMode="auto">
                <a:xfrm>
                  <a:off x="6481" y="4354"/>
                  <a:ext cx="0" cy="233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8153" name="Line 25"/>
                <p:cNvSpPr>
                  <a:spLocks noChangeShapeType="1"/>
                </p:cNvSpPr>
                <p:nvPr/>
              </p:nvSpPr>
              <p:spPr bwMode="auto">
                <a:xfrm>
                  <a:off x="6593" y="4354"/>
                  <a:ext cx="0" cy="233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grpSp>
          <p:nvGrpSpPr>
            <p:cNvPr id="48154" name="Group 26"/>
            <p:cNvGrpSpPr>
              <a:grpSpLocks/>
            </p:cNvGrpSpPr>
            <p:nvPr/>
          </p:nvGrpSpPr>
          <p:grpSpPr bwMode="auto">
            <a:xfrm rot="-5400000">
              <a:off x="675" y="9689"/>
              <a:ext cx="194" cy="1564"/>
              <a:chOff x="2768" y="13935"/>
              <a:chExt cx="180" cy="1287"/>
            </a:xfrm>
          </p:grpSpPr>
          <p:sp>
            <p:nvSpPr>
              <p:cNvPr id="48155" name="Line 27"/>
              <p:cNvSpPr>
                <a:spLocks noChangeShapeType="1"/>
              </p:cNvSpPr>
              <p:nvPr/>
            </p:nvSpPr>
            <p:spPr bwMode="auto">
              <a:xfrm>
                <a:off x="2857" y="13935"/>
                <a:ext cx="1" cy="54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56" name="Line 28"/>
              <p:cNvSpPr>
                <a:spLocks noChangeShapeType="1"/>
              </p:cNvSpPr>
              <p:nvPr/>
            </p:nvSpPr>
            <p:spPr bwMode="auto">
              <a:xfrm>
                <a:off x="2859" y="14681"/>
                <a:ext cx="1" cy="54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57" name="Rectangle 29"/>
              <p:cNvSpPr>
                <a:spLocks noChangeArrowheads="1"/>
              </p:cNvSpPr>
              <p:nvPr/>
            </p:nvSpPr>
            <p:spPr bwMode="auto">
              <a:xfrm>
                <a:off x="2768" y="14322"/>
                <a:ext cx="180" cy="540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48158" name="Line 30"/>
            <p:cNvSpPr>
              <a:spLocks noChangeShapeType="1"/>
            </p:cNvSpPr>
            <p:nvPr/>
          </p:nvSpPr>
          <p:spPr bwMode="auto">
            <a:xfrm>
              <a:off x="1090" y="11431"/>
              <a:ext cx="7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59" name="Line 31"/>
            <p:cNvSpPr>
              <a:spLocks noChangeShapeType="1"/>
            </p:cNvSpPr>
            <p:nvPr/>
          </p:nvSpPr>
          <p:spPr bwMode="auto">
            <a:xfrm>
              <a:off x="-292" y="11430"/>
              <a:ext cx="7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60" name="Line 32"/>
            <p:cNvSpPr>
              <a:spLocks noChangeShapeType="1"/>
            </p:cNvSpPr>
            <p:nvPr/>
          </p:nvSpPr>
          <p:spPr bwMode="auto">
            <a:xfrm rot="-5400000">
              <a:off x="-882" y="10843"/>
              <a:ext cx="117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61" name="Line 33"/>
            <p:cNvSpPr>
              <a:spLocks noChangeShapeType="1"/>
            </p:cNvSpPr>
            <p:nvPr/>
          </p:nvSpPr>
          <p:spPr bwMode="auto">
            <a:xfrm>
              <a:off x="1554" y="9966"/>
              <a:ext cx="2" cy="50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62" name="Line 34"/>
            <p:cNvSpPr>
              <a:spLocks noChangeShapeType="1"/>
            </p:cNvSpPr>
            <p:nvPr/>
          </p:nvSpPr>
          <p:spPr bwMode="auto">
            <a:xfrm>
              <a:off x="-21" y="9976"/>
              <a:ext cx="2" cy="50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63" name="Line 35"/>
            <p:cNvSpPr>
              <a:spLocks noChangeShapeType="1"/>
            </p:cNvSpPr>
            <p:nvPr/>
          </p:nvSpPr>
          <p:spPr bwMode="auto">
            <a:xfrm>
              <a:off x="-305" y="10247"/>
              <a:ext cx="289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64" name="Line 36"/>
            <p:cNvSpPr>
              <a:spLocks noChangeShapeType="1"/>
            </p:cNvSpPr>
            <p:nvPr/>
          </p:nvSpPr>
          <p:spPr bwMode="auto">
            <a:xfrm>
              <a:off x="1560" y="10246"/>
              <a:ext cx="26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65" name="Text Box 37"/>
            <p:cNvSpPr txBox="1">
              <a:spLocks noChangeArrowheads="1"/>
            </p:cNvSpPr>
            <p:nvPr/>
          </p:nvSpPr>
          <p:spPr bwMode="auto">
            <a:xfrm>
              <a:off x="172" y="11991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а</a:t>
              </a: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48166" name="Group 38"/>
            <p:cNvGrpSpPr>
              <a:grpSpLocks/>
            </p:cNvGrpSpPr>
            <p:nvPr/>
          </p:nvGrpSpPr>
          <p:grpSpPr bwMode="auto">
            <a:xfrm>
              <a:off x="1990" y="9494"/>
              <a:ext cx="5229" cy="3467"/>
              <a:chOff x="2071" y="9494"/>
              <a:chExt cx="5229" cy="3467"/>
            </a:xfrm>
          </p:grpSpPr>
          <p:sp>
            <p:nvSpPr>
              <p:cNvPr id="48167" name="Text Box 39"/>
              <p:cNvSpPr txBox="1">
                <a:spLocks noChangeArrowheads="1"/>
              </p:cNvSpPr>
              <p:nvPr/>
            </p:nvSpPr>
            <p:spPr bwMode="auto">
              <a:xfrm>
                <a:off x="4488" y="12456"/>
                <a:ext cx="871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Book Antiqua" pitchFamily="18" charset="0"/>
                  </a:rPr>
                  <a:t>U</a:t>
                </a:r>
                <a:r>
                  <a:rPr kumimoji="0" lang="ru-RU" sz="1200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/</a:t>
                </a: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R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68" name="Text Box 40"/>
              <p:cNvSpPr txBox="1">
                <a:spLocks noChangeArrowheads="1"/>
              </p:cNvSpPr>
              <p:nvPr/>
            </p:nvSpPr>
            <p:spPr bwMode="auto">
              <a:xfrm>
                <a:off x="2071" y="10827"/>
                <a:ext cx="1260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Book Antiqua" pitchFamily="18" charset="0"/>
                  </a:rPr>
                  <a:t>U</a:t>
                </a:r>
                <a:r>
                  <a:rPr kumimoji="0" lang="en-US" sz="1200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rPr>
                  <a:t>0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sym typeface="Symbol" pitchFamily="18" charset="2"/>
                  </a:rPr>
                  <a:t></a:t>
                </a: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C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69" name="Line 41"/>
              <p:cNvSpPr>
                <a:spLocks noChangeShapeType="1"/>
              </p:cNvSpPr>
              <p:nvPr/>
            </p:nvSpPr>
            <p:spPr bwMode="auto">
              <a:xfrm>
                <a:off x="3223" y="12194"/>
                <a:ext cx="3306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 type="triangle" w="lg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70" name="Line 42"/>
              <p:cNvSpPr>
                <a:spLocks noChangeShapeType="1"/>
              </p:cNvSpPr>
              <p:nvPr/>
            </p:nvSpPr>
            <p:spPr bwMode="auto">
              <a:xfrm>
                <a:off x="3256" y="12193"/>
                <a:ext cx="3906" cy="1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71" name="Line 43"/>
              <p:cNvSpPr>
                <a:spLocks noChangeShapeType="1"/>
              </p:cNvSpPr>
              <p:nvPr/>
            </p:nvSpPr>
            <p:spPr bwMode="auto">
              <a:xfrm flipV="1">
                <a:off x="3223" y="9973"/>
                <a:ext cx="0" cy="2227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 type="triangle" w="lg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72" name="Line 44"/>
              <p:cNvSpPr>
                <a:spLocks noChangeShapeType="1"/>
              </p:cNvSpPr>
              <p:nvPr/>
            </p:nvSpPr>
            <p:spPr bwMode="auto">
              <a:xfrm>
                <a:off x="3223" y="9973"/>
                <a:ext cx="33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73" name="Line 45"/>
              <p:cNvSpPr>
                <a:spLocks noChangeShapeType="1"/>
              </p:cNvSpPr>
              <p:nvPr/>
            </p:nvSpPr>
            <p:spPr bwMode="auto">
              <a:xfrm>
                <a:off x="6529" y="9973"/>
                <a:ext cx="0" cy="2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74" name="Line 46"/>
              <p:cNvSpPr>
                <a:spLocks noChangeShapeType="1"/>
              </p:cNvSpPr>
              <p:nvPr/>
            </p:nvSpPr>
            <p:spPr bwMode="auto">
              <a:xfrm flipV="1">
                <a:off x="3223" y="9973"/>
                <a:ext cx="3306" cy="2227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75" name="Text Box 47"/>
              <p:cNvSpPr txBox="1">
                <a:spLocks noChangeArrowheads="1"/>
              </p:cNvSpPr>
              <p:nvPr/>
            </p:nvSpPr>
            <p:spPr bwMode="auto">
              <a:xfrm>
                <a:off x="6581" y="12202"/>
                <a:ext cx="719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U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76" name="Text Box 48"/>
              <p:cNvSpPr txBox="1">
                <a:spLocks noChangeArrowheads="1"/>
              </p:cNvSpPr>
              <p:nvPr/>
            </p:nvSpPr>
            <p:spPr bwMode="auto">
              <a:xfrm>
                <a:off x="4240" y="10394"/>
                <a:ext cx="67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I</a:t>
                </a:r>
                <a:r>
                  <a:rPr kumimoji="0" lang="ru-RU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77" name="Text Box 49"/>
              <p:cNvSpPr txBox="1">
                <a:spLocks noChangeArrowheads="1"/>
              </p:cNvSpPr>
              <p:nvPr/>
            </p:nvSpPr>
            <p:spPr bwMode="auto">
              <a:xfrm>
                <a:off x="4071" y="11480"/>
                <a:ext cx="671" cy="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sym typeface="Symbol" panose="05050102010706020507" pitchFamily="18" charset="2"/>
                  </a:rPr>
                  <a:t></a:t>
                </a:r>
                <a:endParaRPr kumimoji="0" lang="ru-RU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78" name="Arc 50"/>
              <p:cNvSpPr>
                <a:spLocks/>
              </p:cNvSpPr>
              <p:nvPr/>
            </p:nvSpPr>
            <p:spPr bwMode="auto">
              <a:xfrm flipV="1">
                <a:off x="3846" y="11763"/>
                <a:ext cx="166" cy="429"/>
              </a:xfrm>
              <a:custGeom>
                <a:avLst/>
                <a:gdLst>
                  <a:gd name="G0" fmla="+- 0 0 0"/>
                  <a:gd name="G1" fmla="+- 699 0 0"/>
                  <a:gd name="G2" fmla="+- 21600 0 0"/>
                  <a:gd name="T0" fmla="*/ 21589 w 21600"/>
                  <a:gd name="T1" fmla="*/ 0 h 19800"/>
                  <a:gd name="T2" fmla="*/ 10085 w 21600"/>
                  <a:gd name="T3" fmla="*/ 19800 h 19800"/>
                  <a:gd name="T4" fmla="*/ 0 w 21600"/>
                  <a:gd name="T5" fmla="*/ 699 h 19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800" fill="none" extrusionOk="0">
                    <a:moveTo>
                      <a:pt x="21588" y="0"/>
                    </a:moveTo>
                    <a:cubicBezTo>
                      <a:pt x="21596" y="232"/>
                      <a:pt x="21600" y="465"/>
                      <a:pt x="21600" y="699"/>
                    </a:cubicBezTo>
                    <a:cubicBezTo>
                      <a:pt x="21600" y="8708"/>
                      <a:pt x="17167" y="16060"/>
                      <a:pt x="10085" y="19800"/>
                    </a:cubicBezTo>
                  </a:path>
                  <a:path w="21600" h="19800" stroke="0" extrusionOk="0">
                    <a:moveTo>
                      <a:pt x="21588" y="0"/>
                    </a:moveTo>
                    <a:cubicBezTo>
                      <a:pt x="21596" y="232"/>
                      <a:pt x="21600" y="465"/>
                      <a:pt x="21600" y="699"/>
                    </a:cubicBezTo>
                    <a:cubicBezTo>
                      <a:pt x="21600" y="8708"/>
                      <a:pt x="17167" y="16060"/>
                      <a:pt x="10085" y="19800"/>
                    </a:cubicBezTo>
                    <a:lnTo>
                      <a:pt x="0" y="699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79" name="AutoShape 51"/>
              <p:cNvSpPr>
                <a:spLocks/>
              </p:cNvSpPr>
              <p:nvPr/>
            </p:nvSpPr>
            <p:spPr bwMode="auto">
              <a:xfrm>
                <a:off x="3002" y="10032"/>
                <a:ext cx="172" cy="2137"/>
              </a:xfrm>
              <a:prstGeom prst="leftBrace">
                <a:avLst>
                  <a:gd name="adj1" fmla="val 103537"/>
                  <a:gd name="adj2" fmla="val 4921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80" name="AutoShape 52"/>
              <p:cNvSpPr>
                <a:spLocks/>
              </p:cNvSpPr>
              <p:nvPr/>
            </p:nvSpPr>
            <p:spPr bwMode="auto">
              <a:xfrm rot="14156719" flipH="1">
                <a:off x="4724" y="9066"/>
                <a:ext cx="181" cy="3840"/>
              </a:xfrm>
              <a:prstGeom prst="leftBrace">
                <a:avLst>
                  <a:gd name="adj1" fmla="val 176796"/>
                  <a:gd name="adj2" fmla="val 4921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81" name="AutoShape 53"/>
              <p:cNvSpPr>
                <a:spLocks/>
              </p:cNvSpPr>
              <p:nvPr/>
            </p:nvSpPr>
            <p:spPr bwMode="auto">
              <a:xfrm rot="16200000" flipV="1">
                <a:off x="4760" y="10690"/>
                <a:ext cx="258" cy="3290"/>
              </a:xfrm>
              <a:prstGeom prst="leftBrace">
                <a:avLst>
                  <a:gd name="adj1" fmla="val 106266"/>
                  <a:gd name="adj2" fmla="val 4921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82" name="Text Box 54"/>
              <p:cNvSpPr txBox="1">
                <a:spLocks noChangeArrowheads="1"/>
              </p:cNvSpPr>
              <p:nvPr/>
            </p:nvSpPr>
            <p:spPr bwMode="auto">
              <a:xfrm>
                <a:off x="5799" y="11444"/>
                <a:ext cx="827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I</a:t>
                </a:r>
                <a:r>
                  <a:rPr kumimoji="0" lang="en-US" sz="1800" b="0" i="1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R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83" name="Text Box 55"/>
              <p:cNvSpPr txBox="1">
                <a:spLocks noChangeArrowheads="1"/>
              </p:cNvSpPr>
              <p:nvPr/>
            </p:nvSpPr>
            <p:spPr bwMode="auto">
              <a:xfrm>
                <a:off x="6496" y="9602"/>
                <a:ext cx="548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I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84" name="Text Box 56"/>
              <p:cNvSpPr txBox="1">
                <a:spLocks noChangeArrowheads="1"/>
              </p:cNvSpPr>
              <p:nvPr/>
            </p:nvSpPr>
            <p:spPr bwMode="auto">
              <a:xfrm>
                <a:off x="2741" y="9494"/>
                <a:ext cx="599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I</a:t>
                </a:r>
                <a:r>
                  <a:rPr kumimoji="0" lang="en-US" sz="1800" b="0" i="1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C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85" name="Text Box 57"/>
              <p:cNvSpPr txBox="1">
                <a:spLocks noChangeArrowheads="1"/>
              </p:cNvSpPr>
              <p:nvPr/>
            </p:nvSpPr>
            <p:spPr bwMode="auto">
              <a:xfrm>
                <a:off x="2413" y="1200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б</a:t>
                </a:r>
                <a:r>
                  <a:rPr kumimoji="0" lang="ru-RU" sz="1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aphicFrame>
        <p:nvGraphicFramePr>
          <p:cNvPr id="48186" name="Object 58"/>
          <p:cNvGraphicFramePr>
            <a:graphicFrameLocks noChangeAspect="1"/>
          </p:cNvGraphicFramePr>
          <p:nvPr/>
        </p:nvGraphicFramePr>
        <p:xfrm>
          <a:off x="6143636" y="1500174"/>
          <a:ext cx="2556106" cy="761393"/>
        </p:xfrm>
        <a:graphic>
          <a:graphicData uri="http://schemas.openxmlformats.org/presentationml/2006/ole">
            <p:oleObj spid="_x0000_s48250" name="Формула" r:id="rId4" imgW="1790700" imgH="533400" progId="Equation.3">
              <p:embed/>
            </p:oleObj>
          </a:graphicData>
        </a:graphic>
      </p:graphicFrame>
      <p:graphicFrame>
        <p:nvGraphicFramePr>
          <p:cNvPr id="48188" name="Object 60"/>
          <p:cNvGraphicFramePr>
            <a:graphicFrameLocks noChangeAspect="1"/>
          </p:cNvGraphicFramePr>
          <p:nvPr/>
        </p:nvGraphicFramePr>
        <p:xfrm>
          <a:off x="6215074" y="2571744"/>
          <a:ext cx="2459482" cy="668183"/>
        </p:xfrm>
        <a:graphic>
          <a:graphicData uri="http://schemas.openxmlformats.org/presentationml/2006/ole">
            <p:oleObj spid="_x0000_s48251" name="Формула" r:id="rId5" imgW="1651000" imgH="444500" progId="Equation.3">
              <p:embed/>
            </p:oleObj>
          </a:graphicData>
        </a:graphic>
      </p:graphicFrame>
      <p:grpSp>
        <p:nvGrpSpPr>
          <p:cNvPr id="48192" name="Group 64"/>
          <p:cNvGrpSpPr>
            <a:grpSpLocks noChangeAspect="1"/>
          </p:cNvGrpSpPr>
          <p:nvPr/>
        </p:nvGrpSpPr>
        <p:grpSpPr bwMode="auto">
          <a:xfrm>
            <a:off x="1581154" y="4483553"/>
            <a:ext cx="3705226" cy="2160157"/>
            <a:chOff x="-188" y="9299"/>
            <a:chExt cx="7560" cy="4409"/>
          </a:xfrm>
        </p:grpSpPr>
        <p:sp>
          <p:nvSpPr>
            <p:cNvPr id="48193" name="AutoShape 65"/>
            <p:cNvSpPr>
              <a:spLocks noChangeAspect="1" noChangeArrowheads="1"/>
            </p:cNvSpPr>
            <p:nvPr/>
          </p:nvSpPr>
          <p:spPr bwMode="auto">
            <a:xfrm>
              <a:off x="-188" y="9299"/>
              <a:ext cx="7560" cy="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95" name="Text Box 67"/>
            <p:cNvSpPr txBox="1">
              <a:spLocks noChangeArrowheads="1"/>
            </p:cNvSpPr>
            <p:nvPr/>
          </p:nvSpPr>
          <p:spPr bwMode="auto">
            <a:xfrm>
              <a:off x="172" y="11991"/>
              <a:ext cx="1078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а</a:t>
              </a: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48196" name="Group 68"/>
            <p:cNvGrpSpPr>
              <a:grpSpLocks/>
            </p:cNvGrpSpPr>
            <p:nvPr/>
          </p:nvGrpSpPr>
          <p:grpSpPr bwMode="auto">
            <a:xfrm>
              <a:off x="1743" y="9575"/>
              <a:ext cx="5287" cy="3696"/>
              <a:chOff x="2085" y="9575"/>
              <a:chExt cx="5287" cy="3696"/>
            </a:xfrm>
          </p:grpSpPr>
          <p:sp>
            <p:nvSpPr>
              <p:cNvPr id="48197" name="Text Box 69"/>
              <p:cNvSpPr txBox="1">
                <a:spLocks noChangeArrowheads="1"/>
              </p:cNvSpPr>
              <p:nvPr/>
            </p:nvSpPr>
            <p:spPr bwMode="auto">
              <a:xfrm>
                <a:off x="4507" y="12456"/>
                <a:ext cx="1603" cy="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I</a:t>
                </a:r>
                <a:r>
                  <a:rPr kumimoji="0" lang="ru-RU" sz="1400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</a:t>
                </a: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R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98" name="Text Box 70"/>
              <p:cNvSpPr txBox="1">
                <a:spLocks noChangeArrowheads="1"/>
              </p:cNvSpPr>
              <p:nvPr/>
            </p:nvSpPr>
            <p:spPr bwMode="auto">
              <a:xfrm>
                <a:off x="2085" y="10832"/>
                <a:ext cx="148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Book Antiqua" pitchFamily="18" charset="0"/>
                  </a:rPr>
                  <a:t>I</a:t>
                </a:r>
                <a:r>
                  <a:rPr kumimoji="0" lang="en-US" sz="1400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rPr>
                  <a:t>0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sym typeface="Symbol" pitchFamily="18" charset="2"/>
                  </a:rPr>
                  <a:t></a:t>
                </a: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L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99" name="Line 71"/>
              <p:cNvSpPr>
                <a:spLocks noChangeShapeType="1"/>
              </p:cNvSpPr>
              <p:nvPr/>
            </p:nvSpPr>
            <p:spPr bwMode="auto">
              <a:xfrm>
                <a:off x="3295" y="12194"/>
                <a:ext cx="3306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 type="triangle" w="lg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00" name="Line 72"/>
              <p:cNvSpPr>
                <a:spLocks noChangeShapeType="1"/>
              </p:cNvSpPr>
              <p:nvPr/>
            </p:nvSpPr>
            <p:spPr bwMode="auto">
              <a:xfrm>
                <a:off x="3328" y="12193"/>
                <a:ext cx="3906" cy="1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01" name="Line 73"/>
              <p:cNvSpPr>
                <a:spLocks noChangeShapeType="1"/>
              </p:cNvSpPr>
              <p:nvPr/>
            </p:nvSpPr>
            <p:spPr bwMode="auto">
              <a:xfrm flipV="1">
                <a:off x="3295" y="9973"/>
                <a:ext cx="0" cy="2227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 type="triangle" w="lg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02" name="Line 74"/>
              <p:cNvSpPr>
                <a:spLocks noChangeShapeType="1"/>
              </p:cNvSpPr>
              <p:nvPr/>
            </p:nvSpPr>
            <p:spPr bwMode="auto">
              <a:xfrm>
                <a:off x="3295" y="9973"/>
                <a:ext cx="33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03" name="Line 75"/>
              <p:cNvSpPr>
                <a:spLocks noChangeShapeType="1"/>
              </p:cNvSpPr>
              <p:nvPr/>
            </p:nvSpPr>
            <p:spPr bwMode="auto">
              <a:xfrm>
                <a:off x="6601" y="9973"/>
                <a:ext cx="0" cy="2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04" name="Line 76"/>
              <p:cNvSpPr>
                <a:spLocks noChangeShapeType="1"/>
              </p:cNvSpPr>
              <p:nvPr/>
            </p:nvSpPr>
            <p:spPr bwMode="auto">
              <a:xfrm flipV="1">
                <a:off x="3295" y="9973"/>
                <a:ext cx="3306" cy="2227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05" name="Text Box 77"/>
              <p:cNvSpPr txBox="1">
                <a:spLocks noChangeArrowheads="1"/>
              </p:cNvSpPr>
              <p:nvPr/>
            </p:nvSpPr>
            <p:spPr bwMode="auto">
              <a:xfrm>
                <a:off x="6653" y="12148"/>
                <a:ext cx="719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I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06" name="Text Box 78"/>
              <p:cNvSpPr txBox="1">
                <a:spLocks noChangeArrowheads="1"/>
              </p:cNvSpPr>
              <p:nvPr/>
            </p:nvSpPr>
            <p:spPr bwMode="auto">
              <a:xfrm>
                <a:off x="4060" y="10293"/>
                <a:ext cx="1495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Book Antiqua" pitchFamily="18" charset="0"/>
                  </a:rPr>
                  <a:t>U</a:t>
                </a:r>
                <a:r>
                  <a:rPr kumimoji="0" lang="ru-RU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07" name="Text Box 79"/>
              <p:cNvSpPr txBox="1">
                <a:spLocks noChangeArrowheads="1"/>
              </p:cNvSpPr>
              <p:nvPr/>
            </p:nvSpPr>
            <p:spPr bwMode="auto">
              <a:xfrm>
                <a:off x="4143" y="11308"/>
                <a:ext cx="802" cy="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sym typeface="Symbol" panose="05050102010706020507" pitchFamily="18" charset="2"/>
                  </a:rPr>
                  <a:t></a:t>
                </a:r>
                <a:endParaRPr kumimoji="0" lang="ru-RU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08" name="Arc 80"/>
              <p:cNvSpPr>
                <a:spLocks/>
              </p:cNvSpPr>
              <p:nvPr/>
            </p:nvSpPr>
            <p:spPr bwMode="auto">
              <a:xfrm flipV="1">
                <a:off x="3918" y="11763"/>
                <a:ext cx="166" cy="429"/>
              </a:xfrm>
              <a:custGeom>
                <a:avLst/>
                <a:gdLst>
                  <a:gd name="G0" fmla="+- 0 0 0"/>
                  <a:gd name="G1" fmla="+- 699 0 0"/>
                  <a:gd name="G2" fmla="+- 21600 0 0"/>
                  <a:gd name="T0" fmla="*/ 21589 w 21600"/>
                  <a:gd name="T1" fmla="*/ 0 h 19800"/>
                  <a:gd name="T2" fmla="*/ 10085 w 21600"/>
                  <a:gd name="T3" fmla="*/ 19800 h 19800"/>
                  <a:gd name="T4" fmla="*/ 0 w 21600"/>
                  <a:gd name="T5" fmla="*/ 699 h 19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800" fill="none" extrusionOk="0">
                    <a:moveTo>
                      <a:pt x="21588" y="0"/>
                    </a:moveTo>
                    <a:cubicBezTo>
                      <a:pt x="21596" y="232"/>
                      <a:pt x="21600" y="465"/>
                      <a:pt x="21600" y="699"/>
                    </a:cubicBezTo>
                    <a:cubicBezTo>
                      <a:pt x="21600" y="8708"/>
                      <a:pt x="17167" y="16060"/>
                      <a:pt x="10085" y="19800"/>
                    </a:cubicBezTo>
                  </a:path>
                  <a:path w="21600" h="19800" stroke="0" extrusionOk="0">
                    <a:moveTo>
                      <a:pt x="21588" y="0"/>
                    </a:moveTo>
                    <a:cubicBezTo>
                      <a:pt x="21596" y="232"/>
                      <a:pt x="21600" y="465"/>
                      <a:pt x="21600" y="699"/>
                    </a:cubicBezTo>
                    <a:cubicBezTo>
                      <a:pt x="21600" y="8708"/>
                      <a:pt x="17167" y="16060"/>
                      <a:pt x="10085" y="19800"/>
                    </a:cubicBezTo>
                    <a:lnTo>
                      <a:pt x="0" y="699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09" name="AutoShape 81"/>
              <p:cNvSpPr>
                <a:spLocks/>
              </p:cNvSpPr>
              <p:nvPr/>
            </p:nvSpPr>
            <p:spPr bwMode="auto">
              <a:xfrm>
                <a:off x="3074" y="10032"/>
                <a:ext cx="172" cy="2137"/>
              </a:xfrm>
              <a:prstGeom prst="leftBrace">
                <a:avLst>
                  <a:gd name="adj1" fmla="val 103537"/>
                  <a:gd name="adj2" fmla="val 4921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10" name="AutoShape 82"/>
              <p:cNvSpPr>
                <a:spLocks/>
              </p:cNvSpPr>
              <p:nvPr/>
            </p:nvSpPr>
            <p:spPr bwMode="auto">
              <a:xfrm rot="14156719" flipH="1">
                <a:off x="4796" y="9066"/>
                <a:ext cx="181" cy="3840"/>
              </a:xfrm>
              <a:prstGeom prst="leftBrace">
                <a:avLst>
                  <a:gd name="adj1" fmla="val 176796"/>
                  <a:gd name="adj2" fmla="val 4921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11" name="AutoShape 83"/>
              <p:cNvSpPr>
                <a:spLocks/>
              </p:cNvSpPr>
              <p:nvPr/>
            </p:nvSpPr>
            <p:spPr bwMode="auto">
              <a:xfrm rot="16200000" flipV="1">
                <a:off x="4832" y="10690"/>
                <a:ext cx="258" cy="3290"/>
              </a:xfrm>
              <a:prstGeom prst="leftBrace">
                <a:avLst>
                  <a:gd name="adj1" fmla="val 106266"/>
                  <a:gd name="adj2" fmla="val 4921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12" name="Text Box 84"/>
              <p:cNvSpPr txBox="1">
                <a:spLocks noChangeArrowheads="1"/>
              </p:cNvSpPr>
              <p:nvPr/>
            </p:nvSpPr>
            <p:spPr bwMode="auto">
              <a:xfrm>
                <a:off x="5871" y="11276"/>
                <a:ext cx="1114" cy="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U</a:t>
                </a:r>
                <a:r>
                  <a:rPr kumimoji="0" lang="en-US" sz="1800" b="0" i="1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R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13" name="Text Box 85"/>
              <p:cNvSpPr txBox="1">
                <a:spLocks noChangeArrowheads="1"/>
              </p:cNvSpPr>
              <p:nvPr/>
            </p:nvSpPr>
            <p:spPr bwMode="auto">
              <a:xfrm>
                <a:off x="6568" y="9602"/>
                <a:ext cx="640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U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14" name="Text Box 86"/>
              <p:cNvSpPr txBox="1">
                <a:spLocks noChangeArrowheads="1"/>
              </p:cNvSpPr>
              <p:nvPr/>
            </p:nvSpPr>
            <p:spPr bwMode="auto">
              <a:xfrm>
                <a:off x="2270" y="9575"/>
                <a:ext cx="1172" cy="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U</a:t>
                </a:r>
                <a:r>
                  <a:rPr kumimoji="0" lang="en-US" sz="1800" b="0" i="1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L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15" name="Text Box 87"/>
              <p:cNvSpPr txBox="1">
                <a:spLocks noChangeArrowheads="1"/>
              </p:cNvSpPr>
              <p:nvPr/>
            </p:nvSpPr>
            <p:spPr bwMode="auto">
              <a:xfrm>
                <a:off x="2357" y="12009"/>
                <a:ext cx="113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б</a:t>
                </a:r>
                <a:r>
                  <a:rPr kumimoji="0" lang="ru-RU" sz="1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8216" name="Group 88"/>
            <p:cNvGrpSpPr>
              <a:grpSpLocks/>
            </p:cNvGrpSpPr>
            <p:nvPr/>
          </p:nvGrpSpPr>
          <p:grpSpPr bwMode="auto">
            <a:xfrm>
              <a:off x="-188" y="9971"/>
              <a:ext cx="1978" cy="1785"/>
              <a:chOff x="-188" y="9971"/>
              <a:chExt cx="1978" cy="1785"/>
            </a:xfrm>
          </p:grpSpPr>
          <p:sp>
            <p:nvSpPr>
              <p:cNvPr id="48217" name="Text Box 89"/>
              <p:cNvSpPr txBox="1">
                <a:spLocks noChangeArrowheads="1"/>
              </p:cNvSpPr>
              <p:nvPr/>
            </p:nvSpPr>
            <p:spPr bwMode="auto">
              <a:xfrm>
                <a:off x="-17" y="11289"/>
                <a:ext cx="1807" cy="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~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 Antiqua" pitchFamily="18" charset="0"/>
                  </a:rPr>
                  <a:t>U</a:t>
                </a:r>
                <a:r>
                  <a:rPr kumimoji="0" lang="en-US" sz="1300" b="0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cos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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t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18" name="Text Box 90"/>
              <p:cNvSpPr txBox="1">
                <a:spLocks noChangeArrowheads="1"/>
              </p:cNvSpPr>
              <p:nvPr/>
            </p:nvSpPr>
            <p:spPr bwMode="auto">
              <a:xfrm>
                <a:off x="775" y="10187"/>
                <a:ext cx="550" cy="517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20638" lvl="0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</a:rPr>
                  <a:t>L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19" name="Text Box 91"/>
              <p:cNvSpPr txBox="1">
                <a:spLocks noChangeArrowheads="1"/>
              </p:cNvSpPr>
              <p:nvPr/>
            </p:nvSpPr>
            <p:spPr bwMode="auto">
              <a:xfrm>
                <a:off x="-8" y="10196"/>
                <a:ext cx="550" cy="517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20638" lvl="0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</a:rPr>
                  <a:t>R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20" name="Line 92"/>
              <p:cNvSpPr>
                <a:spLocks noChangeShapeType="1"/>
              </p:cNvSpPr>
              <p:nvPr/>
            </p:nvSpPr>
            <p:spPr bwMode="auto">
              <a:xfrm rot="-5400000">
                <a:off x="1022" y="10733"/>
                <a:ext cx="108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21" name="Oval 93"/>
              <p:cNvSpPr>
                <a:spLocks noChangeArrowheads="1"/>
              </p:cNvSpPr>
              <p:nvPr/>
            </p:nvSpPr>
            <p:spPr bwMode="auto">
              <a:xfrm rot="-5400000">
                <a:off x="435" y="11236"/>
                <a:ext cx="124" cy="110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22" name="Oval 94"/>
              <p:cNvSpPr>
                <a:spLocks noChangeArrowheads="1"/>
              </p:cNvSpPr>
              <p:nvPr/>
            </p:nvSpPr>
            <p:spPr bwMode="auto">
              <a:xfrm rot="-5400000">
                <a:off x="827" y="11228"/>
                <a:ext cx="125" cy="112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23" name="Line 95"/>
              <p:cNvSpPr>
                <a:spLocks noChangeShapeType="1"/>
              </p:cNvSpPr>
              <p:nvPr/>
            </p:nvSpPr>
            <p:spPr bwMode="auto">
              <a:xfrm rot="-5400000">
                <a:off x="231" y="9789"/>
                <a:ext cx="1" cy="8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24" name="Line 96"/>
              <p:cNvSpPr>
                <a:spLocks noChangeShapeType="1"/>
              </p:cNvSpPr>
              <p:nvPr/>
            </p:nvSpPr>
            <p:spPr bwMode="auto">
              <a:xfrm>
                <a:off x="960" y="11289"/>
                <a:ext cx="60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25" name="Line 97"/>
              <p:cNvSpPr>
                <a:spLocks noChangeShapeType="1"/>
              </p:cNvSpPr>
              <p:nvPr/>
            </p:nvSpPr>
            <p:spPr bwMode="auto">
              <a:xfrm>
                <a:off x="-170" y="11288"/>
                <a:ext cx="60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26" name="Line 98"/>
              <p:cNvSpPr>
                <a:spLocks noChangeShapeType="1"/>
              </p:cNvSpPr>
              <p:nvPr/>
            </p:nvSpPr>
            <p:spPr bwMode="auto">
              <a:xfrm rot="-5400000">
                <a:off x="-732" y="10744"/>
                <a:ext cx="108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27" name="Line 99"/>
              <p:cNvSpPr>
                <a:spLocks noChangeShapeType="1"/>
              </p:cNvSpPr>
              <p:nvPr/>
            </p:nvSpPr>
            <p:spPr bwMode="auto">
              <a:xfrm>
                <a:off x="1347" y="10190"/>
                <a:ext cx="22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48228" name="Group 100"/>
              <p:cNvGrpSpPr>
                <a:grpSpLocks/>
              </p:cNvGrpSpPr>
              <p:nvPr/>
            </p:nvGrpSpPr>
            <p:grpSpPr bwMode="auto">
              <a:xfrm>
                <a:off x="640" y="9971"/>
                <a:ext cx="709" cy="229"/>
                <a:chOff x="2083" y="14332"/>
                <a:chExt cx="612" cy="144"/>
              </a:xfrm>
            </p:grpSpPr>
            <p:sp>
              <p:nvSpPr>
                <p:cNvPr id="48229" name="Arc 101"/>
                <p:cNvSpPr>
                  <a:spLocks/>
                </p:cNvSpPr>
                <p:nvPr/>
              </p:nvSpPr>
              <p:spPr bwMode="auto">
                <a:xfrm rot="5400000">
                  <a:off x="2113" y="14302"/>
                  <a:ext cx="144" cy="203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8230" name="Arc 102"/>
                <p:cNvSpPr>
                  <a:spLocks/>
                </p:cNvSpPr>
                <p:nvPr/>
              </p:nvSpPr>
              <p:spPr bwMode="auto">
                <a:xfrm rot="5400000">
                  <a:off x="2317" y="14301"/>
                  <a:ext cx="144" cy="205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8231" name="Arc 103"/>
                <p:cNvSpPr>
                  <a:spLocks/>
                </p:cNvSpPr>
                <p:nvPr/>
              </p:nvSpPr>
              <p:spPr bwMode="auto">
                <a:xfrm rot="5400000">
                  <a:off x="2521" y="14302"/>
                  <a:ext cx="14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48232" name="Rectangle 104"/>
              <p:cNvSpPr>
                <a:spLocks noChangeArrowheads="1"/>
              </p:cNvSpPr>
              <p:nvPr/>
            </p:nvSpPr>
            <p:spPr bwMode="auto">
              <a:xfrm rot="-5400000">
                <a:off x="127" y="9930"/>
                <a:ext cx="180" cy="540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162" name="Прямоугольник 161"/>
          <p:cNvSpPr/>
          <p:nvPr/>
        </p:nvSpPr>
        <p:spPr>
          <a:xfrm>
            <a:off x="7643834" y="4500570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?? </a:t>
            </a:r>
            <a:r>
              <a:rPr lang="ru-RU" sz="2400" b="1" i="1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Д.З.</a:t>
            </a:r>
            <a:endParaRPr lang="ru-RU" sz="2400" b="1" dirty="0">
              <a:solidFill>
                <a:srgbClr val="00B0F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64" name="Группа 163"/>
          <p:cNvGrpSpPr/>
          <p:nvPr/>
        </p:nvGrpSpPr>
        <p:grpSpPr>
          <a:xfrm>
            <a:off x="6072198" y="4572008"/>
            <a:ext cx="1714512" cy="2031325"/>
            <a:chOff x="6072198" y="4572008"/>
            <a:chExt cx="1714512" cy="2031325"/>
          </a:xfrm>
        </p:grpSpPr>
        <p:sp>
          <p:nvSpPr>
            <p:cNvPr id="161" name="Прямоугольник 160"/>
            <p:cNvSpPr/>
            <p:nvPr/>
          </p:nvSpPr>
          <p:spPr>
            <a:xfrm>
              <a:off x="6215074" y="4572008"/>
              <a:ext cx="157163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i="1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 …</a:t>
              </a:r>
            </a:p>
            <a:p>
              <a:endPara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i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 …</a:t>
              </a:r>
            </a:p>
            <a:p>
              <a:endPara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= …</a:t>
              </a:r>
              <a:endPara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Z = …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Левая фигурная скобка 162"/>
            <p:cNvSpPr/>
            <p:nvPr/>
          </p:nvSpPr>
          <p:spPr>
            <a:xfrm>
              <a:off x="6072198" y="4643446"/>
              <a:ext cx="214314" cy="1928826"/>
            </a:xfrm>
            <a:prstGeom prst="leftBrace">
              <a:avLst>
                <a:gd name="adj1" fmla="val 69834"/>
                <a:gd name="adj2" fmla="val 50000"/>
              </a:avLst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5" name="Штриховая стрелка вправо 164"/>
          <p:cNvSpPr/>
          <p:nvPr/>
        </p:nvSpPr>
        <p:spPr>
          <a:xfrm>
            <a:off x="5286380" y="5388074"/>
            <a:ext cx="642942" cy="464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Text Box 20"/>
          <p:cNvSpPr txBox="1">
            <a:spLocks noChangeArrowheads="1"/>
          </p:cNvSpPr>
          <p:nvPr/>
        </p:nvSpPr>
        <p:spPr bwMode="auto">
          <a:xfrm>
            <a:off x="3714744" y="857232"/>
            <a:ext cx="350046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Строим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“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векторы-колебания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”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43768" y="678015"/>
            <a:ext cx="571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!</a:t>
            </a:r>
            <a:endParaRPr lang="ru-RU" sz="3600" b="1" dirty="0">
              <a:solidFill>
                <a:srgbClr val="00B0F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715008" y="3500438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… ;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… ;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…</a:t>
            </a: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Z = …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4974229"/>
              </p:ext>
            </p:extLst>
          </p:nvPr>
        </p:nvGraphicFramePr>
        <p:xfrm>
          <a:off x="3328963" y="3667640"/>
          <a:ext cx="2020363" cy="666290"/>
        </p:xfrm>
        <a:graphic>
          <a:graphicData uri="http://schemas.openxmlformats.org/presentationml/2006/ole">
            <p:oleObj spid="_x0000_s48252" name="Формула" r:id="rId6" imgW="11938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62" grpId="0"/>
      <p:bldP spid="165" grpId="0" animBg="1"/>
      <p:bldP spid="114" grpId="0" build="p"/>
      <p:bldP spid="115" grpId="0" build="p"/>
      <p:bldP spid="1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19" y="1000108"/>
            <a:ext cx="882809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44133"/>
            <a:ext cx="8828501" cy="537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08720"/>
            <a:ext cx="8918675" cy="51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8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</a:rPr>
              <a:t>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30" y="928670"/>
            <a:ext cx="884663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</a:rPr>
              <a:t>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092" y="928670"/>
            <a:ext cx="86881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786182" y="928670"/>
            <a:ext cx="3643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мгновенная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8" name="TextBox 6"/>
          <p:cNvSpPr txBox="1">
            <a:spLocks noChangeArrowheads="1"/>
          </p:cNvSpPr>
          <p:nvPr/>
        </p:nvSpPr>
        <p:spPr bwMode="auto">
          <a:xfrm>
            <a:off x="-285784" y="2500306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b="1" i="1" dirty="0">
                <a:solidFill>
                  <a:srgbClr val="00B0F0"/>
                </a:solidFill>
                <a:latin typeface="+mj-lt"/>
              </a:rPr>
              <a:t>для </a:t>
            </a:r>
            <a:r>
              <a:rPr lang="en-US" b="1" i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ru-RU" b="1" i="1" dirty="0" smtClean="0">
                <a:solidFill>
                  <a:srgbClr val="00B0F0"/>
                </a:solidFill>
                <a:latin typeface="+mj-lt"/>
              </a:rPr>
              <a:t>данной </a:t>
            </a:r>
            <a:r>
              <a:rPr lang="ru-RU" b="1" i="1" dirty="0">
                <a:solidFill>
                  <a:srgbClr val="00B0F0"/>
                </a:solidFill>
                <a:latin typeface="+mj-lt"/>
              </a:rPr>
              <a:t>частоты </a:t>
            </a:r>
            <a:r>
              <a:rPr lang="en-US" b="1" i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+mj-lt"/>
                <a:sym typeface="Symbol"/>
              </a:rPr>
              <a:t></a:t>
            </a:r>
            <a:r>
              <a:rPr lang="ru-RU" b="1" dirty="0">
                <a:solidFill>
                  <a:srgbClr val="00B0F0"/>
                </a:solidFill>
                <a:latin typeface="+mj-lt"/>
              </a:rPr>
              <a:t>:</a:t>
            </a:r>
          </a:p>
        </p:txBody>
      </p:sp>
      <p:sp>
        <p:nvSpPr>
          <p:cNvPr id="69" name="Rectangle 8"/>
          <p:cNvSpPr>
            <a:spLocks/>
          </p:cNvSpPr>
          <p:nvPr/>
        </p:nvSpPr>
        <p:spPr bwMode="auto">
          <a:xfrm>
            <a:off x="6715140" y="785794"/>
            <a:ext cx="642942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6000" b="1" i="1" dirty="0">
                <a:solidFill>
                  <a:srgbClr val="0070C0"/>
                </a:solidFill>
                <a:latin typeface="Constantia" pitchFamily="18" charset="0"/>
              </a:rPr>
              <a:t>!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-285784" y="142852"/>
            <a:ext cx="9215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FontTx/>
              <a:buAutoNum type="arabicPeriod"/>
              <a:tabLst>
                <a:tab pos="800100" algn="l"/>
              </a:tabLst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b="1" dirty="0">
                <a:solidFill>
                  <a:srgbClr val="C00000"/>
                </a:solidFill>
              </a:rPr>
              <a:t>Мощность, затрачиваемая для поддержания вынужденных колебаний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928662" y="857232"/>
          <a:ext cx="2362381" cy="500066"/>
        </p:xfrm>
        <a:graphic>
          <a:graphicData uri="http://schemas.openxmlformats.org/presentationml/2006/ole">
            <p:oleObj spid="_x0000_s60466" name="Формула" r:id="rId4" imgW="31394400" imgH="6705600" progId="Equation.3">
              <p:embed/>
            </p:oleObj>
          </a:graphicData>
        </a:graphic>
      </p:graphicFrame>
      <p:sp>
        <p:nvSpPr>
          <p:cNvPr id="41" name="Штриховая стрелка вправо 40"/>
          <p:cNvSpPr/>
          <p:nvPr/>
        </p:nvSpPr>
        <p:spPr>
          <a:xfrm rot="10800000" flipV="1">
            <a:off x="3725606" y="938656"/>
            <a:ext cx="428628" cy="464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0190" name="Object 9"/>
          <p:cNvGraphicFramePr>
            <a:graphicFrameLocks noChangeAspect="1"/>
          </p:cNvGraphicFramePr>
          <p:nvPr/>
        </p:nvGraphicFramePr>
        <p:xfrm>
          <a:off x="203200" y="1701800"/>
          <a:ext cx="4991100" cy="355600"/>
        </p:xfrm>
        <a:graphic>
          <a:graphicData uri="http://schemas.openxmlformats.org/presentationml/2006/ole">
            <p:oleObj spid="_x0000_s60467" name="Формула" r:id="rId5" imgW="79248000" imgH="5791200" progId="Equation.3">
              <p:embed/>
            </p:oleObj>
          </a:graphicData>
        </a:graphic>
      </p:graphicFrame>
      <p:graphicFrame>
        <p:nvGraphicFramePr>
          <p:cNvPr id="50191" name="Object 9"/>
          <p:cNvGraphicFramePr>
            <a:graphicFrameLocks noChangeAspect="1"/>
          </p:cNvGraphicFramePr>
          <p:nvPr/>
        </p:nvGraphicFramePr>
        <p:xfrm>
          <a:off x="3228965" y="2143116"/>
          <a:ext cx="5272125" cy="642942"/>
        </p:xfrm>
        <a:graphic>
          <a:graphicData uri="http://schemas.openxmlformats.org/presentationml/2006/ole">
            <p:oleObj spid="_x0000_s60468" name="Формула" r:id="rId6" imgW="86258400" imgH="10668000" progId="Equation.3">
              <p:embed/>
            </p:oleObj>
          </a:graphicData>
        </a:graphic>
      </p:graphicFrame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5072066" y="1612802"/>
            <a:ext cx="3643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{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“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сила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”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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“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скорость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”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}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857752" y="2714620"/>
            <a:ext cx="2071702" cy="1588"/>
          </a:xfrm>
          <a:prstGeom prst="line">
            <a:avLst/>
          </a:prstGeom>
          <a:ln w="38100" cmpd="dbl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4357686" y="2857496"/>
            <a:ext cx="2714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гармоническая  функция  времени </a:t>
            </a:r>
          </a:p>
          <a:p>
            <a:pPr lvl="0" algn="ctr"/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с  частотой 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/>
              </a:rPr>
              <a:t>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endParaRPr lang="ru-RU" sz="12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215206" y="2714620"/>
            <a:ext cx="1143008" cy="1588"/>
          </a:xfrm>
          <a:prstGeom prst="line">
            <a:avLst/>
          </a:prstGeom>
          <a:ln w="38100" cmpd="dbl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6929454" y="2667896"/>
            <a:ext cx="178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константа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!!</a:t>
            </a:r>
          </a:p>
        </p:txBody>
      </p:sp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3014" y="3286124"/>
            <a:ext cx="6766448" cy="311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Выгнутая влево стрелка 49"/>
          <p:cNvSpPr/>
          <p:nvPr/>
        </p:nvSpPr>
        <p:spPr>
          <a:xfrm rot="2155305" flipH="1">
            <a:off x="7971538" y="2966183"/>
            <a:ext cx="467790" cy="2553875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8984" y="2428868"/>
            <a:ext cx="2357422" cy="857256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Rectangle 8"/>
          <p:cNvSpPr>
            <a:spLocks/>
          </p:cNvSpPr>
          <p:nvPr/>
        </p:nvSpPr>
        <p:spPr bwMode="auto">
          <a:xfrm>
            <a:off x="1741022" y="2539076"/>
            <a:ext cx="642942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6000" b="1" i="1" dirty="0">
                <a:solidFill>
                  <a:srgbClr val="0070C0"/>
                </a:solidFill>
                <a:latin typeface="Constantia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4256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</a:rPr>
              <a:t>6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902" y="785794"/>
            <a:ext cx="881065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8"/>
          <p:cNvSpPr>
            <a:spLocks/>
          </p:cNvSpPr>
          <p:nvPr/>
        </p:nvSpPr>
        <p:spPr bwMode="auto">
          <a:xfrm>
            <a:off x="6760860" y="438952"/>
            <a:ext cx="642942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6000" b="1" i="1" dirty="0">
                <a:solidFill>
                  <a:srgbClr val="0070C0"/>
                </a:solidFill>
                <a:latin typeface="Constantia" pitchFamily="18" charset="0"/>
              </a:rPr>
              <a:t>!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029554" y="701045"/>
            <a:ext cx="2071702" cy="1588"/>
          </a:xfrm>
          <a:prstGeom prst="line">
            <a:avLst/>
          </a:prstGeom>
          <a:ln w="38100" cmpd="dbl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2383964" y="725049"/>
            <a:ext cx="2860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гармоническая  функция  времени </a:t>
            </a:r>
          </a:p>
          <a:p>
            <a:pPr lvl="0" algn="ctr"/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с  частотой 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/>
              </a:rPr>
              <a:t>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endParaRPr lang="ru-RU" sz="1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5387008" y="701045"/>
            <a:ext cx="1143008" cy="1588"/>
          </a:xfrm>
          <a:prstGeom prst="line">
            <a:avLst/>
          </a:prstGeom>
          <a:ln w="38100" cmpd="dbl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5101256" y="654321"/>
            <a:ext cx="178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константа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!!</a:t>
            </a:r>
          </a:p>
        </p:txBody>
      </p:sp>
      <p:sp>
        <p:nvSpPr>
          <p:cNvPr id="50" name="Выгнутая влево стрелка 49"/>
          <p:cNvSpPr/>
          <p:nvPr/>
        </p:nvSpPr>
        <p:spPr>
          <a:xfrm flipH="1">
            <a:off x="8010024" y="438953"/>
            <a:ext cx="522416" cy="5366311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49883985"/>
              </p:ext>
            </p:extLst>
          </p:nvPr>
        </p:nvGraphicFramePr>
        <p:xfrm>
          <a:off x="550953" y="82697"/>
          <a:ext cx="6253295" cy="720640"/>
        </p:xfrm>
        <a:graphic>
          <a:graphicData uri="http://schemas.openxmlformats.org/presentationml/2006/ole">
            <p:oleObj spid="_x0000_s57375" name="Формула" r:id="rId4" imgW="3416300" imgH="393700" progId="Equation.3">
              <p:embed/>
            </p:oleObj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89" y="1206386"/>
            <a:ext cx="7104887" cy="5651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"/>
          <p:cNvSpPr txBox="1">
            <a:spLocks noChangeArrowheads="1"/>
          </p:cNvSpPr>
          <p:nvPr/>
        </p:nvSpPr>
        <p:spPr bwMode="auto">
          <a:xfrm>
            <a:off x="6007387" y="5034167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sz="3600" b="1" dirty="0">
                <a:solidFill>
                  <a:srgbClr val="0000FF"/>
                </a:solidFill>
                <a:latin typeface="+mj-lt"/>
                <a:sym typeface="Symbol"/>
              </a:rPr>
              <a:t></a:t>
            </a:r>
            <a:endParaRPr lang="ru-RU" sz="36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9" name="Rectangle 8"/>
          <p:cNvSpPr>
            <a:spLocks/>
          </p:cNvSpPr>
          <p:nvPr/>
        </p:nvSpPr>
        <p:spPr bwMode="auto">
          <a:xfrm>
            <a:off x="8035794" y="1844824"/>
            <a:ext cx="928694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6000" b="1" i="1" dirty="0">
                <a:solidFill>
                  <a:srgbClr val="0070C0"/>
                </a:solidFill>
                <a:latin typeface="Constantia" pitchFamily="18" charset="0"/>
              </a:rPr>
              <a:t>!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85720" y="285728"/>
            <a:ext cx="82868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tabLst>
                <a:tab pos="800100" algn="l"/>
              </a:tabLst>
            </a:pPr>
            <a:r>
              <a:rPr lang="en-US" b="1" dirty="0">
                <a:solidFill>
                  <a:srgbClr val="C00000"/>
                </a:solidFill>
              </a:rPr>
              <a:t>“</a:t>
            </a:r>
            <a:r>
              <a:rPr lang="ru-RU" b="1" dirty="0">
                <a:solidFill>
                  <a:srgbClr val="C00000"/>
                </a:solidFill>
              </a:rPr>
              <a:t>Источник</a:t>
            </a:r>
            <a:r>
              <a:rPr lang="en-US" b="1" dirty="0">
                <a:solidFill>
                  <a:srgbClr val="C00000"/>
                </a:solidFill>
              </a:rPr>
              <a:t>”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ru-RU" b="1" dirty="0">
                <a:solidFill>
                  <a:srgbClr val="C00000"/>
                </a:solidFill>
              </a:rPr>
              <a:t>сила </a:t>
            </a:r>
            <a:r>
              <a:rPr lang="en-US" b="1" dirty="0">
                <a:solidFill>
                  <a:srgbClr val="C00000"/>
                </a:solidFill>
              </a:rPr>
              <a:t>/ </a:t>
            </a:r>
            <a:r>
              <a:rPr lang="ru-RU" b="1" dirty="0">
                <a:solidFill>
                  <a:srgbClr val="C00000"/>
                </a:solidFill>
              </a:rPr>
              <a:t>генератор) передаёт осциллятору </a:t>
            </a:r>
            <a:r>
              <a:rPr lang="en-US" b="1" dirty="0" smtClean="0">
                <a:solidFill>
                  <a:srgbClr val="C00000"/>
                </a:solidFill>
              </a:rPr>
              <a:t>“</a:t>
            </a: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единицу </a:t>
            </a:r>
            <a:r>
              <a:rPr lang="ru-RU" b="1" dirty="0" smtClean="0">
                <a:solidFill>
                  <a:srgbClr val="C00000"/>
                </a:solidFill>
              </a:rPr>
              <a:t>времени</a:t>
            </a:r>
            <a:r>
              <a:rPr lang="en-US" b="1" dirty="0" smtClean="0">
                <a:solidFill>
                  <a:srgbClr val="C00000"/>
                </a:solidFill>
              </a:rPr>
              <a:t>”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энергию: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Штриховая стрелка вправо 40"/>
          <p:cNvSpPr/>
          <p:nvPr/>
        </p:nvSpPr>
        <p:spPr>
          <a:xfrm rot="10800000" flipV="1">
            <a:off x="4572000" y="2224562"/>
            <a:ext cx="428628" cy="464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4932040" y="2093947"/>
            <a:ext cx="3384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необратимо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Arial" pitchFamily="34" charset="0"/>
              <a:sym typeface="Symbol"/>
            </a:endParaRPr>
          </a:p>
          <a:p>
            <a:pPr lvl="0"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“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без-воз-мез-дно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”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Wingdings" panose="05000000000000000000" pitchFamily="2" charset="2"/>
              </a:rPr>
              <a:t>)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6715140" y="3081154"/>
            <a:ext cx="2000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“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Амплитуда поглощения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”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3500430" y="785794"/>
          <a:ext cx="2532063" cy="938213"/>
        </p:xfrm>
        <a:graphic>
          <a:graphicData uri="http://schemas.openxmlformats.org/presentationml/2006/ole">
            <p:oleObj spid="_x0000_s62646" name="Формула" r:id="rId4" imgW="32004000" imgH="11887200" progId="Equation.3">
              <p:embed/>
            </p:oleObj>
          </a:graphicData>
        </a:graphic>
      </p:graphicFrame>
      <p:sp>
        <p:nvSpPr>
          <p:cNvPr id="36" name="Правая фигурная скобка 35"/>
          <p:cNvSpPr/>
          <p:nvPr/>
        </p:nvSpPr>
        <p:spPr>
          <a:xfrm rot="10800000" flipH="1">
            <a:off x="4071934" y="1785925"/>
            <a:ext cx="285752" cy="1357322"/>
          </a:xfrm>
          <a:prstGeom prst="rightBrace">
            <a:avLst>
              <a:gd name="adj1" fmla="val 33702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12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51566276"/>
              </p:ext>
            </p:extLst>
          </p:nvPr>
        </p:nvGraphicFramePr>
        <p:xfrm>
          <a:off x="4357686" y="3009716"/>
          <a:ext cx="2286016" cy="505756"/>
        </p:xfrm>
        <a:graphic>
          <a:graphicData uri="http://schemas.openxmlformats.org/presentationml/2006/ole">
            <p:oleObj spid="_x0000_s62647" name="Формула" r:id="rId5" imgW="25908000" imgH="5791200" progId="Equation.3">
              <p:embed/>
            </p:oleObj>
          </a:graphicData>
        </a:graphic>
      </p:graphicFrame>
      <p:graphicFrame>
        <p:nvGraphicFramePr>
          <p:cNvPr id="51214" name="Object 14"/>
          <p:cNvGraphicFramePr>
            <a:graphicFrameLocks noChangeAspect="1"/>
          </p:cNvGraphicFramePr>
          <p:nvPr/>
        </p:nvGraphicFramePr>
        <p:xfrm>
          <a:off x="3507326" y="4102790"/>
          <a:ext cx="2451305" cy="714380"/>
        </p:xfrm>
        <a:graphic>
          <a:graphicData uri="http://schemas.openxmlformats.org/presentationml/2006/ole">
            <p:oleObj spid="_x0000_s62648" name="Формула" r:id="rId6" imgW="38709600" imgH="11277600" progId="Equation.3">
              <p:embed/>
            </p:oleObj>
          </a:graphicData>
        </a:graphic>
      </p:graphicFrame>
      <p:graphicFrame>
        <p:nvGraphicFramePr>
          <p:cNvPr id="51216" name="Object 16"/>
          <p:cNvGraphicFramePr>
            <a:graphicFrameLocks noChangeAspect="1"/>
          </p:cNvGraphicFramePr>
          <p:nvPr/>
        </p:nvGraphicFramePr>
        <p:xfrm>
          <a:off x="410316" y="4058170"/>
          <a:ext cx="2654722" cy="610664"/>
        </p:xfrm>
        <a:graphic>
          <a:graphicData uri="http://schemas.openxmlformats.org/presentationml/2006/ole">
            <p:oleObj spid="_x0000_s62649" name="Формула" r:id="rId7" imgW="35661600" imgH="8229600" progId="Equation.3">
              <p:embed/>
            </p:oleObj>
          </a:graphicData>
        </a:graphic>
      </p:graphicFrame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авая фигурная скобка 50"/>
          <p:cNvSpPr/>
          <p:nvPr/>
        </p:nvSpPr>
        <p:spPr>
          <a:xfrm rot="10800000" flipH="1">
            <a:off x="8572528" y="3998399"/>
            <a:ext cx="214314" cy="785818"/>
          </a:xfrm>
          <a:prstGeom prst="rightBrace">
            <a:avLst>
              <a:gd name="adj1" fmla="val 33702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авая фигурная скобка 51"/>
          <p:cNvSpPr/>
          <p:nvPr/>
        </p:nvSpPr>
        <p:spPr>
          <a:xfrm flipH="1">
            <a:off x="3214678" y="3998399"/>
            <a:ext cx="214314" cy="785818"/>
          </a:xfrm>
          <a:prstGeom prst="rightBrace">
            <a:avLst>
              <a:gd name="adj1" fmla="val 33702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Штриховая стрелка вправо 61"/>
          <p:cNvSpPr/>
          <p:nvPr/>
        </p:nvSpPr>
        <p:spPr>
          <a:xfrm rot="5400000" flipV="1">
            <a:off x="7992094" y="6081137"/>
            <a:ext cx="625084" cy="464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785786" y="3426896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Как</a:t>
            </a: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             </a:t>
            </a:r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зависит  от  частоты </a:t>
            </a:r>
            <a:r>
              <a:rPr lang="en-US" sz="2400" b="1" i="1" dirty="0">
                <a:solidFill>
                  <a:srgbClr val="00B0F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Arial" pitchFamily="34" charset="0"/>
                <a:sym typeface="Symbol"/>
              </a:rPr>
              <a:t></a:t>
            </a: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+mj-lt"/>
                <a:cs typeface="Arial" pitchFamily="34" charset="0"/>
                <a:sym typeface="Symbol"/>
              </a:rPr>
              <a:t>?</a:t>
            </a:r>
            <a:endParaRPr lang="ru-RU" sz="32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3" name="Выгнутая влево стрелка 52"/>
          <p:cNvSpPr/>
          <p:nvPr/>
        </p:nvSpPr>
        <p:spPr>
          <a:xfrm rot="2792434">
            <a:off x="389591" y="3311008"/>
            <a:ext cx="292356" cy="1199187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1228" name="Object 28"/>
          <p:cNvGraphicFramePr>
            <a:graphicFrameLocks noChangeAspect="1"/>
          </p:cNvGraphicFramePr>
          <p:nvPr/>
        </p:nvGraphicFramePr>
        <p:xfrm>
          <a:off x="71406" y="5214950"/>
          <a:ext cx="3482187" cy="325438"/>
        </p:xfrm>
        <a:graphic>
          <a:graphicData uri="http://schemas.openxmlformats.org/presentationml/2006/ole">
            <p:oleObj spid="_x0000_s62650" name="Формула" r:id="rId8" imgW="65227200" imgH="6096000" progId="Equation.3">
              <p:embed/>
            </p:oleObj>
          </a:graphicData>
        </a:graphic>
      </p:graphicFrame>
      <p:cxnSp>
        <p:nvCxnSpPr>
          <p:cNvPr id="56" name="Прямая соединительная линия 55"/>
          <p:cNvCxnSpPr/>
          <p:nvPr/>
        </p:nvCxnSpPr>
        <p:spPr>
          <a:xfrm>
            <a:off x="1714480" y="5572140"/>
            <a:ext cx="500066" cy="1588"/>
          </a:xfrm>
          <a:prstGeom prst="line">
            <a:avLst/>
          </a:prstGeom>
          <a:ln w="31750" cmpd="dbl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6"/>
          <p:cNvSpPr txBox="1">
            <a:spLocks noChangeArrowheads="1"/>
          </p:cNvSpPr>
          <p:nvPr/>
        </p:nvSpPr>
        <p:spPr bwMode="auto">
          <a:xfrm>
            <a:off x="1593614" y="5572140"/>
            <a:ext cx="7143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  <a:sym typeface="Symbol"/>
              </a:rPr>
              <a:t> 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  <a:sym typeface="Symbol"/>
              </a:rPr>
              <a:t></a:t>
            </a:r>
            <a:endParaRPr lang="ru-RU" sz="1600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3" name="Object 29"/>
          <p:cNvGraphicFramePr>
            <a:graphicFrameLocks noChangeAspect="1"/>
          </p:cNvGraphicFramePr>
          <p:nvPr/>
        </p:nvGraphicFramePr>
        <p:xfrm>
          <a:off x="6124153" y="4110739"/>
          <a:ext cx="2234061" cy="706431"/>
        </p:xfrm>
        <a:graphic>
          <a:graphicData uri="http://schemas.openxmlformats.org/presentationml/2006/ole">
            <p:oleObj spid="_x0000_s62651" name="Формула" r:id="rId9" imgW="35661600" imgH="11277600" progId="Equation.3">
              <p:embed/>
            </p:oleObj>
          </a:graphicData>
        </a:graphic>
      </p:graphicFrame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82" name="Object 14"/>
          <p:cNvGraphicFramePr>
            <a:graphicFrameLocks noChangeAspect="1"/>
          </p:cNvGraphicFramePr>
          <p:nvPr/>
        </p:nvGraphicFramePr>
        <p:xfrm>
          <a:off x="1994824" y="3574454"/>
          <a:ext cx="428596" cy="410737"/>
        </p:xfrm>
        <a:graphic>
          <a:graphicData uri="http://schemas.openxmlformats.org/presentationml/2006/ole">
            <p:oleObj spid="_x0000_s62652" name="Формула" r:id="rId10" imgW="228501" imgH="215806" progId="Equation.3">
              <p:embed/>
            </p:oleObj>
          </a:graphicData>
        </a:graphic>
      </p:graphicFrame>
      <p:grpSp>
        <p:nvGrpSpPr>
          <p:cNvPr id="44" name="Группа 43"/>
          <p:cNvGrpSpPr/>
          <p:nvPr/>
        </p:nvGrpSpPr>
        <p:grpSpPr>
          <a:xfrm>
            <a:off x="229177" y="2492896"/>
            <a:ext cx="3658237" cy="669634"/>
            <a:chOff x="369403" y="2621172"/>
            <a:chExt cx="2805321" cy="441332"/>
          </a:xfrm>
        </p:grpSpPr>
        <p:sp>
          <p:nvSpPr>
            <p:cNvPr id="66" name="TextBox 6"/>
            <p:cNvSpPr txBox="1">
              <a:spLocks noChangeArrowheads="1"/>
            </p:cNvSpPr>
            <p:nvPr/>
          </p:nvSpPr>
          <p:spPr bwMode="auto">
            <a:xfrm>
              <a:off x="369403" y="2713786"/>
              <a:ext cx="1423912" cy="26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i="1" dirty="0">
                  <a:solidFill>
                    <a:srgbClr val="C000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за  период</a:t>
              </a:r>
              <a:r>
                <a:rPr lang="ru-RU" sz="2000" dirty="0">
                  <a:solidFill>
                    <a:srgbClr val="C000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:</a:t>
              </a:r>
              <a:endParaRPr lang="ru-RU" sz="2000" dirty="0">
                <a:solidFill>
                  <a:srgbClr val="C00000"/>
                </a:solidFill>
                <a:latin typeface="+mj-lt"/>
              </a:endParaRPr>
            </a:p>
          </p:txBody>
        </p:sp>
        <p:graphicFrame>
          <p:nvGraphicFramePr>
            <p:cNvPr id="58384" name="Object 16"/>
            <p:cNvGraphicFramePr>
              <a:graphicFrameLocks noChangeAspect="1"/>
            </p:cNvGraphicFramePr>
            <p:nvPr/>
          </p:nvGraphicFramePr>
          <p:xfrm>
            <a:off x="1643042" y="2621172"/>
            <a:ext cx="1531682" cy="441332"/>
          </p:xfrm>
          <a:graphic>
            <a:graphicData uri="http://schemas.openxmlformats.org/presentationml/2006/ole">
              <p:oleObj spid="_x0000_s62653" name="Формула" r:id="rId11" imgW="748975" imgH="215806" progId="Equation.3">
                <p:embed/>
              </p:oleObj>
            </a:graphicData>
          </a:graphic>
        </p:graphicFrame>
      </p:grpSp>
      <p:grpSp>
        <p:nvGrpSpPr>
          <p:cNvPr id="42" name="Группа 41"/>
          <p:cNvGrpSpPr/>
          <p:nvPr/>
        </p:nvGrpSpPr>
        <p:grpSpPr>
          <a:xfrm>
            <a:off x="420974" y="1516658"/>
            <a:ext cx="3150894" cy="905833"/>
            <a:chOff x="856356" y="1733602"/>
            <a:chExt cx="2743239" cy="682640"/>
          </a:xfrm>
        </p:grpSpPr>
        <p:sp>
          <p:nvSpPr>
            <p:cNvPr id="47" name="Овал 46"/>
            <p:cNvSpPr/>
            <p:nvPr/>
          </p:nvSpPr>
          <p:spPr>
            <a:xfrm>
              <a:off x="2499238" y="1842594"/>
              <a:ext cx="1100357" cy="500066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5838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18233156"/>
                </p:ext>
              </p:extLst>
            </p:nvPr>
          </p:nvGraphicFramePr>
          <p:xfrm>
            <a:off x="856356" y="1733602"/>
            <a:ext cx="2625539" cy="682640"/>
          </p:xfrm>
          <a:graphic>
            <a:graphicData uri="http://schemas.openxmlformats.org/presentationml/2006/ole">
              <p:oleObj spid="_x0000_s62654" name="Формула" r:id="rId12" imgW="1269449" imgH="330057" progId="Equation.3">
                <p:embed/>
              </p:oleObj>
            </a:graphicData>
          </a:graphic>
        </p:graphicFrame>
      </p:grpSp>
      <p:grpSp>
        <p:nvGrpSpPr>
          <p:cNvPr id="45" name="Группа 44"/>
          <p:cNvGrpSpPr/>
          <p:nvPr/>
        </p:nvGrpSpPr>
        <p:grpSpPr>
          <a:xfrm>
            <a:off x="2500298" y="5429264"/>
            <a:ext cx="4643470" cy="1357322"/>
            <a:chOff x="2500298" y="5429264"/>
            <a:chExt cx="4643470" cy="1357322"/>
          </a:xfrm>
        </p:grpSpPr>
        <p:grpSp>
          <p:nvGrpSpPr>
            <p:cNvPr id="4" name="Группа 66"/>
            <p:cNvGrpSpPr/>
            <p:nvPr/>
          </p:nvGrpSpPr>
          <p:grpSpPr>
            <a:xfrm>
              <a:off x="2500298" y="5484226"/>
              <a:ext cx="4643470" cy="1302360"/>
              <a:chOff x="2500298" y="5484226"/>
              <a:chExt cx="4643470" cy="1302360"/>
            </a:xfrm>
          </p:grpSpPr>
          <p:graphicFrame>
            <p:nvGraphicFramePr>
              <p:cNvPr id="51225" name="Object 25"/>
              <p:cNvGraphicFramePr>
                <a:graphicFrameLocks noChangeAspect="1"/>
              </p:cNvGraphicFramePr>
              <p:nvPr/>
            </p:nvGraphicFramePr>
            <p:xfrm>
              <a:off x="4368677" y="5719782"/>
              <a:ext cx="2703642" cy="781052"/>
            </p:xfrm>
            <a:graphic>
              <a:graphicData uri="http://schemas.openxmlformats.org/presentationml/2006/ole">
                <p:oleObj spid="_x0000_s62655" name="Формула" r:id="rId13" imgW="41148000" imgH="11887200" progId="Equation.3">
                  <p:embed/>
                </p:oleObj>
              </a:graphicData>
            </a:graphic>
          </p:graphicFrame>
          <p:sp>
            <p:nvSpPr>
              <p:cNvPr id="59" name="TextBox 6"/>
              <p:cNvSpPr txBox="1">
                <a:spLocks noChangeArrowheads="1"/>
              </p:cNvSpPr>
              <p:nvPr/>
            </p:nvSpPr>
            <p:spPr bwMode="auto">
              <a:xfrm>
                <a:off x="3571868" y="5733554"/>
                <a:ext cx="71438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ru-RU" sz="3600" b="1" dirty="0">
                    <a:solidFill>
                      <a:srgbClr val="0000FF"/>
                    </a:solidFill>
                    <a:latin typeface="+mj-lt"/>
                    <a:sym typeface="Symbol"/>
                  </a:rPr>
                  <a:t></a:t>
                </a:r>
                <a:endParaRPr lang="ru-RU" sz="3600" b="1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2500298" y="5484226"/>
                <a:ext cx="4643470" cy="130236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55" name="Прямая со стрелкой 54"/>
            <p:cNvCxnSpPr/>
            <p:nvPr/>
          </p:nvCxnSpPr>
          <p:spPr>
            <a:xfrm>
              <a:off x="3714744" y="5429264"/>
              <a:ext cx="2592000" cy="1588"/>
            </a:xfrm>
            <a:prstGeom prst="straightConnector1">
              <a:avLst/>
            </a:prstGeom>
            <a:ln w="3492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8386" name="Object 18"/>
            <p:cNvGraphicFramePr>
              <a:graphicFrameLocks noChangeAspect="1"/>
            </p:cNvGraphicFramePr>
            <p:nvPr/>
          </p:nvGraphicFramePr>
          <p:xfrm>
            <a:off x="3286116" y="5752428"/>
            <a:ext cx="714380" cy="682630"/>
          </p:xfrm>
          <a:graphic>
            <a:graphicData uri="http://schemas.openxmlformats.org/presentationml/2006/ole">
              <p:oleObj spid="_x0000_s62656" name="Формула" r:id="rId14" imgW="228501" imgH="215806" progId="Equation.3">
                <p:embed/>
              </p:oleObj>
            </a:graphicData>
          </a:graphic>
        </p:graphicFrame>
      </p:grpSp>
      <p:graphicFrame>
        <p:nvGraphicFramePr>
          <p:cNvPr id="39" name="Объект 38"/>
          <p:cNvGraphicFramePr>
            <a:graphicFrameLocks noChangeAspect="1"/>
          </p:cNvGraphicFramePr>
          <p:nvPr>
            <p:extLst/>
          </p:nvPr>
        </p:nvGraphicFramePr>
        <p:xfrm>
          <a:off x="6778868" y="5042351"/>
          <a:ext cx="2256484" cy="701596"/>
        </p:xfrm>
        <a:graphic>
          <a:graphicData uri="http://schemas.openxmlformats.org/presentationml/2006/ole">
            <p:oleObj spid="_x0000_s62657" name="Формула" r:id="rId15" imgW="1511300" imgH="4699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16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5" name="Object 25"/>
          <p:cNvGraphicFramePr>
            <a:graphicFrameLocks noChangeAspect="1"/>
          </p:cNvGraphicFramePr>
          <p:nvPr/>
        </p:nvGraphicFramePr>
        <p:xfrm>
          <a:off x="500034" y="857232"/>
          <a:ext cx="3461996" cy="1000132"/>
        </p:xfrm>
        <a:graphic>
          <a:graphicData uri="http://schemas.openxmlformats.org/presentationml/2006/ole">
            <p:oleObj spid="_x0000_s59653" name="Формула" r:id="rId4" imgW="41148000" imgH="11887200" progId="Equation.3">
              <p:embed/>
            </p:oleObj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285720" y="44624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1.7*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 “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Лоренцева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”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функция  формы  линии 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(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поглощения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)</a:t>
            </a:r>
          </a:p>
          <a:p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                                                </a:t>
            </a:r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          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                                     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1600" i="1" dirty="0">
                <a:solidFill>
                  <a:schemeClr val="bg1"/>
                </a:solidFill>
                <a:latin typeface="+mn-lt"/>
              </a:rPr>
              <a:t>в  спектроскопии</a:t>
            </a:r>
            <a:r>
              <a:rPr lang="en-US" sz="1600" i="1" dirty="0">
                <a:solidFill>
                  <a:schemeClr val="bg1"/>
                </a:solidFill>
                <a:latin typeface="+mn-lt"/>
              </a:rPr>
              <a:t>)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58712" y="764704"/>
            <a:ext cx="5849792" cy="2571753"/>
            <a:chOff x="3258712" y="764704"/>
            <a:chExt cx="5849792" cy="2571753"/>
          </a:xfrm>
        </p:grpSpPr>
        <p:sp>
          <p:nvSpPr>
            <p:cNvPr id="53" name="TextBox 6"/>
            <p:cNvSpPr txBox="1">
              <a:spLocks noChangeArrowheads="1"/>
            </p:cNvSpPr>
            <p:nvPr/>
          </p:nvSpPr>
          <p:spPr bwMode="auto">
            <a:xfrm>
              <a:off x="3258712" y="764704"/>
              <a:ext cx="52149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1)              , 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graphicFrame>
          <p:nvGraphicFramePr>
            <p:cNvPr id="5224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107108898"/>
                </p:ext>
              </p:extLst>
            </p:nvPr>
          </p:nvGraphicFramePr>
          <p:xfrm>
            <a:off x="5506960" y="764704"/>
            <a:ext cx="959116" cy="482600"/>
          </p:xfrm>
          <a:graphic>
            <a:graphicData uri="http://schemas.openxmlformats.org/presentationml/2006/ole">
              <p:oleObj spid="_x0000_s59654" name="Формула" r:id="rId5" imgW="12801600" imgH="6400800" progId="Equation.3">
                <p:embed/>
              </p:oleObj>
            </a:graphicData>
          </a:graphic>
        </p:graphicFrame>
        <p:graphicFrame>
          <p:nvGraphicFramePr>
            <p:cNvPr id="52243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45142177"/>
                </p:ext>
              </p:extLst>
            </p:nvPr>
          </p:nvGraphicFramePr>
          <p:xfrm>
            <a:off x="7268588" y="777408"/>
            <a:ext cx="1411288" cy="487362"/>
          </p:xfrm>
          <a:graphic>
            <a:graphicData uri="http://schemas.openxmlformats.org/presentationml/2006/ole">
              <p:oleObj spid="_x0000_s59655" name="Формула" r:id="rId6" imgW="16764000" imgH="5791200" progId="Equation.3">
                <p:embed/>
              </p:oleObj>
            </a:graphicData>
          </a:graphic>
        </p:graphicFrame>
        <p:sp>
          <p:nvSpPr>
            <p:cNvPr id="56" name="TextBox 6"/>
            <p:cNvSpPr txBox="1">
              <a:spLocks noChangeArrowheads="1"/>
            </p:cNvSpPr>
            <p:nvPr/>
          </p:nvSpPr>
          <p:spPr bwMode="auto">
            <a:xfrm>
              <a:off x="3474736" y="1454285"/>
              <a:ext cx="52149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2)                    , 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graphicFrame>
          <p:nvGraphicFramePr>
            <p:cNvPr id="58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53108343"/>
                </p:ext>
              </p:extLst>
            </p:nvPr>
          </p:nvGraphicFramePr>
          <p:xfrm>
            <a:off x="7265406" y="1420345"/>
            <a:ext cx="1719262" cy="487362"/>
          </p:xfrm>
          <a:graphic>
            <a:graphicData uri="http://schemas.openxmlformats.org/presentationml/2006/ole">
              <p:oleObj spid="_x0000_s59656" name="Формула" r:id="rId7" imgW="20421600" imgH="5791200" progId="Equation.3">
                <p:embed/>
              </p:oleObj>
            </a:graphicData>
          </a:graphic>
        </p:graphicFrame>
        <p:sp>
          <p:nvSpPr>
            <p:cNvPr id="62" name="TextBox 6"/>
            <p:cNvSpPr txBox="1">
              <a:spLocks noChangeArrowheads="1"/>
            </p:cNvSpPr>
            <p:nvPr/>
          </p:nvSpPr>
          <p:spPr bwMode="auto">
            <a:xfrm>
              <a:off x="3558580" y="2122026"/>
              <a:ext cx="52149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3)                      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, 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graphicFrame>
          <p:nvGraphicFramePr>
            <p:cNvPr id="64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84586178"/>
                </p:ext>
              </p:extLst>
            </p:nvPr>
          </p:nvGraphicFramePr>
          <p:xfrm>
            <a:off x="7363841" y="2134720"/>
            <a:ext cx="1744663" cy="487362"/>
          </p:xfrm>
          <a:graphic>
            <a:graphicData uri="http://schemas.openxmlformats.org/presentationml/2006/ole">
              <p:oleObj spid="_x0000_s59657" name="Формула" r:id="rId8" imgW="20726400" imgH="5791200" progId="Equation.3">
                <p:embed/>
              </p:oleObj>
            </a:graphicData>
          </a:graphic>
        </p:graphicFrame>
        <p:graphicFrame>
          <p:nvGraphicFramePr>
            <p:cNvPr id="52248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073060911"/>
                </p:ext>
              </p:extLst>
            </p:nvPr>
          </p:nvGraphicFramePr>
          <p:xfrm>
            <a:off x="5508104" y="1464795"/>
            <a:ext cx="1389062" cy="442912"/>
          </p:xfrm>
          <a:graphic>
            <a:graphicData uri="http://schemas.openxmlformats.org/presentationml/2006/ole">
              <p:oleObj spid="_x0000_s59658" name="Формула" r:id="rId9" imgW="20116800" imgH="6400800" progId="Equation.3">
                <p:embed/>
              </p:oleObj>
            </a:graphicData>
          </a:graphic>
        </p:graphicFrame>
        <p:graphicFrame>
          <p:nvGraphicFramePr>
            <p:cNvPr id="52249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18722970"/>
                </p:ext>
              </p:extLst>
            </p:nvPr>
          </p:nvGraphicFramePr>
          <p:xfrm>
            <a:off x="5508052" y="2122020"/>
            <a:ext cx="1538287" cy="442912"/>
          </p:xfrm>
          <a:graphic>
            <a:graphicData uri="http://schemas.openxmlformats.org/presentationml/2006/ole">
              <p:oleObj spid="_x0000_s59659" name="Формула" r:id="rId10" imgW="22250400" imgH="6400800" progId="Equation.3">
                <p:embed/>
              </p:oleObj>
            </a:graphicData>
          </a:graphic>
        </p:graphicFrame>
        <p:sp>
          <p:nvSpPr>
            <p:cNvPr id="65" name="TextBox 6"/>
            <p:cNvSpPr txBox="1">
              <a:spLocks noChangeArrowheads="1"/>
            </p:cNvSpPr>
            <p:nvPr/>
          </p:nvSpPr>
          <p:spPr bwMode="auto">
            <a:xfrm>
              <a:off x="3514574" y="2836416"/>
              <a:ext cx="52149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4)                     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, 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graphicFrame>
          <p:nvGraphicFramePr>
            <p:cNvPr id="6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44259985"/>
                </p:ext>
              </p:extLst>
            </p:nvPr>
          </p:nvGraphicFramePr>
          <p:xfrm>
            <a:off x="7330504" y="2849095"/>
            <a:ext cx="1666875" cy="487362"/>
          </p:xfrm>
          <a:graphic>
            <a:graphicData uri="http://schemas.openxmlformats.org/presentationml/2006/ole">
              <p:oleObj spid="_x0000_s59660" name="Формула" r:id="rId11" imgW="19812000" imgH="5791200" progId="Equation.3">
                <p:embed/>
              </p:oleObj>
            </a:graphicData>
          </a:graphic>
        </p:graphicFrame>
        <p:graphicFrame>
          <p:nvGraphicFramePr>
            <p:cNvPr id="67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641335362"/>
                </p:ext>
              </p:extLst>
            </p:nvPr>
          </p:nvGraphicFramePr>
          <p:xfrm>
            <a:off x="5501003" y="2836395"/>
            <a:ext cx="1517650" cy="442912"/>
          </p:xfrm>
          <a:graphic>
            <a:graphicData uri="http://schemas.openxmlformats.org/presentationml/2006/ole">
              <p:oleObj spid="_x0000_s59661" name="Формула" r:id="rId12" imgW="21945600" imgH="6400800" progId="Equation.3">
                <p:embed/>
              </p:oleObj>
            </a:graphicData>
          </a:graphic>
        </p:graphicFrame>
      </p:grpSp>
      <p:grpSp>
        <p:nvGrpSpPr>
          <p:cNvPr id="2" name="Группа 44"/>
          <p:cNvGrpSpPr/>
          <p:nvPr/>
        </p:nvGrpSpPr>
        <p:grpSpPr>
          <a:xfrm>
            <a:off x="125792" y="2071678"/>
            <a:ext cx="6089282" cy="4500361"/>
            <a:chOff x="125792" y="2071678"/>
            <a:chExt cx="6089282" cy="4500361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169863" y="2071678"/>
              <a:ext cx="6045211" cy="4500361"/>
              <a:chOff x="-598" y="4565"/>
              <a:chExt cx="7157" cy="4207"/>
            </a:xfrm>
          </p:grpSpPr>
          <p:sp>
            <p:nvSpPr>
              <p:cNvPr id="52253" name="Freeform 29"/>
              <p:cNvSpPr>
                <a:spLocks/>
              </p:cNvSpPr>
              <p:nvPr/>
            </p:nvSpPr>
            <p:spPr bwMode="auto">
              <a:xfrm>
                <a:off x="311" y="5063"/>
                <a:ext cx="5851" cy="3096"/>
              </a:xfrm>
              <a:custGeom>
                <a:avLst/>
                <a:gdLst/>
                <a:ahLst/>
                <a:cxnLst>
                  <a:cxn ang="0">
                    <a:pos x="55" y="954"/>
                  </a:cxn>
                  <a:cxn ang="0">
                    <a:pos x="165" y="954"/>
                  </a:cxn>
                  <a:cxn ang="0">
                    <a:pos x="278" y="952"/>
                  </a:cxn>
                  <a:cxn ang="0">
                    <a:pos x="388" y="952"/>
                  </a:cxn>
                  <a:cxn ang="0">
                    <a:pos x="498" y="952"/>
                  </a:cxn>
                  <a:cxn ang="0">
                    <a:pos x="611" y="951"/>
                  </a:cxn>
                  <a:cxn ang="0">
                    <a:pos x="721" y="951"/>
                  </a:cxn>
                  <a:cxn ang="0">
                    <a:pos x="831" y="949"/>
                  </a:cxn>
                  <a:cxn ang="0">
                    <a:pos x="944" y="949"/>
                  </a:cxn>
                  <a:cxn ang="0">
                    <a:pos x="1054" y="948"/>
                  </a:cxn>
                  <a:cxn ang="0">
                    <a:pos x="1164" y="948"/>
                  </a:cxn>
                  <a:cxn ang="0">
                    <a:pos x="1277" y="947"/>
                  </a:cxn>
                  <a:cxn ang="0">
                    <a:pos x="1387" y="945"/>
                  </a:cxn>
                  <a:cxn ang="0">
                    <a:pos x="1497" y="943"/>
                  </a:cxn>
                  <a:cxn ang="0">
                    <a:pos x="1610" y="941"/>
                  </a:cxn>
                  <a:cxn ang="0">
                    <a:pos x="1720" y="937"/>
                  </a:cxn>
                  <a:cxn ang="0">
                    <a:pos x="1830" y="933"/>
                  </a:cxn>
                  <a:cxn ang="0">
                    <a:pos x="1943" y="926"/>
                  </a:cxn>
                  <a:cxn ang="0">
                    <a:pos x="2053" y="917"/>
                  </a:cxn>
                  <a:cxn ang="0">
                    <a:pos x="2162" y="902"/>
                  </a:cxn>
                  <a:cxn ang="0">
                    <a:pos x="2275" y="877"/>
                  </a:cxn>
                  <a:cxn ang="0">
                    <a:pos x="2385" y="828"/>
                  </a:cxn>
                  <a:cxn ang="0">
                    <a:pos x="2495" y="720"/>
                  </a:cxn>
                  <a:cxn ang="0">
                    <a:pos x="2608" y="455"/>
                  </a:cxn>
                  <a:cxn ang="0">
                    <a:pos x="2718" y="0"/>
                  </a:cxn>
                  <a:cxn ang="0">
                    <a:pos x="2828" y="250"/>
                  </a:cxn>
                  <a:cxn ang="0">
                    <a:pos x="2941" y="634"/>
                  </a:cxn>
                  <a:cxn ang="0">
                    <a:pos x="3051" y="792"/>
                  </a:cxn>
                  <a:cxn ang="0">
                    <a:pos x="3161" y="859"/>
                  </a:cxn>
                  <a:cxn ang="0">
                    <a:pos x="3274" y="892"/>
                  </a:cxn>
                  <a:cxn ang="0">
                    <a:pos x="3384" y="910"/>
                  </a:cxn>
                  <a:cxn ang="0">
                    <a:pos x="3494" y="923"/>
                  </a:cxn>
                  <a:cxn ang="0">
                    <a:pos x="3607" y="930"/>
                  </a:cxn>
                  <a:cxn ang="0">
                    <a:pos x="3717" y="936"/>
                  </a:cxn>
                  <a:cxn ang="0">
                    <a:pos x="3827" y="938"/>
                  </a:cxn>
                  <a:cxn ang="0">
                    <a:pos x="3937" y="941"/>
                  </a:cxn>
                  <a:cxn ang="0">
                    <a:pos x="4050" y="944"/>
                  </a:cxn>
                  <a:cxn ang="0">
                    <a:pos x="4160" y="945"/>
                  </a:cxn>
                  <a:cxn ang="0">
                    <a:pos x="4270" y="947"/>
                  </a:cxn>
                  <a:cxn ang="0">
                    <a:pos x="4383" y="947"/>
                  </a:cxn>
                  <a:cxn ang="0">
                    <a:pos x="4492" y="948"/>
                  </a:cxn>
                  <a:cxn ang="0">
                    <a:pos x="4602" y="948"/>
                  </a:cxn>
                  <a:cxn ang="0">
                    <a:pos x="4715" y="949"/>
                  </a:cxn>
                  <a:cxn ang="0">
                    <a:pos x="4825" y="949"/>
                  </a:cxn>
                  <a:cxn ang="0">
                    <a:pos x="4935" y="949"/>
                  </a:cxn>
                  <a:cxn ang="0">
                    <a:pos x="5048" y="951"/>
                  </a:cxn>
                  <a:cxn ang="0">
                    <a:pos x="5158" y="951"/>
                  </a:cxn>
                  <a:cxn ang="0">
                    <a:pos x="5268" y="951"/>
                  </a:cxn>
                  <a:cxn ang="0">
                    <a:pos x="5381" y="951"/>
                  </a:cxn>
                  <a:cxn ang="0">
                    <a:pos x="5491" y="951"/>
                  </a:cxn>
                </a:cxnLst>
                <a:rect l="0" t="0" r="r" b="b"/>
                <a:pathLst>
                  <a:path w="5491" h="954">
                    <a:moveTo>
                      <a:pt x="0" y="954"/>
                    </a:moveTo>
                    <a:lnTo>
                      <a:pt x="55" y="954"/>
                    </a:lnTo>
                    <a:lnTo>
                      <a:pt x="110" y="954"/>
                    </a:lnTo>
                    <a:lnTo>
                      <a:pt x="165" y="954"/>
                    </a:lnTo>
                    <a:lnTo>
                      <a:pt x="223" y="952"/>
                    </a:lnTo>
                    <a:lnTo>
                      <a:pt x="278" y="952"/>
                    </a:lnTo>
                    <a:lnTo>
                      <a:pt x="333" y="952"/>
                    </a:lnTo>
                    <a:lnTo>
                      <a:pt x="388" y="952"/>
                    </a:lnTo>
                    <a:lnTo>
                      <a:pt x="443" y="952"/>
                    </a:lnTo>
                    <a:lnTo>
                      <a:pt x="498" y="952"/>
                    </a:lnTo>
                    <a:lnTo>
                      <a:pt x="556" y="951"/>
                    </a:lnTo>
                    <a:lnTo>
                      <a:pt x="611" y="951"/>
                    </a:lnTo>
                    <a:lnTo>
                      <a:pt x="666" y="951"/>
                    </a:lnTo>
                    <a:lnTo>
                      <a:pt x="721" y="951"/>
                    </a:lnTo>
                    <a:lnTo>
                      <a:pt x="776" y="951"/>
                    </a:lnTo>
                    <a:lnTo>
                      <a:pt x="831" y="949"/>
                    </a:lnTo>
                    <a:lnTo>
                      <a:pt x="889" y="949"/>
                    </a:lnTo>
                    <a:lnTo>
                      <a:pt x="944" y="949"/>
                    </a:lnTo>
                    <a:lnTo>
                      <a:pt x="999" y="949"/>
                    </a:lnTo>
                    <a:lnTo>
                      <a:pt x="1054" y="948"/>
                    </a:lnTo>
                    <a:lnTo>
                      <a:pt x="1109" y="948"/>
                    </a:lnTo>
                    <a:lnTo>
                      <a:pt x="1164" y="948"/>
                    </a:lnTo>
                    <a:lnTo>
                      <a:pt x="1222" y="947"/>
                    </a:lnTo>
                    <a:lnTo>
                      <a:pt x="1277" y="947"/>
                    </a:lnTo>
                    <a:lnTo>
                      <a:pt x="1332" y="945"/>
                    </a:lnTo>
                    <a:lnTo>
                      <a:pt x="1387" y="945"/>
                    </a:lnTo>
                    <a:lnTo>
                      <a:pt x="1442" y="944"/>
                    </a:lnTo>
                    <a:lnTo>
                      <a:pt x="1497" y="943"/>
                    </a:lnTo>
                    <a:lnTo>
                      <a:pt x="1555" y="941"/>
                    </a:lnTo>
                    <a:lnTo>
                      <a:pt x="1610" y="941"/>
                    </a:lnTo>
                    <a:lnTo>
                      <a:pt x="1665" y="938"/>
                    </a:lnTo>
                    <a:lnTo>
                      <a:pt x="1720" y="937"/>
                    </a:lnTo>
                    <a:lnTo>
                      <a:pt x="1775" y="936"/>
                    </a:lnTo>
                    <a:lnTo>
                      <a:pt x="1830" y="933"/>
                    </a:lnTo>
                    <a:lnTo>
                      <a:pt x="1885" y="930"/>
                    </a:lnTo>
                    <a:lnTo>
                      <a:pt x="1943" y="926"/>
                    </a:lnTo>
                    <a:lnTo>
                      <a:pt x="1998" y="922"/>
                    </a:lnTo>
                    <a:lnTo>
                      <a:pt x="2053" y="917"/>
                    </a:lnTo>
                    <a:lnTo>
                      <a:pt x="2107" y="910"/>
                    </a:lnTo>
                    <a:lnTo>
                      <a:pt x="2162" y="902"/>
                    </a:lnTo>
                    <a:lnTo>
                      <a:pt x="2217" y="891"/>
                    </a:lnTo>
                    <a:lnTo>
                      <a:pt x="2275" y="877"/>
                    </a:lnTo>
                    <a:lnTo>
                      <a:pt x="2330" y="856"/>
                    </a:lnTo>
                    <a:lnTo>
                      <a:pt x="2385" y="828"/>
                    </a:lnTo>
                    <a:lnTo>
                      <a:pt x="2440" y="785"/>
                    </a:lnTo>
                    <a:lnTo>
                      <a:pt x="2495" y="720"/>
                    </a:lnTo>
                    <a:lnTo>
                      <a:pt x="2550" y="618"/>
                    </a:lnTo>
                    <a:lnTo>
                      <a:pt x="2608" y="455"/>
                    </a:lnTo>
                    <a:lnTo>
                      <a:pt x="2663" y="218"/>
                    </a:lnTo>
                    <a:lnTo>
                      <a:pt x="2718" y="0"/>
                    </a:lnTo>
                    <a:lnTo>
                      <a:pt x="2773" y="18"/>
                    </a:lnTo>
                    <a:lnTo>
                      <a:pt x="2828" y="250"/>
                    </a:lnTo>
                    <a:lnTo>
                      <a:pt x="2883" y="479"/>
                    </a:lnTo>
                    <a:lnTo>
                      <a:pt x="2941" y="634"/>
                    </a:lnTo>
                    <a:lnTo>
                      <a:pt x="2996" y="730"/>
                    </a:lnTo>
                    <a:lnTo>
                      <a:pt x="3051" y="792"/>
                    </a:lnTo>
                    <a:lnTo>
                      <a:pt x="3106" y="832"/>
                    </a:lnTo>
                    <a:lnTo>
                      <a:pt x="3161" y="859"/>
                    </a:lnTo>
                    <a:lnTo>
                      <a:pt x="3216" y="878"/>
                    </a:lnTo>
                    <a:lnTo>
                      <a:pt x="3274" y="892"/>
                    </a:lnTo>
                    <a:lnTo>
                      <a:pt x="3329" y="903"/>
                    </a:lnTo>
                    <a:lnTo>
                      <a:pt x="3384" y="910"/>
                    </a:lnTo>
                    <a:lnTo>
                      <a:pt x="3439" y="917"/>
                    </a:lnTo>
                    <a:lnTo>
                      <a:pt x="3494" y="923"/>
                    </a:lnTo>
                    <a:lnTo>
                      <a:pt x="3549" y="927"/>
                    </a:lnTo>
                    <a:lnTo>
                      <a:pt x="3607" y="930"/>
                    </a:lnTo>
                    <a:lnTo>
                      <a:pt x="3662" y="933"/>
                    </a:lnTo>
                    <a:lnTo>
                      <a:pt x="3717" y="936"/>
                    </a:lnTo>
                    <a:lnTo>
                      <a:pt x="3772" y="937"/>
                    </a:lnTo>
                    <a:lnTo>
                      <a:pt x="3827" y="938"/>
                    </a:lnTo>
                    <a:lnTo>
                      <a:pt x="3882" y="940"/>
                    </a:lnTo>
                    <a:lnTo>
                      <a:pt x="3937" y="941"/>
                    </a:lnTo>
                    <a:lnTo>
                      <a:pt x="3995" y="943"/>
                    </a:lnTo>
                    <a:lnTo>
                      <a:pt x="4050" y="944"/>
                    </a:lnTo>
                    <a:lnTo>
                      <a:pt x="4105" y="944"/>
                    </a:lnTo>
                    <a:lnTo>
                      <a:pt x="4160" y="945"/>
                    </a:lnTo>
                    <a:lnTo>
                      <a:pt x="4215" y="945"/>
                    </a:lnTo>
                    <a:lnTo>
                      <a:pt x="4270" y="947"/>
                    </a:lnTo>
                    <a:lnTo>
                      <a:pt x="4328" y="947"/>
                    </a:lnTo>
                    <a:lnTo>
                      <a:pt x="4383" y="947"/>
                    </a:lnTo>
                    <a:lnTo>
                      <a:pt x="4438" y="948"/>
                    </a:lnTo>
                    <a:lnTo>
                      <a:pt x="4492" y="948"/>
                    </a:lnTo>
                    <a:lnTo>
                      <a:pt x="4547" y="948"/>
                    </a:lnTo>
                    <a:lnTo>
                      <a:pt x="4602" y="948"/>
                    </a:lnTo>
                    <a:lnTo>
                      <a:pt x="4660" y="949"/>
                    </a:lnTo>
                    <a:lnTo>
                      <a:pt x="4715" y="949"/>
                    </a:lnTo>
                    <a:lnTo>
                      <a:pt x="4770" y="949"/>
                    </a:lnTo>
                    <a:lnTo>
                      <a:pt x="4825" y="949"/>
                    </a:lnTo>
                    <a:lnTo>
                      <a:pt x="4880" y="949"/>
                    </a:lnTo>
                    <a:lnTo>
                      <a:pt x="4935" y="949"/>
                    </a:lnTo>
                    <a:lnTo>
                      <a:pt x="4993" y="951"/>
                    </a:lnTo>
                    <a:lnTo>
                      <a:pt x="5048" y="951"/>
                    </a:lnTo>
                    <a:lnTo>
                      <a:pt x="5103" y="951"/>
                    </a:lnTo>
                    <a:lnTo>
                      <a:pt x="5158" y="951"/>
                    </a:lnTo>
                    <a:lnTo>
                      <a:pt x="5213" y="951"/>
                    </a:lnTo>
                    <a:lnTo>
                      <a:pt x="5268" y="951"/>
                    </a:lnTo>
                    <a:lnTo>
                      <a:pt x="5326" y="951"/>
                    </a:lnTo>
                    <a:lnTo>
                      <a:pt x="5381" y="951"/>
                    </a:lnTo>
                    <a:lnTo>
                      <a:pt x="5436" y="951"/>
                    </a:lnTo>
                    <a:lnTo>
                      <a:pt x="5491" y="951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54" name="Line 30"/>
              <p:cNvSpPr>
                <a:spLocks noChangeShapeType="1"/>
              </p:cNvSpPr>
              <p:nvPr/>
            </p:nvSpPr>
            <p:spPr bwMode="auto">
              <a:xfrm flipV="1">
                <a:off x="311" y="8160"/>
                <a:ext cx="6248" cy="1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55" name="Line 31"/>
              <p:cNvSpPr>
                <a:spLocks noChangeShapeType="1"/>
              </p:cNvSpPr>
              <p:nvPr/>
            </p:nvSpPr>
            <p:spPr bwMode="auto">
              <a:xfrm rot="16200000" flipV="1">
                <a:off x="-1423" y="6434"/>
                <a:ext cx="3470" cy="1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56" name="Text Box 32"/>
              <p:cNvSpPr txBox="1">
                <a:spLocks noChangeArrowheads="1"/>
              </p:cNvSpPr>
              <p:nvPr/>
            </p:nvSpPr>
            <p:spPr bwMode="auto">
              <a:xfrm>
                <a:off x="-598" y="6034"/>
                <a:ext cx="1070" cy="1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257" name="Text Box 33"/>
              <p:cNvSpPr txBox="1">
                <a:spLocks noChangeArrowheads="1"/>
              </p:cNvSpPr>
              <p:nvPr/>
            </p:nvSpPr>
            <p:spPr bwMode="auto">
              <a:xfrm>
                <a:off x="-548" y="4565"/>
                <a:ext cx="788" cy="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259" name="Text Box 35"/>
              <p:cNvSpPr txBox="1">
                <a:spLocks noChangeArrowheads="1"/>
              </p:cNvSpPr>
              <p:nvPr/>
            </p:nvSpPr>
            <p:spPr bwMode="auto">
              <a:xfrm>
                <a:off x="2952" y="8254"/>
                <a:ext cx="92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</a:t>
                </a:r>
                <a:r>
                  <a:rPr kumimoji="0" lang="ru-RU" sz="2400" b="1" i="1" u="none" strike="noStrike" cap="none" normalizeH="0" baseline="-2500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рез</a:t>
                </a: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260" name="Line 36"/>
              <p:cNvSpPr>
                <a:spLocks noChangeShapeType="1"/>
              </p:cNvSpPr>
              <p:nvPr/>
            </p:nvSpPr>
            <p:spPr bwMode="auto">
              <a:xfrm>
                <a:off x="3232" y="5034"/>
                <a:ext cx="1" cy="3240"/>
              </a:xfrm>
              <a:prstGeom prst="line">
                <a:avLst/>
              </a:prstGeom>
              <a:noFill/>
              <a:ln w="15875">
                <a:solidFill>
                  <a:srgbClr val="9933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61" name="Line 37"/>
              <p:cNvSpPr>
                <a:spLocks noChangeShapeType="1"/>
              </p:cNvSpPr>
              <p:nvPr/>
            </p:nvSpPr>
            <p:spPr bwMode="auto">
              <a:xfrm>
                <a:off x="3092" y="6594"/>
                <a:ext cx="28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62" name="Text Box 38"/>
              <p:cNvSpPr txBox="1">
                <a:spLocks noChangeArrowheads="1"/>
              </p:cNvSpPr>
              <p:nvPr/>
            </p:nvSpPr>
            <p:spPr bwMode="auto">
              <a:xfrm>
                <a:off x="3497" y="6394"/>
                <a:ext cx="1455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</a:t>
                </a:r>
                <a:r>
                  <a: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</a:t>
                </a:r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=</a:t>
                </a:r>
                <a:r>
                  <a: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2</a:t>
                </a:r>
                <a:r>
                  <a:rPr kumimoji="0" lang="ru-RU" sz="1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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264" name="Line 40"/>
              <p:cNvSpPr>
                <a:spLocks noChangeShapeType="1"/>
              </p:cNvSpPr>
              <p:nvPr/>
            </p:nvSpPr>
            <p:spPr bwMode="auto">
              <a:xfrm>
                <a:off x="265" y="6600"/>
                <a:ext cx="2835" cy="1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aphicFrame>
          <p:nvGraphicFramePr>
            <p:cNvPr id="52265" name="Object 41"/>
            <p:cNvGraphicFramePr>
              <a:graphicFrameLocks noChangeAspect="1"/>
            </p:cNvGraphicFramePr>
            <p:nvPr/>
          </p:nvGraphicFramePr>
          <p:xfrm>
            <a:off x="285720" y="2285992"/>
            <a:ext cx="571472" cy="571472"/>
          </p:xfrm>
          <a:graphic>
            <a:graphicData uri="http://schemas.openxmlformats.org/presentationml/2006/ole">
              <p:oleObj spid="_x0000_s59662" name="Формула" r:id="rId13" imgW="7620000" imgH="7620000" progId="Equation.3">
                <p:embed/>
              </p:oleObj>
            </a:graphicData>
          </a:graphic>
        </p:graphicFrame>
        <p:graphicFrame>
          <p:nvGraphicFramePr>
            <p:cNvPr id="52267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028437685"/>
                </p:ext>
              </p:extLst>
            </p:nvPr>
          </p:nvGraphicFramePr>
          <p:xfrm>
            <a:off x="125792" y="3743443"/>
            <a:ext cx="780632" cy="845685"/>
          </p:xfrm>
          <a:graphic>
            <a:graphicData uri="http://schemas.openxmlformats.org/presentationml/2006/ole">
              <p:oleObj spid="_x0000_s59663" name="Формула" r:id="rId14" imgW="10972800" imgH="11887200" progId="Equation.3">
                <p:embed/>
              </p:oleObj>
            </a:graphicData>
          </a:graphic>
        </p:graphicFrame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5575798" y="5877198"/>
              <a:ext cx="567838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endParaRPr kumimoji="0" lang="ru-RU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521918" y="5786455"/>
              <a:ext cx="500066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0</a:t>
              </a:r>
              <a:endParaRPr kumimoji="0" lang="ru-RU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4448560" y="4785808"/>
            <a:ext cx="4288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15"/>
              </a:buBlip>
              <a:tabLst/>
            </a:pPr>
            <a:r>
              <a:rPr lang="ru-RU" sz="2400" b="1" dirty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400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Добротность</a:t>
            </a:r>
            <a:r>
              <a:rPr lang="ru-RU" sz="2400" i="1" dirty="0">
                <a:solidFill>
                  <a:srgbClr val="0000FF"/>
                </a:solidFill>
                <a:latin typeface="+mj-lt"/>
              </a:rPr>
              <a:t> </a:t>
            </a: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4499992" y="3552846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lang="ru-RU" b="1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Было</a:t>
            </a:r>
            <a:r>
              <a:rPr lang="ru-RU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:</a:t>
            </a:r>
            <a:r>
              <a:rPr lang="ru-RU" i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AutoShape 47"/>
          <p:cNvSpPr>
            <a:spLocks noChangeArrowheads="1"/>
          </p:cNvSpPr>
          <p:nvPr/>
        </p:nvSpPr>
        <p:spPr bwMode="auto">
          <a:xfrm>
            <a:off x="6643702" y="5383476"/>
            <a:ext cx="2071702" cy="1285884"/>
          </a:xfrm>
          <a:prstGeom prst="foldedCorner">
            <a:avLst>
              <a:gd name="adj" fmla="val 20889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9976236"/>
              </p:ext>
            </p:extLst>
          </p:nvPr>
        </p:nvGraphicFramePr>
        <p:xfrm>
          <a:off x="6744143" y="5464904"/>
          <a:ext cx="1687952" cy="1120690"/>
        </p:xfrm>
        <a:graphic>
          <a:graphicData uri="http://schemas.openxmlformats.org/presentationml/2006/ole">
            <p:oleObj spid="_x0000_s59664" name="Формула" r:id="rId16" imgW="634725" imgH="418918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22103499"/>
              </p:ext>
            </p:extLst>
          </p:nvPr>
        </p:nvGraphicFramePr>
        <p:xfrm>
          <a:off x="6108774" y="3284984"/>
          <a:ext cx="1110608" cy="893904"/>
        </p:xfrm>
        <a:graphic>
          <a:graphicData uri="http://schemas.openxmlformats.org/presentationml/2006/ole">
            <p:oleObj spid="_x0000_s59665" name="Формула" r:id="rId17" imgW="520700" imgH="419100" progId="Equation.3">
              <p:embed/>
            </p:oleObj>
          </a:graphicData>
        </a:graphic>
      </p:graphicFrame>
      <p:sp>
        <p:nvSpPr>
          <p:cNvPr id="44" name="Rectangle 30"/>
          <p:cNvSpPr>
            <a:spLocks noChangeArrowheads="1"/>
          </p:cNvSpPr>
          <p:nvPr/>
        </p:nvSpPr>
        <p:spPr bwMode="auto">
          <a:xfrm>
            <a:off x="4283968" y="4263479"/>
            <a:ext cx="4470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lang="ru-RU" i="1" dirty="0">
                <a:solidFill>
                  <a:schemeClr val="bg1"/>
                </a:solidFill>
                <a:latin typeface="+mj-lt"/>
              </a:rPr>
              <a:t>с</a:t>
            </a:r>
            <a:r>
              <a:rPr lang="ru-RU" i="1" dirty="0" smtClean="0">
                <a:solidFill>
                  <a:schemeClr val="bg1"/>
                </a:solidFill>
                <a:latin typeface="+mj-lt"/>
              </a:rPr>
              <a:t> учётом   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ru-RU" sz="2400" i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рез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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и 2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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Выгнутая влево стрелка 44"/>
          <p:cNvSpPr/>
          <p:nvPr/>
        </p:nvSpPr>
        <p:spPr>
          <a:xfrm flipH="1">
            <a:off x="8785040" y="4534934"/>
            <a:ext cx="248915" cy="1630370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E528B-9A98-43FF-BDAC-591168B6A38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99330" name="Rectangle 2"/>
          <p:cNvSpPr>
            <a:spLocks/>
          </p:cNvSpPr>
          <p:nvPr/>
        </p:nvSpPr>
        <p:spPr bwMode="auto">
          <a:xfrm>
            <a:off x="1357290" y="66655"/>
            <a:ext cx="5929354" cy="933453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Амплитудные</a:t>
            </a:r>
            <a:endParaRPr lang="ru-RU" sz="2800" b="1" i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 eaLnBrk="0" hangingPunct="0"/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резонансные  зависимости </a:t>
            </a:r>
          </a:p>
        </p:txBody>
      </p:sp>
      <p:sp>
        <p:nvSpPr>
          <p:cNvPr id="53344" name="Rectangle 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Группа 103"/>
          <p:cNvGrpSpPr/>
          <p:nvPr/>
        </p:nvGrpSpPr>
        <p:grpSpPr>
          <a:xfrm>
            <a:off x="1214414" y="1214422"/>
            <a:ext cx="6156988" cy="5429288"/>
            <a:chOff x="1214414" y="928670"/>
            <a:chExt cx="6156988" cy="542928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14414" y="928670"/>
              <a:ext cx="6156988" cy="5429288"/>
              <a:chOff x="2673" y="3352"/>
              <a:chExt cx="7068" cy="5859"/>
            </a:xfrm>
          </p:grpSpPr>
          <p:sp>
            <p:nvSpPr>
              <p:cNvPr id="53251" name="Rectangle 3"/>
              <p:cNvSpPr>
                <a:spLocks noChangeArrowheads="1"/>
              </p:cNvSpPr>
              <p:nvPr/>
            </p:nvSpPr>
            <p:spPr bwMode="auto">
              <a:xfrm>
                <a:off x="3638" y="5231"/>
                <a:ext cx="5089" cy="162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52" name="Line 4"/>
              <p:cNvSpPr>
                <a:spLocks noChangeShapeType="1"/>
              </p:cNvSpPr>
              <p:nvPr/>
            </p:nvSpPr>
            <p:spPr bwMode="auto">
              <a:xfrm flipV="1">
                <a:off x="3638" y="6782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53" name="Line 5"/>
              <p:cNvSpPr>
                <a:spLocks noChangeShapeType="1"/>
              </p:cNvSpPr>
              <p:nvPr/>
            </p:nvSpPr>
            <p:spPr bwMode="auto">
              <a:xfrm flipV="1">
                <a:off x="3954" y="6816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54" name="Line 6"/>
              <p:cNvSpPr>
                <a:spLocks noChangeShapeType="1"/>
              </p:cNvSpPr>
              <p:nvPr/>
            </p:nvSpPr>
            <p:spPr bwMode="auto">
              <a:xfrm flipV="1">
                <a:off x="4275" y="6782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55" name="Line 7"/>
              <p:cNvSpPr>
                <a:spLocks noChangeShapeType="1"/>
              </p:cNvSpPr>
              <p:nvPr/>
            </p:nvSpPr>
            <p:spPr bwMode="auto">
              <a:xfrm flipV="1">
                <a:off x="4591" y="6816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56" name="Line 8"/>
              <p:cNvSpPr>
                <a:spLocks noChangeShapeType="1"/>
              </p:cNvSpPr>
              <p:nvPr/>
            </p:nvSpPr>
            <p:spPr bwMode="auto">
              <a:xfrm flipV="1">
                <a:off x="4912" y="6782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57" name="Line 9"/>
              <p:cNvSpPr>
                <a:spLocks noChangeShapeType="1"/>
              </p:cNvSpPr>
              <p:nvPr/>
            </p:nvSpPr>
            <p:spPr bwMode="auto">
              <a:xfrm flipV="1">
                <a:off x="5228" y="6816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58" name="Line 10"/>
              <p:cNvSpPr>
                <a:spLocks noChangeShapeType="1"/>
              </p:cNvSpPr>
              <p:nvPr/>
            </p:nvSpPr>
            <p:spPr bwMode="auto">
              <a:xfrm flipV="1">
                <a:off x="5548" y="6782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59" name="Line 11"/>
              <p:cNvSpPr>
                <a:spLocks noChangeShapeType="1"/>
              </p:cNvSpPr>
              <p:nvPr/>
            </p:nvSpPr>
            <p:spPr bwMode="auto">
              <a:xfrm flipV="1">
                <a:off x="5864" y="6816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0" name="Line 12"/>
              <p:cNvSpPr>
                <a:spLocks noChangeShapeType="1"/>
              </p:cNvSpPr>
              <p:nvPr/>
            </p:nvSpPr>
            <p:spPr bwMode="auto">
              <a:xfrm flipV="1">
                <a:off x="6817" y="6782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1" name="Line 13"/>
              <p:cNvSpPr>
                <a:spLocks noChangeShapeType="1"/>
              </p:cNvSpPr>
              <p:nvPr/>
            </p:nvSpPr>
            <p:spPr bwMode="auto">
              <a:xfrm flipV="1">
                <a:off x="7138" y="6816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2" name="Line 14"/>
              <p:cNvSpPr>
                <a:spLocks noChangeShapeType="1"/>
              </p:cNvSpPr>
              <p:nvPr/>
            </p:nvSpPr>
            <p:spPr bwMode="auto">
              <a:xfrm flipV="1">
                <a:off x="7453" y="6782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3" name="Line 15"/>
              <p:cNvSpPr>
                <a:spLocks noChangeShapeType="1"/>
              </p:cNvSpPr>
              <p:nvPr/>
            </p:nvSpPr>
            <p:spPr bwMode="auto">
              <a:xfrm flipV="1">
                <a:off x="7774" y="6816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4" name="Line 16"/>
              <p:cNvSpPr>
                <a:spLocks noChangeShapeType="1"/>
              </p:cNvSpPr>
              <p:nvPr/>
            </p:nvSpPr>
            <p:spPr bwMode="auto">
              <a:xfrm flipV="1">
                <a:off x="8090" y="6782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5" name="Line 17"/>
              <p:cNvSpPr>
                <a:spLocks noChangeShapeType="1"/>
              </p:cNvSpPr>
              <p:nvPr/>
            </p:nvSpPr>
            <p:spPr bwMode="auto">
              <a:xfrm flipV="1">
                <a:off x="8411" y="6816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6" name="Line 18"/>
              <p:cNvSpPr>
                <a:spLocks noChangeShapeType="1"/>
              </p:cNvSpPr>
              <p:nvPr/>
            </p:nvSpPr>
            <p:spPr bwMode="auto">
              <a:xfrm>
                <a:off x="3638" y="6853"/>
                <a:ext cx="508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7" name="Line 19"/>
              <p:cNvSpPr>
                <a:spLocks noChangeShapeType="1"/>
              </p:cNvSpPr>
              <p:nvPr/>
            </p:nvSpPr>
            <p:spPr bwMode="auto">
              <a:xfrm>
                <a:off x="3638" y="6853"/>
                <a:ext cx="508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8" name="Line 20"/>
              <p:cNvSpPr>
                <a:spLocks noChangeShapeType="1"/>
              </p:cNvSpPr>
              <p:nvPr/>
            </p:nvSpPr>
            <p:spPr bwMode="auto">
              <a:xfrm>
                <a:off x="3638" y="6853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9" name="Line 21"/>
              <p:cNvSpPr>
                <a:spLocks noChangeShapeType="1"/>
              </p:cNvSpPr>
              <p:nvPr/>
            </p:nvSpPr>
            <p:spPr bwMode="auto">
              <a:xfrm>
                <a:off x="3638" y="6651"/>
                <a:ext cx="52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0" name="Line 22"/>
              <p:cNvSpPr>
                <a:spLocks noChangeShapeType="1"/>
              </p:cNvSpPr>
              <p:nvPr/>
            </p:nvSpPr>
            <p:spPr bwMode="auto">
              <a:xfrm>
                <a:off x="3638" y="6446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1" name="Line 23"/>
              <p:cNvSpPr>
                <a:spLocks noChangeShapeType="1"/>
              </p:cNvSpPr>
              <p:nvPr/>
            </p:nvSpPr>
            <p:spPr bwMode="auto">
              <a:xfrm>
                <a:off x="3638" y="6245"/>
                <a:ext cx="52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2" name="Line 24"/>
              <p:cNvSpPr>
                <a:spLocks noChangeShapeType="1"/>
              </p:cNvSpPr>
              <p:nvPr/>
            </p:nvSpPr>
            <p:spPr bwMode="auto">
              <a:xfrm>
                <a:off x="3638" y="5637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3" name="Line 25"/>
              <p:cNvSpPr>
                <a:spLocks noChangeShapeType="1"/>
              </p:cNvSpPr>
              <p:nvPr/>
            </p:nvSpPr>
            <p:spPr bwMode="auto">
              <a:xfrm>
                <a:off x="3638" y="5432"/>
                <a:ext cx="52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4" name="Line 26"/>
              <p:cNvSpPr>
                <a:spLocks noChangeShapeType="1"/>
              </p:cNvSpPr>
              <p:nvPr/>
            </p:nvSpPr>
            <p:spPr bwMode="auto">
              <a:xfrm>
                <a:off x="3638" y="5231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5" name="Line 27"/>
              <p:cNvSpPr>
                <a:spLocks noChangeShapeType="1"/>
              </p:cNvSpPr>
              <p:nvPr/>
            </p:nvSpPr>
            <p:spPr bwMode="auto">
              <a:xfrm flipV="1">
                <a:off x="3638" y="5231"/>
                <a:ext cx="0" cy="1622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6" name="Rectangle 28"/>
              <p:cNvSpPr>
                <a:spLocks noChangeArrowheads="1"/>
              </p:cNvSpPr>
              <p:nvPr/>
            </p:nvSpPr>
            <p:spPr bwMode="auto">
              <a:xfrm>
                <a:off x="3638" y="6856"/>
                <a:ext cx="5089" cy="162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7" name="Line 29"/>
              <p:cNvSpPr>
                <a:spLocks noChangeShapeType="1"/>
              </p:cNvSpPr>
              <p:nvPr/>
            </p:nvSpPr>
            <p:spPr bwMode="auto">
              <a:xfrm flipV="1">
                <a:off x="3638" y="8407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8" name="Line 30"/>
              <p:cNvSpPr>
                <a:spLocks noChangeShapeType="1"/>
              </p:cNvSpPr>
              <p:nvPr/>
            </p:nvSpPr>
            <p:spPr bwMode="auto">
              <a:xfrm flipV="1">
                <a:off x="4275" y="8441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9" name="Line 31"/>
              <p:cNvSpPr>
                <a:spLocks noChangeShapeType="1"/>
              </p:cNvSpPr>
              <p:nvPr/>
            </p:nvSpPr>
            <p:spPr bwMode="auto">
              <a:xfrm flipV="1">
                <a:off x="4912" y="8407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0" name="Line 32"/>
              <p:cNvSpPr>
                <a:spLocks noChangeShapeType="1"/>
              </p:cNvSpPr>
              <p:nvPr/>
            </p:nvSpPr>
            <p:spPr bwMode="auto">
              <a:xfrm flipV="1">
                <a:off x="5548" y="8441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1" name="Line 33"/>
              <p:cNvSpPr>
                <a:spLocks noChangeShapeType="1"/>
              </p:cNvSpPr>
              <p:nvPr/>
            </p:nvSpPr>
            <p:spPr bwMode="auto">
              <a:xfrm flipV="1">
                <a:off x="6817" y="8441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2" name="Line 34"/>
              <p:cNvSpPr>
                <a:spLocks noChangeShapeType="1"/>
              </p:cNvSpPr>
              <p:nvPr/>
            </p:nvSpPr>
            <p:spPr bwMode="auto">
              <a:xfrm flipV="1">
                <a:off x="7453" y="8407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3" name="Line 35"/>
              <p:cNvSpPr>
                <a:spLocks noChangeShapeType="1"/>
              </p:cNvSpPr>
              <p:nvPr/>
            </p:nvSpPr>
            <p:spPr bwMode="auto">
              <a:xfrm flipV="1">
                <a:off x="8090" y="8441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4" name="Line 36"/>
              <p:cNvSpPr>
                <a:spLocks noChangeShapeType="1"/>
              </p:cNvSpPr>
              <p:nvPr/>
            </p:nvSpPr>
            <p:spPr bwMode="auto">
              <a:xfrm>
                <a:off x="3638" y="8478"/>
                <a:ext cx="508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5" name="Line 37"/>
              <p:cNvSpPr>
                <a:spLocks noChangeShapeType="1"/>
              </p:cNvSpPr>
              <p:nvPr/>
            </p:nvSpPr>
            <p:spPr bwMode="auto">
              <a:xfrm>
                <a:off x="3638" y="7669"/>
                <a:ext cx="508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6" name="Line 38"/>
              <p:cNvSpPr>
                <a:spLocks noChangeShapeType="1"/>
              </p:cNvSpPr>
              <p:nvPr/>
            </p:nvSpPr>
            <p:spPr bwMode="auto">
              <a:xfrm>
                <a:off x="3638" y="8277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7" name="Line 39"/>
              <p:cNvSpPr>
                <a:spLocks noChangeShapeType="1"/>
              </p:cNvSpPr>
              <p:nvPr/>
            </p:nvSpPr>
            <p:spPr bwMode="auto">
              <a:xfrm>
                <a:off x="3638" y="7971"/>
                <a:ext cx="52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8" name="Line 40"/>
              <p:cNvSpPr>
                <a:spLocks noChangeShapeType="1"/>
              </p:cNvSpPr>
              <p:nvPr/>
            </p:nvSpPr>
            <p:spPr bwMode="auto">
              <a:xfrm>
                <a:off x="3638" y="7669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9" name="Line 41"/>
              <p:cNvSpPr>
                <a:spLocks noChangeShapeType="1"/>
              </p:cNvSpPr>
              <p:nvPr/>
            </p:nvSpPr>
            <p:spPr bwMode="auto">
              <a:xfrm>
                <a:off x="3638" y="7363"/>
                <a:ext cx="52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0" name="Line 42"/>
              <p:cNvSpPr>
                <a:spLocks noChangeShapeType="1"/>
              </p:cNvSpPr>
              <p:nvPr/>
            </p:nvSpPr>
            <p:spPr bwMode="auto">
              <a:xfrm>
                <a:off x="3638" y="7058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1" name="Line 43"/>
              <p:cNvSpPr>
                <a:spLocks noChangeShapeType="1"/>
              </p:cNvSpPr>
              <p:nvPr/>
            </p:nvSpPr>
            <p:spPr bwMode="auto">
              <a:xfrm flipV="1">
                <a:off x="3638" y="6856"/>
                <a:ext cx="0" cy="1622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2" name="Rectangle 44"/>
              <p:cNvSpPr>
                <a:spLocks noChangeArrowheads="1"/>
              </p:cNvSpPr>
              <p:nvPr/>
            </p:nvSpPr>
            <p:spPr bwMode="auto">
              <a:xfrm>
                <a:off x="3638" y="3609"/>
                <a:ext cx="5089" cy="162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3" name="Line 45"/>
              <p:cNvSpPr>
                <a:spLocks noChangeShapeType="1"/>
              </p:cNvSpPr>
              <p:nvPr/>
            </p:nvSpPr>
            <p:spPr bwMode="auto">
              <a:xfrm flipV="1">
                <a:off x="3638" y="5160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4" name="Line 46"/>
              <p:cNvSpPr>
                <a:spLocks noChangeShapeType="1"/>
              </p:cNvSpPr>
              <p:nvPr/>
            </p:nvSpPr>
            <p:spPr bwMode="auto">
              <a:xfrm flipV="1">
                <a:off x="4275" y="5194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5" name="Line 47"/>
              <p:cNvSpPr>
                <a:spLocks noChangeShapeType="1"/>
              </p:cNvSpPr>
              <p:nvPr/>
            </p:nvSpPr>
            <p:spPr bwMode="auto">
              <a:xfrm flipV="1">
                <a:off x="4912" y="5160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6" name="Line 48"/>
              <p:cNvSpPr>
                <a:spLocks noChangeShapeType="1"/>
              </p:cNvSpPr>
              <p:nvPr/>
            </p:nvSpPr>
            <p:spPr bwMode="auto">
              <a:xfrm flipV="1">
                <a:off x="5548" y="5194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7" name="Line 49"/>
              <p:cNvSpPr>
                <a:spLocks noChangeShapeType="1"/>
              </p:cNvSpPr>
              <p:nvPr/>
            </p:nvSpPr>
            <p:spPr bwMode="auto">
              <a:xfrm flipV="1">
                <a:off x="6817" y="5194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8" name="Line 50"/>
              <p:cNvSpPr>
                <a:spLocks noChangeShapeType="1"/>
              </p:cNvSpPr>
              <p:nvPr/>
            </p:nvSpPr>
            <p:spPr bwMode="auto">
              <a:xfrm flipV="1">
                <a:off x="7453" y="5160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9" name="Line 51"/>
              <p:cNvSpPr>
                <a:spLocks noChangeShapeType="1"/>
              </p:cNvSpPr>
              <p:nvPr/>
            </p:nvSpPr>
            <p:spPr bwMode="auto">
              <a:xfrm flipV="1">
                <a:off x="8090" y="5194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0" name="Line 52"/>
              <p:cNvSpPr>
                <a:spLocks noChangeShapeType="1"/>
              </p:cNvSpPr>
              <p:nvPr/>
            </p:nvSpPr>
            <p:spPr bwMode="auto">
              <a:xfrm>
                <a:off x="3638" y="5231"/>
                <a:ext cx="508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1" name="Line 53"/>
              <p:cNvSpPr>
                <a:spLocks noChangeShapeType="1"/>
              </p:cNvSpPr>
              <p:nvPr/>
            </p:nvSpPr>
            <p:spPr bwMode="auto">
              <a:xfrm>
                <a:off x="3638" y="5231"/>
                <a:ext cx="508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2" name="Line 54"/>
              <p:cNvSpPr>
                <a:spLocks noChangeShapeType="1"/>
              </p:cNvSpPr>
              <p:nvPr/>
            </p:nvSpPr>
            <p:spPr bwMode="auto">
              <a:xfrm>
                <a:off x="3638" y="5231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3" name="Line 55"/>
              <p:cNvSpPr>
                <a:spLocks noChangeShapeType="1"/>
              </p:cNvSpPr>
              <p:nvPr/>
            </p:nvSpPr>
            <p:spPr bwMode="auto">
              <a:xfrm>
                <a:off x="3638" y="4925"/>
                <a:ext cx="52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4" name="Line 56"/>
              <p:cNvSpPr>
                <a:spLocks noChangeShapeType="1"/>
              </p:cNvSpPr>
              <p:nvPr/>
            </p:nvSpPr>
            <p:spPr bwMode="auto">
              <a:xfrm>
                <a:off x="3638" y="4623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5" name="Line 57"/>
              <p:cNvSpPr>
                <a:spLocks noChangeShapeType="1"/>
              </p:cNvSpPr>
              <p:nvPr/>
            </p:nvSpPr>
            <p:spPr bwMode="auto">
              <a:xfrm>
                <a:off x="3638" y="3710"/>
                <a:ext cx="52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6" name="Freeform 58"/>
              <p:cNvSpPr>
                <a:spLocks/>
              </p:cNvSpPr>
              <p:nvPr/>
            </p:nvSpPr>
            <p:spPr bwMode="auto">
              <a:xfrm>
                <a:off x="3638" y="3609"/>
                <a:ext cx="0" cy="1622"/>
              </a:xfrm>
              <a:custGeom>
                <a:avLst/>
                <a:gdLst/>
                <a:ahLst/>
                <a:cxnLst>
                  <a:cxn ang="0">
                    <a:pos x="0" y="48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7" name="Line 59"/>
              <p:cNvSpPr>
                <a:spLocks noChangeShapeType="1"/>
              </p:cNvSpPr>
              <p:nvPr/>
            </p:nvSpPr>
            <p:spPr bwMode="auto">
              <a:xfrm>
                <a:off x="4275" y="3609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8" name="Line 60"/>
              <p:cNvSpPr>
                <a:spLocks noChangeShapeType="1"/>
              </p:cNvSpPr>
              <p:nvPr/>
            </p:nvSpPr>
            <p:spPr bwMode="auto">
              <a:xfrm>
                <a:off x="4912" y="3609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9" name="Line 61"/>
              <p:cNvSpPr>
                <a:spLocks noChangeShapeType="1"/>
              </p:cNvSpPr>
              <p:nvPr/>
            </p:nvSpPr>
            <p:spPr bwMode="auto">
              <a:xfrm>
                <a:off x="5548" y="3609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0" name="Line 62"/>
              <p:cNvSpPr>
                <a:spLocks noChangeShapeType="1"/>
              </p:cNvSpPr>
              <p:nvPr/>
            </p:nvSpPr>
            <p:spPr bwMode="auto">
              <a:xfrm>
                <a:off x="6185" y="3609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1" name="Line 63"/>
              <p:cNvSpPr>
                <a:spLocks noChangeShapeType="1"/>
              </p:cNvSpPr>
              <p:nvPr/>
            </p:nvSpPr>
            <p:spPr bwMode="auto">
              <a:xfrm>
                <a:off x="6817" y="3609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2" name="Line 64"/>
              <p:cNvSpPr>
                <a:spLocks noChangeShapeType="1"/>
              </p:cNvSpPr>
              <p:nvPr/>
            </p:nvSpPr>
            <p:spPr bwMode="auto">
              <a:xfrm>
                <a:off x="7453" y="3609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3" name="Line 65"/>
              <p:cNvSpPr>
                <a:spLocks noChangeShapeType="1"/>
              </p:cNvSpPr>
              <p:nvPr/>
            </p:nvSpPr>
            <p:spPr bwMode="auto">
              <a:xfrm>
                <a:off x="8090" y="3609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4" name="Line 66"/>
              <p:cNvSpPr>
                <a:spLocks noChangeShapeType="1"/>
              </p:cNvSpPr>
              <p:nvPr/>
            </p:nvSpPr>
            <p:spPr bwMode="auto">
              <a:xfrm>
                <a:off x="8727" y="3609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5" name="Line 67"/>
              <p:cNvSpPr>
                <a:spLocks noChangeShapeType="1"/>
              </p:cNvSpPr>
              <p:nvPr/>
            </p:nvSpPr>
            <p:spPr bwMode="auto">
              <a:xfrm>
                <a:off x="3638" y="3609"/>
                <a:ext cx="508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6" name="Freeform 68"/>
              <p:cNvSpPr>
                <a:spLocks/>
              </p:cNvSpPr>
              <p:nvPr/>
            </p:nvSpPr>
            <p:spPr bwMode="auto">
              <a:xfrm>
                <a:off x="3638" y="5231"/>
                <a:ext cx="508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9" y="0"/>
                  </a:cxn>
                  <a:cxn ang="0">
                    <a:pos x="1079" y="0"/>
                  </a:cxn>
                </a:cxnLst>
                <a:rect l="0" t="0" r="r" b="b"/>
                <a:pathLst>
                  <a:path w="1079">
                    <a:moveTo>
                      <a:pt x="0" y="0"/>
                    </a:moveTo>
                    <a:lnTo>
                      <a:pt x="1079" y="0"/>
                    </a:lnTo>
                    <a:lnTo>
                      <a:pt x="1079" y="0"/>
                    </a:lnTo>
                  </a:path>
                </a:pathLst>
              </a:custGeom>
              <a:noFill/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7" name="Line 69"/>
              <p:cNvSpPr>
                <a:spLocks noChangeShapeType="1"/>
              </p:cNvSpPr>
              <p:nvPr/>
            </p:nvSpPr>
            <p:spPr bwMode="auto">
              <a:xfrm>
                <a:off x="8727" y="3710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8" name="Line 70"/>
              <p:cNvSpPr>
                <a:spLocks noChangeShapeType="1"/>
              </p:cNvSpPr>
              <p:nvPr/>
            </p:nvSpPr>
            <p:spPr bwMode="auto">
              <a:xfrm flipV="1">
                <a:off x="8727" y="3609"/>
                <a:ext cx="0" cy="1622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9" name="Freeform 71"/>
              <p:cNvSpPr>
                <a:spLocks/>
              </p:cNvSpPr>
              <p:nvPr/>
            </p:nvSpPr>
            <p:spPr bwMode="auto">
              <a:xfrm>
                <a:off x="3638" y="5476"/>
                <a:ext cx="5089" cy="1377"/>
              </a:xfrm>
              <a:custGeom>
                <a:avLst/>
                <a:gdLst/>
                <a:ahLst/>
                <a:cxnLst>
                  <a:cxn ang="0">
                    <a:pos x="52" y="1377"/>
                  </a:cxn>
                  <a:cxn ang="0">
                    <a:pos x="156" y="1377"/>
                  </a:cxn>
                  <a:cxn ang="0">
                    <a:pos x="255" y="1377"/>
                  </a:cxn>
                  <a:cxn ang="0">
                    <a:pos x="359" y="1373"/>
                  </a:cxn>
                  <a:cxn ang="0">
                    <a:pos x="462" y="1373"/>
                  </a:cxn>
                  <a:cxn ang="0">
                    <a:pos x="566" y="1373"/>
                  </a:cxn>
                  <a:cxn ang="0">
                    <a:pos x="670" y="1373"/>
                  </a:cxn>
                  <a:cxn ang="0">
                    <a:pos x="769" y="1370"/>
                  </a:cxn>
                  <a:cxn ang="0">
                    <a:pos x="873" y="1370"/>
                  </a:cxn>
                  <a:cxn ang="0">
                    <a:pos x="976" y="1370"/>
                  </a:cxn>
                  <a:cxn ang="0">
                    <a:pos x="1080" y="1367"/>
                  </a:cxn>
                  <a:cxn ang="0">
                    <a:pos x="1184" y="1367"/>
                  </a:cxn>
                  <a:cxn ang="0">
                    <a:pos x="1283" y="1363"/>
                  </a:cxn>
                  <a:cxn ang="0">
                    <a:pos x="1387" y="1360"/>
                  </a:cxn>
                  <a:cxn ang="0">
                    <a:pos x="1490" y="1357"/>
                  </a:cxn>
                  <a:cxn ang="0">
                    <a:pos x="1594" y="1353"/>
                  </a:cxn>
                  <a:cxn ang="0">
                    <a:pos x="1698" y="1347"/>
                  </a:cxn>
                  <a:cxn ang="0">
                    <a:pos x="1797" y="1336"/>
                  </a:cxn>
                  <a:cxn ang="0">
                    <a:pos x="1901" y="1323"/>
                  </a:cxn>
                  <a:cxn ang="0">
                    <a:pos x="2005" y="1303"/>
                  </a:cxn>
                  <a:cxn ang="0">
                    <a:pos x="2108" y="1266"/>
                  </a:cxn>
                  <a:cxn ang="0">
                    <a:pos x="2212" y="1195"/>
                  </a:cxn>
                  <a:cxn ang="0">
                    <a:pos x="2311" y="1041"/>
                  </a:cxn>
                  <a:cxn ang="0">
                    <a:pos x="2415" y="658"/>
                  </a:cxn>
                  <a:cxn ang="0">
                    <a:pos x="2519" y="0"/>
                  </a:cxn>
                  <a:cxn ang="0">
                    <a:pos x="2622" y="363"/>
                  </a:cxn>
                  <a:cxn ang="0">
                    <a:pos x="2726" y="913"/>
                  </a:cxn>
                  <a:cxn ang="0">
                    <a:pos x="2825" y="1142"/>
                  </a:cxn>
                  <a:cxn ang="0">
                    <a:pos x="2929" y="1239"/>
                  </a:cxn>
                  <a:cxn ang="0">
                    <a:pos x="3033" y="1289"/>
                  </a:cxn>
                  <a:cxn ang="0">
                    <a:pos x="3136" y="1316"/>
                  </a:cxn>
                  <a:cxn ang="0">
                    <a:pos x="3240" y="1333"/>
                  </a:cxn>
                  <a:cxn ang="0">
                    <a:pos x="3339" y="1343"/>
                  </a:cxn>
                  <a:cxn ang="0">
                    <a:pos x="3443" y="1350"/>
                  </a:cxn>
                  <a:cxn ang="0">
                    <a:pos x="3547" y="1357"/>
                  </a:cxn>
                  <a:cxn ang="0">
                    <a:pos x="3650" y="1360"/>
                  </a:cxn>
                  <a:cxn ang="0">
                    <a:pos x="3754" y="1363"/>
                  </a:cxn>
                  <a:cxn ang="0">
                    <a:pos x="3853" y="1363"/>
                  </a:cxn>
                  <a:cxn ang="0">
                    <a:pos x="3957" y="1367"/>
                  </a:cxn>
                  <a:cxn ang="0">
                    <a:pos x="4061" y="1367"/>
                  </a:cxn>
                  <a:cxn ang="0">
                    <a:pos x="4164" y="1370"/>
                  </a:cxn>
                  <a:cxn ang="0">
                    <a:pos x="4268" y="1370"/>
                  </a:cxn>
                  <a:cxn ang="0">
                    <a:pos x="4367" y="1370"/>
                  </a:cxn>
                  <a:cxn ang="0">
                    <a:pos x="4471" y="1370"/>
                  </a:cxn>
                  <a:cxn ang="0">
                    <a:pos x="4575" y="1370"/>
                  </a:cxn>
                  <a:cxn ang="0">
                    <a:pos x="4679" y="1373"/>
                  </a:cxn>
                  <a:cxn ang="0">
                    <a:pos x="4782" y="1373"/>
                  </a:cxn>
                  <a:cxn ang="0">
                    <a:pos x="4881" y="1373"/>
                  </a:cxn>
                  <a:cxn ang="0">
                    <a:pos x="4985" y="1373"/>
                  </a:cxn>
                  <a:cxn ang="0">
                    <a:pos x="5089" y="1373"/>
                  </a:cxn>
                </a:cxnLst>
                <a:rect l="0" t="0" r="r" b="b"/>
                <a:pathLst>
                  <a:path w="5089" h="1377">
                    <a:moveTo>
                      <a:pt x="0" y="1377"/>
                    </a:moveTo>
                    <a:lnTo>
                      <a:pt x="52" y="1377"/>
                    </a:lnTo>
                    <a:lnTo>
                      <a:pt x="104" y="1377"/>
                    </a:lnTo>
                    <a:lnTo>
                      <a:pt x="156" y="1377"/>
                    </a:lnTo>
                    <a:lnTo>
                      <a:pt x="208" y="1377"/>
                    </a:lnTo>
                    <a:lnTo>
                      <a:pt x="255" y="1377"/>
                    </a:lnTo>
                    <a:lnTo>
                      <a:pt x="307" y="1373"/>
                    </a:lnTo>
                    <a:lnTo>
                      <a:pt x="359" y="1373"/>
                    </a:lnTo>
                    <a:lnTo>
                      <a:pt x="411" y="1373"/>
                    </a:lnTo>
                    <a:lnTo>
                      <a:pt x="462" y="1373"/>
                    </a:lnTo>
                    <a:lnTo>
                      <a:pt x="514" y="1373"/>
                    </a:lnTo>
                    <a:lnTo>
                      <a:pt x="566" y="1373"/>
                    </a:lnTo>
                    <a:lnTo>
                      <a:pt x="618" y="1373"/>
                    </a:lnTo>
                    <a:lnTo>
                      <a:pt x="670" y="1373"/>
                    </a:lnTo>
                    <a:lnTo>
                      <a:pt x="722" y="1373"/>
                    </a:lnTo>
                    <a:lnTo>
                      <a:pt x="769" y="1370"/>
                    </a:lnTo>
                    <a:lnTo>
                      <a:pt x="821" y="1370"/>
                    </a:lnTo>
                    <a:lnTo>
                      <a:pt x="873" y="1370"/>
                    </a:lnTo>
                    <a:lnTo>
                      <a:pt x="925" y="1370"/>
                    </a:lnTo>
                    <a:lnTo>
                      <a:pt x="976" y="1370"/>
                    </a:lnTo>
                    <a:lnTo>
                      <a:pt x="1028" y="1370"/>
                    </a:lnTo>
                    <a:lnTo>
                      <a:pt x="1080" y="1367"/>
                    </a:lnTo>
                    <a:lnTo>
                      <a:pt x="1132" y="1367"/>
                    </a:lnTo>
                    <a:lnTo>
                      <a:pt x="1184" y="1367"/>
                    </a:lnTo>
                    <a:lnTo>
                      <a:pt x="1236" y="1367"/>
                    </a:lnTo>
                    <a:lnTo>
                      <a:pt x="1283" y="1363"/>
                    </a:lnTo>
                    <a:lnTo>
                      <a:pt x="1335" y="1363"/>
                    </a:lnTo>
                    <a:lnTo>
                      <a:pt x="1387" y="1360"/>
                    </a:lnTo>
                    <a:lnTo>
                      <a:pt x="1439" y="1360"/>
                    </a:lnTo>
                    <a:lnTo>
                      <a:pt x="1490" y="1357"/>
                    </a:lnTo>
                    <a:lnTo>
                      <a:pt x="1542" y="1357"/>
                    </a:lnTo>
                    <a:lnTo>
                      <a:pt x="1594" y="1353"/>
                    </a:lnTo>
                    <a:lnTo>
                      <a:pt x="1646" y="1350"/>
                    </a:lnTo>
                    <a:lnTo>
                      <a:pt x="1698" y="1347"/>
                    </a:lnTo>
                    <a:lnTo>
                      <a:pt x="1750" y="1343"/>
                    </a:lnTo>
                    <a:lnTo>
                      <a:pt x="1797" y="1336"/>
                    </a:lnTo>
                    <a:lnTo>
                      <a:pt x="1849" y="1330"/>
                    </a:lnTo>
                    <a:lnTo>
                      <a:pt x="1901" y="1323"/>
                    </a:lnTo>
                    <a:lnTo>
                      <a:pt x="1953" y="1313"/>
                    </a:lnTo>
                    <a:lnTo>
                      <a:pt x="2005" y="1303"/>
                    </a:lnTo>
                    <a:lnTo>
                      <a:pt x="2056" y="1286"/>
                    </a:lnTo>
                    <a:lnTo>
                      <a:pt x="2108" y="1266"/>
                    </a:lnTo>
                    <a:lnTo>
                      <a:pt x="2160" y="1236"/>
                    </a:lnTo>
                    <a:lnTo>
                      <a:pt x="2212" y="1195"/>
                    </a:lnTo>
                    <a:lnTo>
                      <a:pt x="2264" y="1135"/>
                    </a:lnTo>
                    <a:lnTo>
                      <a:pt x="2311" y="1041"/>
                    </a:lnTo>
                    <a:lnTo>
                      <a:pt x="2363" y="893"/>
                    </a:lnTo>
                    <a:lnTo>
                      <a:pt x="2415" y="658"/>
                    </a:lnTo>
                    <a:lnTo>
                      <a:pt x="2467" y="316"/>
                    </a:lnTo>
                    <a:lnTo>
                      <a:pt x="2519" y="0"/>
                    </a:lnTo>
                    <a:lnTo>
                      <a:pt x="2570" y="27"/>
                    </a:lnTo>
                    <a:lnTo>
                      <a:pt x="2622" y="363"/>
                    </a:lnTo>
                    <a:lnTo>
                      <a:pt x="2674" y="692"/>
                    </a:lnTo>
                    <a:lnTo>
                      <a:pt x="2726" y="913"/>
                    </a:lnTo>
                    <a:lnTo>
                      <a:pt x="2778" y="1054"/>
                    </a:lnTo>
                    <a:lnTo>
                      <a:pt x="2825" y="1142"/>
                    </a:lnTo>
                    <a:lnTo>
                      <a:pt x="2877" y="1202"/>
                    </a:lnTo>
                    <a:lnTo>
                      <a:pt x="2929" y="1239"/>
                    </a:lnTo>
                    <a:lnTo>
                      <a:pt x="2981" y="1269"/>
                    </a:lnTo>
                    <a:lnTo>
                      <a:pt x="3033" y="1289"/>
                    </a:lnTo>
                    <a:lnTo>
                      <a:pt x="3084" y="1303"/>
                    </a:lnTo>
                    <a:lnTo>
                      <a:pt x="3136" y="1316"/>
                    </a:lnTo>
                    <a:lnTo>
                      <a:pt x="3188" y="1323"/>
                    </a:lnTo>
                    <a:lnTo>
                      <a:pt x="3240" y="1333"/>
                    </a:lnTo>
                    <a:lnTo>
                      <a:pt x="3292" y="1336"/>
                    </a:lnTo>
                    <a:lnTo>
                      <a:pt x="3339" y="1343"/>
                    </a:lnTo>
                    <a:lnTo>
                      <a:pt x="3391" y="1347"/>
                    </a:lnTo>
                    <a:lnTo>
                      <a:pt x="3443" y="1350"/>
                    </a:lnTo>
                    <a:lnTo>
                      <a:pt x="3495" y="1353"/>
                    </a:lnTo>
                    <a:lnTo>
                      <a:pt x="3547" y="1357"/>
                    </a:lnTo>
                    <a:lnTo>
                      <a:pt x="3599" y="1357"/>
                    </a:lnTo>
                    <a:lnTo>
                      <a:pt x="3650" y="1360"/>
                    </a:lnTo>
                    <a:lnTo>
                      <a:pt x="3702" y="1360"/>
                    </a:lnTo>
                    <a:lnTo>
                      <a:pt x="3754" y="1363"/>
                    </a:lnTo>
                    <a:lnTo>
                      <a:pt x="3806" y="1363"/>
                    </a:lnTo>
                    <a:lnTo>
                      <a:pt x="3853" y="1363"/>
                    </a:lnTo>
                    <a:lnTo>
                      <a:pt x="3905" y="1367"/>
                    </a:lnTo>
                    <a:lnTo>
                      <a:pt x="3957" y="1367"/>
                    </a:lnTo>
                    <a:lnTo>
                      <a:pt x="4009" y="1367"/>
                    </a:lnTo>
                    <a:lnTo>
                      <a:pt x="4061" y="1367"/>
                    </a:lnTo>
                    <a:lnTo>
                      <a:pt x="4113" y="1367"/>
                    </a:lnTo>
                    <a:lnTo>
                      <a:pt x="4164" y="1370"/>
                    </a:lnTo>
                    <a:lnTo>
                      <a:pt x="4216" y="1370"/>
                    </a:lnTo>
                    <a:lnTo>
                      <a:pt x="4268" y="1370"/>
                    </a:lnTo>
                    <a:lnTo>
                      <a:pt x="4320" y="1370"/>
                    </a:lnTo>
                    <a:lnTo>
                      <a:pt x="4367" y="1370"/>
                    </a:lnTo>
                    <a:lnTo>
                      <a:pt x="4419" y="1370"/>
                    </a:lnTo>
                    <a:lnTo>
                      <a:pt x="4471" y="1370"/>
                    </a:lnTo>
                    <a:lnTo>
                      <a:pt x="4523" y="1370"/>
                    </a:lnTo>
                    <a:lnTo>
                      <a:pt x="4575" y="1370"/>
                    </a:lnTo>
                    <a:lnTo>
                      <a:pt x="4627" y="1373"/>
                    </a:lnTo>
                    <a:lnTo>
                      <a:pt x="4679" y="1373"/>
                    </a:lnTo>
                    <a:lnTo>
                      <a:pt x="4730" y="1373"/>
                    </a:lnTo>
                    <a:lnTo>
                      <a:pt x="4782" y="1373"/>
                    </a:lnTo>
                    <a:lnTo>
                      <a:pt x="4834" y="1373"/>
                    </a:lnTo>
                    <a:lnTo>
                      <a:pt x="4881" y="1373"/>
                    </a:lnTo>
                    <a:lnTo>
                      <a:pt x="4933" y="1373"/>
                    </a:lnTo>
                    <a:lnTo>
                      <a:pt x="4985" y="1373"/>
                    </a:lnTo>
                    <a:lnTo>
                      <a:pt x="5037" y="1373"/>
                    </a:lnTo>
                    <a:lnTo>
                      <a:pt x="5089" y="1373"/>
                    </a:lnTo>
                  </a:path>
                </a:pathLst>
              </a:custGeom>
              <a:noFill/>
              <a:ln w="2413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20" name="Freeform 72"/>
              <p:cNvSpPr>
                <a:spLocks/>
              </p:cNvSpPr>
              <p:nvPr/>
            </p:nvSpPr>
            <p:spPr bwMode="auto">
              <a:xfrm>
                <a:off x="3638" y="6920"/>
                <a:ext cx="5089" cy="1424"/>
              </a:xfrm>
              <a:custGeom>
                <a:avLst/>
                <a:gdLst/>
                <a:ahLst/>
                <a:cxnLst>
                  <a:cxn ang="0">
                    <a:pos x="52" y="604"/>
                  </a:cxn>
                  <a:cxn ang="0">
                    <a:pos x="156" y="604"/>
                  </a:cxn>
                  <a:cxn ang="0">
                    <a:pos x="255" y="604"/>
                  </a:cxn>
                  <a:cxn ang="0">
                    <a:pos x="359" y="601"/>
                  </a:cxn>
                  <a:cxn ang="0">
                    <a:pos x="462" y="601"/>
                  </a:cxn>
                  <a:cxn ang="0">
                    <a:pos x="566" y="598"/>
                  </a:cxn>
                  <a:cxn ang="0">
                    <a:pos x="670" y="594"/>
                  </a:cxn>
                  <a:cxn ang="0">
                    <a:pos x="769" y="591"/>
                  </a:cxn>
                  <a:cxn ang="0">
                    <a:pos x="873" y="588"/>
                  </a:cxn>
                  <a:cxn ang="0">
                    <a:pos x="976" y="581"/>
                  </a:cxn>
                  <a:cxn ang="0">
                    <a:pos x="1080" y="574"/>
                  </a:cxn>
                  <a:cxn ang="0">
                    <a:pos x="1184" y="567"/>
                  </a:cxn>
                  <a:cxn ang="0">
                    <a:pos x="1283" y="557"/>
                  </a:cxn>
                  <a:cxn ang="0">
                    <a:pos x="1387" y="547"/>
                  </a:cxn>
                  <a:cxn ang="0">
                    <a:pos x="1490" y="534"/>
                  </a:cxn>
                  <a:cxn ang="0">
                    <a:pos x="1594" y="517"/>
                  </a:cxn>
                  <a:cxn ang="0">
                    <a:pos x="1698" y="497"/>
                  </a:cxn>
                  <a:cxn ang="0">
                    <a:pos x="1797" y="470"/>
                  </a:cxn>
                  <a:cxn ang="0">
                    <a:pos x="1901" y="433"/>
                  </a:cxn>
                  <a:cxn ang="0">
                    <a:pos x="2005" y="389"/>
                  </a:cxn>
                  <a:cxn ang="0">
                    <a:pos x="2108" y="326"/>
                  </a:cxn>
                  <a:cxn ang="0">
                    <a:pos x="2212" y="232"/>
                  </a:cxn>
                  <a:cxn ang="0">
                    <a:pos x="2311" y="104"/>
                  </a:cxn>
                  <a:cxn ang="0">
                    <a:pos x="2415" y="0"/>
                  </a:cxn>
                  <a:cxn ang="0">
                    <a:pos x="2519" y="467"/>
                  </a:cxn>
                  <a:cxn ang="0">
                    <a:pos x="2622" y="1353"/>
                  </a:cxn>
                  <a:cxn ang="0">
                    <a:pos x="2726" y="1380"/>
                  </a:cxn>
                  <a:cxn ang="0">
                    <a:pos x="2825" y="1242"/>
                  </a:cxn>
                  <a:cxn ang="0">
                    <a:pos x="2929" y="1135"/>
                  </a:cxn>
                  <a:cxn ang="0">
                    <a:pos x="3033" y="1058"/>
                  </a:cxn>
                  <a:cxn ang="0">
                    <a:pos x="3136" y="1007"/>
                  </a:cxn>
                  <a:cxn ang="0">
                    <a:pos x="3240" y="967"/>
                  </a:cxn>
                  <a:cxn ang="0">
                    <a:pos x="3339" y="937"/>
                  </a:cxn>
                  <a:cxn ang="0">
                    <a:pos x="3443" y="913"/>
                  </a:cxn>
                  <a:cxn ang="0">
                    <a:pos x="3547" y="893"/>
                  </a:cxn>
                  <a:cxn ang="0">
                    <a:pos x="3650" y="880"/>
                  </a:cxn>
                  <a:cxn ang="0">
                    <a:pos x="3754" y="866"/>
                  </a:cxn>
                  <a:cxn ang="0">
                    <a:pos x="3853" y="856"/>
                  </a:cxn>
                  <a:cxn ang="0">
                    <a:pos x="3957" y="846"/>
                  </a:cxn>
                  <a:cxn ang="0">
                    <a:pos x="4061" y="839"/>
                  </a:cxn>
                  <a:cxn ang="0">
                    <a:pos x="4164" y="829"/>
                  </a:cxn>
                  <a:cxn ang="0">
                    <a:pos x="4268" y="826"/>
                  </a:cxn>
                  <a:cxn ang="0">
                    <a:pos x="4367" y="819"/>
                  </a:cxn>
                  <a:cxn ang="0">
                    <a:pos x="4471" y="816"/>
                  </a:cxn>
                  <a:cxn ang="0">
                    <a:pos x="4575" y="809"/>
                  </a:cxn>
                  <a:cxn ang="0">
                    <a:pos x="4679" y="806"/>
                  </a:cxn>
                  <a:cxn ang="0">
                    <a:pos x="4782" y="802"/>
                  </a:cxn>
                  <a:cxn ang="0">
                    <a:pos x="4881" y="799"/>
                  </a:cxn>
                  <a:cxn ang="0">
                    <a:pos x="4985" y="796"/>
                  </a:cxn>
                  <a:cxn ang="0">
                    <a:pos x="5089" y="796"/>
                  </a:cxn>
                </a:cxnLst>
                <a:rect l="0" t="0" r="r" b="b"/>
                <a:pathLst>
                  <a:path w="5089" h="1424">
                    <a:moveTo>
                      <a:pt x="0" y="604"/>
                    </a:moveTo>
                    <a:lnTo>
                      <a:pt x="52" y="604"/>
                    </a:lnTo>
                    <a:lnTo>
                      <a:pt x="104" y="604"/>
                    </a:lnTo>
                    <a:lnTo>
                      <a:pt x="156" y="604"/>
                    </a:lnTo>
                    <a:lnTo>
                      <a:pt x="208" y="604"/>
                    </a:lnTo>
                    <a:lnTo>
                      <a:pt x="255" y="604"/>
                    </a:lnTo>
                    <a:lnTo>
                      <a:pt x="307" y="604"/>
                    </a:lnTo>
                    <a:lnTo>
                      <a:pt x="359" y="601"/>
                    </a:lnTo>
                    <a:lnTo>
                      <a:pt x="411" y="601"/>
                    </a:lnTo>
                    <a:lnTo>
                      <a:pt x="462" y="601"/>
                    </a:lnTo>
                    <a:lnTo>
                      <a:pt x="514" y="598"/>
                    </a:lnTo>
                    <a:lnTo>
                      <a:pt x="566" y="598"/>
                    </a:lnTo>
                    <a:lnTo>
                      <a:pt x="618" y="598"/>
                    </a:lnTo>
                    <a:lnTo>
                      <a:pt x="670" y="594"/>
                    </a:lnTo>
                    <a:lnTo>
                      <a:pt x="722" y="594"/>
                    </a:lnTo>
                    <a:lnTo>
                      <a:pt x="769" y="591"/>
                    </a:lnTo>
                    <a:lnTo>
                      <a:pt x="821" y="588"/>
                    </a:lnTo>
                    <a:lnTo>
                      <a:pt x="873" y="588"/>
                    </a:lnTo>
                    <a:lnTo>
                      <a:pt x="925" y="584"/>
                    </a:lnTo>
                    <a:lnTo>
                      <a:pt x="976" y="581"/>
                    </a:lnTo>
                    <a:lnTo>
                      <a:pt x="1028" y="578"/>
                    </a:lnTo>
                    <a:lnTo>
                      <a:pt x="1080" y="574"/>
                    </a:lnTo>
                    <a:lnTo>
                      <a:pt x="1132" y="571"/>
                    </a:lnTo>
                    <a:lnTo>
                      <a:pt x="1184" y="567"/>
                    </a:lnTo>
                    <a:lnTo>
                      <a:pt x="1236" y="561"/>
                    </a:lnTo>
                    <a:lnTo>
                      <a:pt x="1283" y="557"/>
                    </a:lnTo>
                    <a:lnTo>
                      <a:pt x="1335" y="551"/>
                    </a:lnTo>
                    <a:lnTo>
                      <a:pt x="1387" y="547"/>
                    </a:lnTo>
                    <a:lnTo>
                      <a:pt x="1439" y="541"/>
                    </a:lnTo>
                    <a:lnTo>
                      <a:pt x="1490" y="534"/>
                    </a:lnTo>
                    <a:lnTo>
                      <a:pt x="1542" y="524"/>
                    </a:lnTo>
                    <a:lnTo>
                      <a:pt x="1594" y="517"/>
                    </a:lnTo>
                    <a:lnTo>
                      <a:pt x="1646" y="507"/>
                    </a:lnTo>
                    <a:lnTo>
                      <a:pt x="1698" y="497"/>
                    </a:lnTo>
                    <a:lnTo>
                      <a:pt x="1750" y="483"/>
                    </a:lnTo>
                    <a:lnTo>
                      <a:pt x="1797" y="470"/>
                    </a:lnTo>
                    <a:lnTo>
                      <a:pt x="1849" y="453"/>
                    </a:lnTo>
                    <a:lnTo>
                      <a:pt x="1901" y="433"/>
                    </a:lnTo>
                    <a:lnTo>
                      <a:pt x="1953" y="413"/>
                    </a:lnTo>
                    <a:lnTo>
                      <a:pt x="2005" y="389"/>
                    </a:lnTo>
                    <a:lnTo>
                      <a:pt x="2056" y="359"/>
                    </a:lnTo>
                    <a:lnTo>
                      <a:pt x="2108" y="326"/>
                    </a:lnTo>
                    <a:lnTo>
                      <a:pt x="2160" y="282"/>
                    </a:lnTo>
                    <a:lnTo>
                      <a:pt x="2212" y="232"/>
                    </a:lnTo>
                    <a:lnTo>
                      <a:pt x="2264" y="175"/>
                    </a:lnTo>
                    <a:lnTo>
                      <a:pt x="2311" y="104"/>
                    </a:lnTo>
                    <a:lnTo>
                      <a:pt x="2363" y="37"/>
                    </a:lnTo>
                    <a:lnTo>
                      <a:pt x="2415" y="0"/>
                    </a:lnTo>
                    <a:lnTo>
                      <a:pt x="2467" y="94"/>
                    </a:lnTo>
                    <a:lnTo>
                      <a:pt x="2519" y="467"/>
                    </a:lnTo>
                    <a:lnTo>
                      <a:pt x="2570" y="1017"/>
                    </a:lnTo>
                    <a:lnTo>
                      <a:pt x="2622" y="1353"/>
                    </a:lnTo>
                    <a:lnTo>
                      <a:pt x="2674" y="1424"/>
                    </a:lnTo>
                    <a:lnTo>
                      <a:pt x="2726" y="1380"/>
                    </a:lnTo>
                    <a:lnTo>
                      <a:pt x="2778" y="1310"/>
                    </a:lnTo>
                    <a:lnTo>
                      <a:pt x="2825" y="1242"/>
                    </a:lnTo>
                    <a:lnTo>
                      <a:pt x="2877" y="1182"/>
                    </a:lnTo>
                    <a:lnTo>
                      <a:pt x="2929" y="1135"/>
                    </a:lnTo>
                    <a:lnTo>
                      <a:pt x="2981" y="1095"/>
                    </a:lnTo>
                    <a:lnTo>
                      <a:pt x="3033" y="1058"/>
                    </a:lnTo>
                    <a:lnTo>
                      <a:pt x="3084" y="1031"/>
                    </a:lnTo>
                    <a:lnTo>
                      <a:pt x="3136" y="1007"/>
                    </a:lnTo>
                    <a:lnTo>
                      <a:pt x="3188" y="984"/>
                    </a:lnTo>
                    <a:lnTo>
                      <a:pt x="3240" y="967"/>
                    </a:lnTo>
                    <a:lnTo>
                      <a:pt x="3292" y="950"/>
                    </a:lnTo>
                    <a:lnTo>
                      <a:pt x="3339" y="937"/>
                    </a:lnTo>
                    <a:lnTo>
                      <a:pt x="3391" y="923"/>
                    </a:lnTo>
                    <a:lnTo>
                      <a:pt x="3443" y="913"/>
                    </a:lnTo>
                    <a:lnTo>
                      <a:pt x="3495" y="903"/>
                    </a:lnTo>
                    <a:lnTo>
                      <a:pt x="3547" y="893"/>
                    </a:lnTo>
                    <a:lnTo>
                      <a:pt x="3599" y="886"/>
                    </a:lnTo>
                    <a:lnTo>
                      <a:pt x="3650" y="880"/>
                    </a:lnTo>
                    <a:lnTo>
                      <a:pt x="3702" y="873"/>
                    </a:lnTo>
                    <a:lnTo>
                      <a:pt x="3754" y="866"/>
                    </a:lnTo>
                    <a:lnTo>
                      <a:pt x="3806" y="860"/>
                    </a:lnTo>
                    <a:lnTo>
                      <a:pt x="3853" y="856"/>
                    </a:lnTo>
                    <a:lnTo>
                      <a:pt x="3905" y="849"/>
                    </a:lnTo>
                    <a:lnTo>
                      <a:pt x="3957" y="846"/>
                    </a:lnTo>
                    <a:lnTo>
                      <a:pt x="4009" y="843"/>
                    </a:lnTo>
                    <a:lnTo>
                      <a:pt x="4061" y="839"/>
                    </a:lnTo>
                    <a:lnTo>
                      <a:pt x="4113" y="833"/>
                    </a:lnTo>
                    <a:lnTo>
                      <a:pt x="4164" y="829"/>
                    </a:lnTo>
                    <a:lnTo>
                      <a:pt x="4216" y="829"/>
                    </a:lnTo>
                    <a:lnTo>
                      <a:pt x="4268" y="826"/>
                    </a:lnTo>
                    <a:lnTo>
                      <a:pt x="4320" y="823"/>
                    </a:lnTo>
                    <a:lnTo>
                      <a:pt x="4367" y="819"/>
                    </a:lnTo>
                    <a:lnTo>
                      <a:pt x="4419" y="816"/>
                    </a:lnTo>
                    <a:lnTo>
                      <a:pt x="4471" y="816"/>
                    </a:lnTo>
                    <a:lnTo>
                      <a:pt x="4523" y="813"/>
                    </a:lnTo>
                    <a:lnTo>
                      <a:pt x="4575" y="809"/>
                    </a:lnTo>
                    <a:lnTo>
                      <a:pt x="4627" y="809"/>
                    </a:lnTo>
                    <a:lnTo>
                      <a:pt x="4679" y="806"/>
                    </a:lnTo>
                    <a:lnTo>
                      <a:pt x="4730" y="806"/>
                    </a:lnTo>
                    <a:lnTo>
                      <a:pt x="4782" y="802"/>
                    </a:lnTo>
                    <a:lnTo>
                      <a:pt x="4834" y="802"/>
                    </a:lnTo>
                    <a:lnTo>
                      <a:pt x="4881" y="799"/>
                    </a:lnTo>
                    <a:lnTo>
                      <a:pt x="4933" y="799"/>
                    </a:lnTo>
                    <a:lnTo>
                      <a:pt x="4985" y="796"/>
                    </a:lnTo>
                    <a:lnTo>
                      <a:pt x="5037" y="796"/>
                    </a:lnTo>
                    <a:lnTo>
                      <a:pt x="5089" y="796"/>
                    </a:lnTo>
                  </a:path>
                </a:pathLst>
              </a:custGeom>
              <a:noFill/>
              <a:ln w="2413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21" name="Freeform 73"/>
              <p:cNvSpPr>
                <a:spLocks/>
              </p:cNvSpPr>
              <p:nvPr/>
            </p:nvSpPr>
            <p:spPr bwMode="auto">
              <a:xfrm>
                <a:off x="3638" y="3827"/>
                <a:ext cx="5089" cy="1357"/>
              </a:xfrm>
              <a:custGeom>
                <a:avLst/>
                <a:gdLst/>
                <a:ahLst/>
                <a:cxnLst>
                  <a:cxn ang="0">
                    <a:pos x="52" y="1263"/>
                  </a:cxn>
                  <a:cxn ang="0">
                    <a:pos x="156" y="1263"/>
                  </a:cxn>
                  <a:cxn ang="0">
                    <a:pos x="255" y="1260"/>
                  </a:cxn>
                  <a:cxn ang="0">
                    <a:pos x="359" y="1260"/>
                  </a:cxn>
                  <a:cxn ang="0">
                    <a:pos x="462" y="1256"/>
                  </a:cxn>
                  <a:cxn ang="0">
                    <a:pos x="566" y="1256"/>
                  </a:cxn>
                  <a:cxn ang="0">
                    <a:pos x="670" y="1253"/>
                  </a:cxn>
                  <a:cxn ang="0">
                    <a:pos x="769" y="1246"/>
                  </a:cxn>
                  <a:cxn ang="0">
                    <a:pos x="873" y="1243"/>
                  </a:cxn>
                  <a:cxn ang="0">
                    <a:pos x="976" y="1236"/>
                  </a:cxn>
                  <a:cxn ang="0">
                    <a:pos x="1080" y="1233"/>
                  </a:cxn>
                  <a:cxn ang="0">
                    <a:pos x="1184" y="1223"/>
                  </a:cxn>
                  <a:cxn ang="0">
                    <a:pos x="1283" y="1213"/>
                  </a:cxn>
                  <a:cxn ang="0">
                    <a:pos x="1387" y="1202"/>
                  </a:cxn>
                  <a:cxn ang="0">
                    <a:pos x="1490" y="1189"/>
                  </a:cxn>
                  <a:cxn ang="0">
                    <a:pos x="1594" y="1172"/>
                  </a:cxn>
                  <a:cxn ang="0">
                    <a:pos x="1698" y="1149"/>
                  </a:cxn>
                  <a:cxn ang="0">
                    <a:pos x="1797" y="1122"/>
                  </a:cxn>
                  <a:cxn ang="0">
                    <a:pos x="1901" y="1088"/>
                  </a:cxn>
                  <a:cxn ang="0">
                    <a:pos x="2005" y="1038"/>
                  </a:cxn>
                  <a:cxn ang="0">
                    <a:pos x="2108" y="967"/>
                  </a:cxn>
                  <a:cxn ang="0">
                    <a:pos x="2212" y="860"/>
                  </a:cxn>
                  <a:cxn ang="0">
                    <a:pos x="2311" y="679"/>
                  </a:cxn>
                  <a:cxn ang="0">
                    <a:pos x="2415" y="366"/>
                  </a:cxn>
                  <a:cxn ang="0">
                    <a:pos x="2519" y="0"/>
                  </a:cxn>
                  <a:cxn ang="0">
                    <a:pos x="2622" y="222"/>
                  </a:cxn>
                  <a:cxn ang="0">
                    <a:pos x="2726" y="622"/>
                  </a:cxn>
                  <a:cxn ang="0">
                    <a:pos x="2825" y="857"/>
                  </a:cxn>
                  <a:cxn ang="0">
                    <a:pos x="2929" y="994"/>
                  </a:cxn>
                  <a:cxn ang="0">
                    <a:pos x="3033" y="1078"/>
                  </a:cxn>
                  <a:cxn ang="0">
                    <a:pos x="3136" y="1139"/>
                  </a:cxn>
                  <a:cxn ang="0">
                    <a:pos x="3240" y="1179"/>
                  </a:cxn>
                  <a:cxn ang="0">
                    <a:pos x="3339" y="1213"/>
                  </a:cxn>
                  <a:cxn ang="0">
                    <a:pos x="3443" y="1236"/>
                  </a:cxn>
                  <a:cxn ang="0">
                    <a:pos x="3547" y="1256"/>
                  </a:cxn>
                  <a:cxn ang="0">
                    <a:pos x="3650" y="1270"/>
                  </a:cxn>
                  <a:cxn ang="0">
                    <a:pos x="3754" y="1283"/>
                  </a:cxn>
                  <a:cxn ang="0">
                    <a:pos x="3853" y="1296"/>
                  </a:cxn>
                  <a:cxn ang="0">
                    <a:pos x="3957" y="1303"/>
                  </a:cxn>
                  <a:cxn ang="0">
                    <a:pos x="4061" y="1313"/>
                  </a:cxn>
                  <a:cxn ang="0">
                    <a:pos x="4164" y="1320"/>
                  </a:cxn>
                  <a:cxn ang="0">
                    <a:pos x="4268" y="1327"/>
                  </a:cxn>
                  <a:cxn ang="0">
                    <a:pos x="4367" y="1330"/>
                  </a:cxn>
                  <a:cxn ang="0">
                    <a:pos x="4471" y="1337"/>
                  </a:cxn>
                  <a:cxn ang="0">
                    <a:pos x="4575" y="1340"/>
                  </a:cxn>
                  <a:cxn ang="0">
                    <a:pos x="4679" y="1343"/>
                  </a:cxn>
                  <a:cxn ang="0">
                    <a:pos x="4782" y="1347"/>
                  </a:cxn>
                  <a:cxn ang="0">
                    <a:pos x="4881" y="1350"/>
                  </a:cxn>
                  <a:cxn ang="0">
                    <a:pos x="4985" y="1354"/>
                  </a:cxn>
                  <a:cxn ang="0">
                    <a:pos x="5089" y="1357"/>
                  </a:cxn>
                </a:cxnLst>
                <a:rect l="0" t="0" r="r" b="b"/>
                <a:pathLst>
                  <a:path w="5089" h="1357">
                    <a:moveTo>
                      <a:pt x="0" y="1263"/>
                    </a:moveTo>
                    <a:lnTo>
                      <a:pt x="52" y="1263"/>
                    </a:lnTo>
                    <a:lnTo>
                      <a:pt x="104" y="1263"/>
                    </a:lnTo>
                    <a:lnTo>
                      <a:pt x="156" y="1263"/>
                    </a:lnTo>
                    <a:lnTo>
                      <a:pt x="208" y="1260"/>
                    </a:lnTo>
                    <a:lnTo>
                      <a:pt x="255" y="1260"/>
                    </a:lnTo>
                    <a:lnTo>
                      <a:pt x="307" y="1260"/>
                    </a:lnTo>
                    <a:lnTo>
                      <a:pt x="359" y="1260"/>
                    </a:lnTo>
                    <a:lnTo>
                      <a:pt x="411" y="1260"/>
                    </a:lnTo>
                    <a:lnTo>
                      <a:pt x="462" y="1256"/>
                    </a:lnTo>
                    <a:lnTo>
                      <a:pt x="514" y="1256"/>
                    </a:lnTo>
                    <a:lnTo>
                      <a:pt x="566" y="1256"/>
                    </a:lnTo>
                    <a:lnTo>
                      <a:pt x="618" y="1253"/>
                    </a:lnTo>
                    <a:lnTo>
                      <a:pt x="670" y="1253"/>
                    </a:lnTo>
                    <a:lnTo>
                      <a:pt x="722" y="1249"/>
                    </a:lnTo>
                    <a:lnTo>
                      <a:pt x="769" y="1246"/>
                    </a:lnTo>
                    <a:lnTo>
                      <a:pt x="821" y="1246"/>
                    </a:lnTo>
                    <a:lnTo>
                      <a:pt x="873" y="1243"/>
                    </a:lnTo>
                    <a:lnTo>
                      <a:pt x="925" y="1239"/>
                    </a:lnTo>
                    <a:lnTo>
                      <a:pt x="976" y="1236"/>
                    </a:lnTo>
                    <a:lnTo>
                      <a:pt x="1028" y="1236"/>
                    </a:lnTo>
                    <a:lnTo>
                      <a:pt x="1080" y="1233"/>
                    </a:lnTo>
                    <a:lnTo>
                      <a:pt x="1132" y="1226"/>
                    </a:lnTo>
                    <a:lnTo>
                      <a:pt x="1184" y="1223"/>
                    </a:lnTo>
                    <a:lnTo>
                      <a:pt x="1236" y="1219"/>
                    </a:lnTo>
                    <a:lnTo>
                      <a:pt x="1283" y="1213"/>
                    </a:lnTo>
                    <a:lnTo>
                      <a:pt x="1335" y="1209"/>
                    </a:lnTo>
                    <a:lnTo>
                      <a:pt x="1387" y="1202"/>
                    </a:lnTo>
                    <a:lnTo>
                      <a:pt x="1439" y="1196"/>
                    </a:lnTo>
                    <a:lnTo>
                      <a:pt x="1490" y="1189"/>
                    </a:lnTo>
                    <a:lnTo>
                      <a:pt x="1542" y="1182"/>
                    </a:lnTo>
                    <a:lnTo>
                      <a:pt x="1594" y="1172"/>
                    </a:lnTo>
                    <a:lnTo>
                      <a:pt x="1646" y="1162"/>
                    </a:lnTo>
                    <a:lnTo>
                      <a:pt x="1698" y="1149"/>
                    </a:lnTo>
                    <a:lnTo>
                      <a:pt x="1750" y="1139"/>
                    </a:lnTo>
                    <a:lnTo>
                      <a:pt x="1797" y="1122"/>
                    </a:lnTo>
                    <a:lnTo>
                      <a:pt x="1849" y="1105"/>
                    </a:lnTo>
                    <a:lnTo>
                      <a:pt x="1901" y="1088"/>
                    </a:lnTo>
                    <a:lnTo>
                      <a:pt x="1953" y="1065"/>
                    </a:lnTo>
                    <a:lnTo>
                      <a:pt x="2005" y="1038"/>
                    </a:lnTo>
                    <a:lnTo>
                      <a:pt x="2056" y="1004"/>
                    </a:lnTo>
                    <a:lnTo>
                      <a:pt x="2108" y="967"/>
                    </a:lnTo>
                    <a:lnTo>
                      <a:pt x="2160" y="920"/>
                    </a:lnTo>
                    <a:lnTo>
                      <a:pt x="2212" y="860"/>
                    </a:lnTo>
                    <a:lnTo>
                      <a:pt x="2264" y="783"/>
                    </a:lnTo>
                    <a:lnTo>
                      <a:pt x="2311" y="679"/>
                    </a:lnTo>
                    <a:lnTo>
                      <a:pt x="2363" y="544"/>
                    </a:lnTo>
                    <a:lnTo>
                      <a:pt x="2415" y="366"/>
                    </a:lnTo>
                    <a:lnTo>
                      <a:pt x="2467" y="158"/>
                    </a:lnTo>
                    <a:lnTo>
                      <a:pt x="2519" y="0"/>
                    </a:lnTo>
                    <a:lnTo>
                      <a:pt x="2570" y="27"/>
                    </a:lnTo>
                    <a:lnTo>
                      <a:pt x="2622" y="222"/>
                    </a:lnTo>
                    <a:lnTo>
                      <a:pt x="2674" y="444"/>
                    </a:lnTo>
                    <a:lnTo>
                      <a:pt x="2726" y="622"/>
                    </a:lnTo>
                    <a:lnTo>
                      <a:pt x="2778" y="756"/>
                    </a:lnTo>
                    <a:lnTo>
                      <a:pt x="2825" y="857"/>
                    </a:lnTo>
                    <a:lnTo>
                      <a:pt x="2877" y="934"/>
                    </a:lnTo>
                    <a:lnTo>
                      <a:pt x="2929" y="994"/>
                    </a:lnTo>
                    <a:lnTo>
                      <a:pt x="2981" y="1041"/>
                    </a:lnTo>
                    <a:lnTo>
                      <a:pt x="3033" y="1078"/>
                    </a:lnTo>
                    <a:lnTo>
                      <a:pt x="3084" y="1112"/>
                    </a:lnTo>
                    <a:lnTo>
                      <a:pt x="3136" y="1139"/>
                    </a:lnTo>
                    <a:lnTo>
                      <a:pt x="3188" y="1159"/>
                    </a:lnTo>
                    <a:lnTo>
                      <a:pt x="3240" y="1179"/>
                    </a:lnTo>
                    <a:lnTo>
                      <a:pt x="3292" y="1196"/>
                    </a:lnTo>
                    <a:lnTo>
                      <a:pt x="3339" y="1213"/>
                    </a:lnTo>
                    <a:lnTo>
                      <a:pt x="3391" y="1223"/>
                    </a:lnTo>
                    <a:lnTo>
                      <a:pt x="3443" y="1236"/>
                    </a:lnTo>
                    <a:lnTo>
                      <a:pt x="3495" y="1246"/>
                    </a:lnTo>
                    <a:lnTo>
                      <a:pt x="3547" y="1256"/>
                    </a:lnTo>
                    <a:lnTo>
                      <a:pt x="3599" y="1263"/>
                    </a:lnTo>
                    <a:lnTo>
                      <a:pt x="3650" y="1270"/>
                    </a:lnTo>
                    <a:lnTo>
                      <a:pt x="3702" y="1276"/>
                    </a:lnTo>
                    <a:lnTo>
                      <a:pt x="3754" y="1283"/>
                    </a:lnTo>
                    <a:lnTo>
                      <a:pt x="3806" y="1290"/>
                    </a:lnTo>
                    <a:lnTo>
                      <a:pt x="3853" y="1296"/>
                    </a:lnTo>
                    <a:lnTo>
                      <a:pt x="3905" y="1300"/>
                    </a:lnTo>
                    <a:lnTo>
                      <a:pt x="3957" y="1303"/>
                    </a:lnTo>
                    <a:lnTo>
                      <a:pt x="4009" y="1310"/>
                    </a:lnTo>
                    <a:lnTo>
                      <a:pt x="4061" y="1313"/>
                    </a:lnTo>
                    <a:lnTo>
                      <a:pt x="4113" y="1317"/>
                    </a:lnTo>
                    <a:lnTo>
                      <a:pt x="4164" y="1320"/>
                    </a:lnTo>
                    <a:lnTo>
                      <a:pt x="4216" y="1323"/>
                    </a:lnTo>
                    <a:lnTo>
                      <a:pt x="4268" y="1327"/>
                    </a:lnTo>
                    <a:lnTo>
                      <a:pt x="4320" y="1330"/>
                    </a:lnTo>
                    <a:lnTo>
                      <a:pt x="4367" y="1330"/>
                    </a:lnTo>
                    <a:lnTo>
                      <a:pt x="4419" y="1333"/>
                    </a:lnTo>
                    <a:lnTo>
                      <a:pt x="4471" y="1337"/>
                    </a:lnTo>
                    <a:lnTo>
                      <a:pt x="4523" y="1340"/>
                    </a:lnTo>
                    <a:lnTo>
                      <a:pt x="4575" y="1340"/>
                    </a:lnTo>
                    <a:lnTo>
                      <a:pt x="4627" y="1343"/>
                    </a:lnTo>
                    <a:lnTo>
                      <a:pt x="4679" y="1343"/>
                    </a:lnTo>
                    <a:lnTo>
                      <a:pt x="4730" y="1347"/>
                    </a:lnTo>
                    <a:lnTo>
                      <a:pt x="4782" y="1347"/>
                    </a:lnTo>
                    <a:lnTo>
                      <a:pt x="4834" y="1350"/>
                    </a:lnTo>
                    <a:lnTo>
                      <a:pt x="4881" y="1350"/>
                    </a:lnTo>
                    <a:lnTo>
                      <a:pt x="4933" y="1354"/>
                    </a:lnTo>
                    <a:lnTo>
                      <a:pt x="4985" y="1354"/>
                    </a:lnTo>
                    <a:lnTo>
                      <a:pt x="5037" y="1357"/>
                    </a:lnTo>
                    <a:lnTo>
                      <a:pt x="5089" y="1357"/>
                    </a:lnTo>
                  </a:path>
                </a:pathLst>
              </a:custGeom>
              <a:noFill/>
              <a:ln w="2413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22" name="Rectangle 74"/>
              <p:cNvSpPr>
                <a:spLocks noChangeArrowheads="1"/>
              </p:cNvSpPr>
              <p:nvPr/>
            </p:nvSpPr>
            <p:spPr bwMode="auto">
              <a:xfrm>
                <a:off x="6378" y="5610"/>
                <a:ext cx="3363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1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б) </a:t>
                </a: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Амплитуда 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поглощения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23" name="Rectangle 75"/>
              <p:cNvSpPr>
                <a:spLocks noChangeArrowheads="1"/>
              </p:cNvSpPr>
              <p:nvPr/>
            </p:nvSpPr>
            <p:spPr bwMode="auto">
              <a:xfrm>
                <a:off x="6392" y="7195"/>
                <a:ext cx="315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1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в) </a:t>
                </a:r>
                <a:r>
                  <a:rPr kumimoji="0" lang="en-US" sz="200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Амплитуда </a:t>
                </a:r>
                <a:r>
                  <a:rPr kumimoji="0" lang="en-US" sz="20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дисперсии</a:t>
                </a:r>
                <a:endParaRPr kumimoji="0" lang="ru-RU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24" name="Rectangle 76"/>
              <p:cNvSpPr>
                <a:spLocks noChangeArrowheads="1"/>
              </p:cNvSpPr>
              <p:nvPr/>
            </p:nvSpPr>
            <p:spPr bwMode="auto">
              <a:xfrm>
                <a:off x="6147" y="8593"/>
                <a:ext cx="81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25" name="Rectangle 77"/>
              <p:cNvSpPr>
                <a:spLocks noChangeArrowheads="1"/>
              </p:cNvSpPr>
              <p:nvPr/>
            </p:nvSpPr>
            <p:spPr bwMode="auto">
              <a:xfrm>
                <a:off x="2673" y="4016"/>
                <a:ext cx="984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A</a:t>
                </a:r>
                <a:r>
                  <a:rPr kumimoji="0" lang="ru-RU" sz="2000" b="0" i="1" u="none" strike="noStrike" cap="none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рез</a:t>
                </a: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/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26" name="Rectangle 78"/>
              <p:cNvSpPr>
                <a:spLocks noChangeArrowheads="1"/>
              </p:cNvSpPr>
              <p:nvPr/>
            </p:nvSpPr>
            <p:spPr bwMode="auto">
              <a:xfrm>
                <a:off x="3194" y="3352"/>
                <a:ext cx="293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A</a:t>
                </a:r>
                <a:endParaRPr kumimoji="0" lang="ru-RU" sz="32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27" name="Rectangle 79"/>
              <p:cNvSpPr>
                <a:spLocks noChangeArrowheads="1"/>
              </p:cNvSpPr>
              <p:nvPr/>
            </p:nvSpPr>
            <p:spPr bwMode="auto">
              <a:xfrm>
                <a:off x="3148" y="5333"/>
                <a:ext cx="383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A</a:t>
                </a:r>
                <a:r>
                  <a:rPr kumimoji="0" lang="ru-RU" sz="2800" b="0" i="1" u="none" strike="noStrike" cap="none" normalizeH="0" baseline="-2500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п</a:t>
                </a:r>
                <a:endParaRPr kumimoji="0" lang="ru-RU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28" name="Rectangle 80"/>
              <p:cNvSpPr>
                <a:spLocks noChangeArrowheads="1"/>
              </p:cNvSpPr>
              <p:nvPr/>
            </p:nvSpPr>
            <p:spPr bwMode="auto">
              <a:xfrm>
                <a:off x="3148" y="6874"/>
                <a:ext cx="366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A</a:t>
                </a:r>
                <a:r>
                  <a:rPr kumimoji="0" lang="ru-RU" sz="2800" b="0" i="1" u="none" strike="noStrike" cap="none" normalizeH="0" baseline="-2500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д</a:t>
                </a:r>
                <a:endParaRPr kumimoji="0" lang="ru-RU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29" name="Rectangle 81"/>
              <p:cNvSpPr>
                <a:spLocks noChangeArrowheads="1"/>
              </p:cNvSpPr>
              <p:nvPr/>
            </p:nvSpPr>
            <p:spPr bwMode="auto">
              <a:xfrm>
                <a:off x="6273" y="3590"/>
                <a:ext cx="409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A</a:t>
                </a:r>
                <a:r>
                  <a:rPr kumimoji="0" lang="ru-RU" sz="2000" b="0" i="1" u="none" strike="noStrike" cap="none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рез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30" name="Rectangle 82"/>
              <p:cNvSpPr>
                <a:spLocks noChangeArrowheads="1"/>
              </p:cNvSpPr>
              <p:nvPr/>
            </p:nvSpPr>
            <p:spPr bwMode="auto">
              <a:xfrm>
                <a:off x="2736" y="4797"/>
                <a:ext cx="90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A</a:t>
                </a:r>
                <a:r>
                  <a:rPr kumimoji="0" lang="ru-RU" sz="2000" b="0" i="1" u="none" strike="noStrike" cap="none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рез</a:t>
                </a: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/Q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31" name="Line 83"/>
              <p:cNvSpPr>
                <a:spLocks noChangeShapeType="1"/>
              </p:cNvSpPr>
              <p:nvPr/>
            </p:nvSpPr>
            <p:spPr bwMode="auto">
              <a:xfrm flipV="1">
                <a:off x="6054" y="4221"/>
                <a:ext cx="1" cy="4269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32" name="Line 84"/>
              <p:cNvSpPr>
                <a:spLocks noChangeShapeType="1"/>
              </p:cNvSpPr>
              <p:nvPr/>
            </p:nvSpPr>
            <p:spPr bwMode="auto">
              <a:xfrm flipV="1">
                <a:off x="6304" y="4219"/>
                <a:ext cx="1" cy="4269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33" name="Line 85"/>
              <p:cNvSpPr>
                <a:spLocks noChangeShapeType="1"/>
              </p:cNvSpPr>
              <p:nvPr/>
            </p:nvSpPr>
            <p:spPr bwMode="auto">
              <a:xfrm>
                <a:off x="3633" y="4211"/>
                <a:ext cx="2835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34" name="Line 86"/>
              <p:cNvSpPr>
                <a:spLocks noChangeShapeType="1"/>
              </p:cNvSpPr>
              <p:nvPr/>
            </p:nvSpPr>
            <p:spPr bwMode="auto">
              <a:xfrm>
                <a:off x="3633" y="5940"/>
                <a:ext cx="2835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35" name="Line 87"/>
              <p:cNvSpPr>
                <a:spLocks noChangeShapeType="1"/>
              </p:cNvSpPr>
              <p:nvPr/>
            </p:nvSpPr>
            <p:spPr bwMode="auto">
              <a:xfrm>
                <a:off x="3643" y="3821"/>
                <a:ext cx="2494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dash"/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36" name="Rectangle 88"/>
              <p:cNvSpPr>
                <a:spLocks noChangeArrowheads="1"/>
              </p:cNvSpPr>
              <p:nvPr/>
            </p:nvSpPr>
            <p:spPr bwMode="auto">
              <a:xfrm>
                <a:off x="8416" y="8481"/>
                <a:ext cx="277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Symbol" pitchFamily="18" charset="2"/>
                    <a:cs typeface="Arial" pitchFamily="34" charset="0"/>
                  </a:rPr>
                  <a:t>W</a:t>
                </a:r>
                <a:endParaRPr kumimoji="0" lang="ru-RU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37" name="Rectangle 89"/>
              <p:cNvSpPr>
                <a:spLocks noChangeArrowheads="1"/>
              </p:cNvSpPr>
              <p:nvPr/>
            </p:nvSpPr>
            <p:spPr bwMode="auto">
              <a:xfrm>
                <a:off x="6063" y="8737"/>
                <a:ext cx="497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2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Symbol" pitchFamily="18" charset="2"/>
                    <a:cs typeface="Arial" pitchFamily="34" charset="0"/>
                  </a:rPr>
                  <a:t>W</a:t>
                </a:r>
                <a:r>
                  <a:rPr lang="ru-RU" sz="2000" i="1" baseline="-25000" dirty="0">
                    <a:solidFill>
                      <a:srgbClr val="000000"/>
                    </a:solidFill>
                    <a:latin typeface="Monotype Corsiva" pitchFamily="66" charset="0"/>
                    <a:cs typeface="Arial" pitchFamily="34" charset="0"/>
                  </a:rPr>
                  <a:t> рез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38" name="Line 90"/>
              <p:cNvSpPr>
                <a:spLocks noChangeShapeType="1"/>
              </p:cNvSpPr>
              <p:nvPr/>
            </p:nvSpPr>
            <p:spPr bwMode="auto">
              <a:xfrm flipV="1">
                <a:off x="6183" y="3851"/>
                <a:ext cx="1" cy="4609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 type="none" w="sm" len="lg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39" name="Line 91"/>
              <p:cNvSpPr>
                <a:spLocks noChangeShapeType="1"/>
              </p:cNvSpPr>
              <p:nvPr/>
            </p:nvSpPr>
            <p:spPr bwMode="auto">
              <a:xfrm flipV="1">
                <a:off x="6183" y="8491"/>
                <a:ext cx="1" cy="26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40" name="Rectangle 92"/>
              <p:cNvSpPr>
                <a:spLocks noChangeArrowheads="1"/>
              </p:cNvSpPr>
              <p:nvPr/>
            </p:nvSpPr>
            <p:spPr bwMode="auto">
              <a:xfrm>
                <a:off x="3303" y="8397"/>
                <a:ext cx="161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0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41" name="Rectangle 93"/>
              <p:cNvSpPr>
                <a:spLocks noChangeArrowheads="1"/>
              </p:cNvSpPr>
              <p:nvPr/>
            </p:nvSpPr>
            <p:spPr bwMode="auto">
              <a:xfrm>
                <a:off x="4721" y="5318"/>
                <a:ext cx="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42" name="Rectangle 94"/>
              <p:cNvSpPr>
                <a:spLocks noChangeArrowheads="1"/>
              </p:cNvSpPr>
              <p:nvPr/>
            </p:nvSpPr>
            <p:spPr bwMode="auto">
              <a:xfrm>
                <a:off x="6338" y="4154"/>
                <a:ext cx="3275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</a:t>
                </a:r>
                <a:r>
                  <a:rPr kumimoji="0" lang="ru-RU" sz="2000" b="1" i="1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а)</a:t>
                </a:r>
                <a:r>
                  <a:rPr kumimoji="0" lang="ru-RU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Амплитуда </a:t>
                </a:r>
                <a:r>
                  <a:rPr kumimoji="0" lang="ru-RU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сме</a:t>
                </a: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щения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53343" name="Object 95"/>
            <p:cNvGraphicFramePr>
              <a:graphicFrameLocks noChangeAspect="1"/>
            </p:cNvGraphicFramePr>
            <p:nvPr/>
          </p:nvGraphicFramePr>
          <p:xfrm>
            <a:off x="1560662" y="1643050"/>
            <a:ext cx="310574" cy="285728"/>
          </p:xfrm>
          <a:graphic>
            <a:graphicData uri="http://schemas.openxmlformats.org/presentationml/2006/ole">
              <p:oleObj spid="_x0000_s55338" name="Формула" r:id="rId4" imgW="5791200" imgH="5181600" progId="Equation.3">
                <p:embed/>
              </p:oleObj>
            </a:graphicData>
          </a:graphic>
        </p:graphicFrame>
        <p:sp>
          <p:nvSpPr>
            <p:cNvPr id="102" name="Rectangle 77"/>
            <p:cNvSpPr>
              <a:spLocks noChangeArrowheads="1"/>
            </p:cNvSpPr>
            <p:nvPr/>
          </p:nvSpPr>
          <p:spPr bwMode="auto">
            <a:xfrm>
              <a:off x="1214414" y="3143248"/>
              <a:ext cx="8572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itchFamily="66" charset="0"/>
                  <a:cs typeface="Arial" pitchFamily="34" charset="0"/>
                </a:rPr>
                <a:t>A</a:t>
              </a:r>
              <a:r>
                <a:rPr kumimoji="0" lang="ru-RU" sz="2000" b="0" i="1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itchFamily="66" charset="0"/>
                  <a:cs typeface="Arial" pitchFamily="34" charset="0"/>
                </a:rPr>
                <a:t>рез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itchFamily="66" charset="0"/>
                  <a:cs typeface="Arial" pitchFamily="34" charset="0"/>
                </a:rPr>
                <a:t>/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3345" name="Object 97"/>
            <p:cNvGraphicFramePr>
              <a:graphicFrameLocks noChangeAspect="1"/>
            </p:cNvGraphicFramePr>
            <p:nvPr/>
          </p:nvGraphicFramePr>
          <p:xfrm>
            <a:off x="1610090" y="3214686"/>
            <a:ext cx="311150" cy="285750"/>
          </p:xfrm>
          <a:graphic>
            <a:graphicData uri="http://schemas.openxmlformats.org/presentationml/2006/ole">
              <p:oleObj spid="_x0000_s55339" name="Формула" r:id="rId5" imgW="5791200" imgH="5181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E528B-9A98-43FF-BDAC-591168B6A38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99330" name="Rectangle 2"/>
          <p:cNvSpPr>
            <a:spLocks/>
          </p:cNvSpPr>
          <p:nvPr/>
        </p:nvSpPr>
        <p:spPr bwMode="auto">
          <a:xfrm>
            <a:off x="160399" y="66655"/>
            <a:ext cx="8732081" cy="933453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Дисперсионная зависимость показателя преломления от частоты </a:t>
            </a:r>
            <a:endParaRPr lang="ru-RU" sz="28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3344" name="Rectangle 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1" name="Picture 1" descr="Новый рису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42006"/>
            <a:ext cx="7500990" cy="578082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/>
          </p:cNvSpPr>
          <p:nvPr/>
        </p:nvSpPr>
        <p:spPr bwMode="auto">
          <a:xfrm rot="20284418">
            <a:off x="1278588" y="3349459"/>
            <a:ext cx="1643074" cy="357189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0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д</a:t>
            </a:r>
            <a:r>
              <a:rPr lang="ru-RU" sz="20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исперсия</a:t>
            </a:r>
            <a:endParaRPr lang="ru-RU" sz="2000" b="1" i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 rot="20013571">
            <a:off x="5560186" y="4636083"/>
            <a:ext cx="1643074" cy="357189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0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д</a:t>
            </a:r>
            <a:r>
              <a:rPr lang="ru-RU" sz="20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исперсия</a:t>
            </a:r>
            <a:endParaRPr lang="ru-RU" sz="2000" b="1" i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 rot="3830175">
            <a:off x="3299999" y="3645858"/>
            <a:ext cx="1643074" cy="357189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0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д</a:t>
            </a:r>
            <a:r>
              <a:rPr lang="ru-RU" sz="20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исперсия</a:t>
            </a:r>
            <a:endParaRPr lang="ru-RU" sz="2000" b="1" i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1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44" name="Rectangle 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9512" y="561314"/>
            <a:ext cx="86581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1.8. Вынужденные колебания в системе связанных осцилляторов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337696" y="1268760"/>
            <a:ext cx="81227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">
              <a:buAutoNum type="arabicParenR"/>
              <a:tabLst>
                <a:tab pos="800100" algn="l"/>
              </a:tabLst>
            </a:pP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частоты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мод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400" b="1" dirty="0" smtClean="0">
                <a:solidFill>
                  <a:srgbClr val="0000FF"/>
                </a:solidFill>
                <a:cs typeface="Arial" pitchFamily="34" charset="0"/>
                <a:sym typeface="Symbol"/>
              </a:rPr>
              <a:t>     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  <a:sym typeface="Symbol"/>
              </a:rPr>
              <a:t>резонансные </a:t>
            </a:r>
            <a:r>
              <a:rPr lang="ru-RU" sz="2400" b="1" i="1" dirty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  <a:sym typeface="Symbol"/>
              </a:rPr>
              <a:t>частоты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algn="r">
              <a:tabLst>
                <a:tab pos="800100" algn="l"/>
              </a:tabLst>
            </a:pPr>
            <a:r>
              <a:rPr lang="ru-RU" i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(проявляются в спектрах)</a:t>
            </a:r>
            <a:endParaRPr lang="ru-RU" i="1" dirty="0">
              <a:solidFill>
                <a:schemeClr val="bg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sz="24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      2) </a:t>
            </a:r>
            <a:r>
              <a:rPr lang="ru-RU" sz="2400" b="1" i="1" dirty="0">
                <a:solidFill>
                  <a:srgbClr val="0000FF"/>
                </a:solidFill>
                <a:latin typeface="+mj-lt"/>
                <a:cs typeface="Arial" pitchFamily="34" charset="0"/>
              </a:rPr>
              <a:t>у 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 мод  разная  добротность    </a:t>
            </a:r>
            <a:r>
              <a:rPr lang="ru-RU" sz="2400" b="1" dirty="0">
                <a:solidFill>
                  <a:srgbClr val="0000FF"/>
                </a:solidFill>
                <a:latin typeface="+mj-lt"/>
                <a:cs typeface="Arial" pitchFamily="34" charset="0"/>
                <a:sym typeface="Symbol"/>
              </a:rPr>
              <a:t></a:t>
            </a:r>
            <a:r>
              <a:rPr lang="ru-RU" sz="2400" b="1" i="1" dirty="0">
                <a:solidFill>
                  <a:srgbClr val="0000FF"/>
                </a:solidFill>
                <a:latin typeface="+mj-lt"/>
                <a:cs typeface="Arial" pitchFamily="34" charset="0"/>
                <a:sym typeface="Symbol"/>
              </a:rPr>
              <a:t>    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cs typeface="Arial" pitchFamily="34" charset="0"/>
                <a:sym typeface="Symbol"/>
              </a:rPr>
              <a:t> … 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;</a:t>
            </a:r>
          </a:p>
          <a:p>
            <a:pPr algn="r">
              <a:tabLst>
                <a:tab pos="800100" algn="l"/>
              </a:tabLst>
            </a:pPr>
            <a:r>
              <a:rPr lang="ru-RU" i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(ширина линий)</a:t>
            </a:r>
            <a:endParaRPr lang="ru-RU" i="1" dirty="0">
              <a:solidFill>
                <a:schemeClr val="bg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endParaRPr lang="ru-RU" sz="2400" b="1" dirty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           3) </a:t>
            </a:r>
            <a:r>
              <a:rPr lang="ru-RU" sz="2400" b="1" i="1" dirty="0">
                <a:solidFill>
                  <a:srgbClr val="0000FF"/>
                </a:solidFill>
                <a:latin typeface="+mj-lt"/>
                <a:cs typeface="Arial" pitchFamily="34" charset="0"/>
              </a:rPr>
              <a:t>р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ост затухания    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  <a:sym typeface="Symbol"/>
              </a:rPr>
              <a:t>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  <a:sym typeface="Symbol"/>
              </a:rPr>
              <a:t>…</a:t>
            </a:r>
          </a:p>
          <a:p>
            <a:pPr algn="r">
              <a:tabLst>
                <a:tab pos="800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  <a:sym typeface="Symbol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(переход </a:t>
            </a:r>
            <a:r>
              <a:rPr lang="ru-RU" i="1" dirty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линий </a:t>
            </a:r>
            <a:r>
              <a:rPr lang="ru-RU" i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в полосы, перекрытие, </a:t>
            </a:r>
            <a:r>
              <a:rPr lang="ru-RU" i="1" dirty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усложнение спектров </a:t>
            </a:r>
            <a:r>
              <a:rPr lang="ru-RU" i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…)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1" y="4581128"/>
            <a:ext cx="865814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1" name="Rectangle 5"/>
          <p:cNvSpPr txBox="1">
            <a:spLocks/>
          </p:cNvSpPr>
          <p:nvPr/>
        </p:nvSpPr>
        <p:spPr bwMode="auto">
          <a:xfrm>
            <a:off x="500034" y="214290"/>
            <a:ext cx="8215370" cy="78581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lvl="0" algn="ctr" eaLnBrk="0" hangingPunct="0"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2.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Вынужденные 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колебания  в  электрических  цепях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Переменный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ток</a:t>
            </a:r>
            <a:endParaRPr lang="ru-RU" sz="2400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662" name="Rectangle 86"/>
          <p:cNvSpPr>
            <a:spLocks noChangeArrowheads="1"/>
          </p:cNvSpPr>
          <p:nvPr/>
        </p:nvSpPr>
        <p:spPr bwMode="auto">
          <a:xfrm>
            <a:off x="357158" y="1071546"/>
            <a:ext cx="4000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2.1. Генератор переменного тока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696" name="Rectangle 1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4698" name="Rectangle 1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7213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5479</TotalTime>
  <Words>718</Words>
  <Application>Microsoft Office PowerPoint</Application>
  <PresentationFormat>Экран (4:3)</PresentationFormat>
  <Paragraphs>179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Бумажная</vt:lpstr>
      <vt:lpstr>Точечный рисунок</vt:lpstr>
      <vt:lpstr>Формула</vt:lpstr>
      <vt:lpstr>Лекция 5. Вынужденные колебания  мощность.  Переменный ток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Генератор переменного тока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Andrey</dc:creator>
  <cp:lastModifiedBy>Пользователь Windows</cp:lastModifiedBy>
  <cp:revision>284</cp:revision>
  <dcterms:created xsi:type="dcterms:W3CDTF">2010-10-03T06:36:32Z</dcterms:created>
  <dcterms:modified xsi:type="dcterms:W3CDTF">2023-10-09T17:53:20Z</dcterms:modified>
</cp:coreProperties>
</file>