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1"/>
  </p:notesMasterIdLst>
  <p:sldIdLst>
    <p:sldId id="383" r:id="rId2"/>
    <p:sldId id="394" r:id="rId3"/>
    <p:sldId id="393" r:id="rId4"/>
    <p:sldId id="392" r:id="rId5"/>
    <p:sldId id="384" r:id="rId6"/>
    <p:sldId id="388" r:id="rId7"/>
    <p:sldId id="391" r:id="rId8"/>
    <p:sldId id="385" r:id="rId9"/>
    <p:sldId id="386" r:id="rId10"/>
    <p:sldId id="387" r:id="rId11"/>
    <p:sldId id="389" r:id="rId12"/>
    <p:sldId id="390" r:id="rId13"/>
    <p:sldId id="379" r:id="rId14"/>
    <p:sldId id="367" r:id="rId15"/>
    <p:sldId id="364" r:id="rId16"/>
    <p:sldId id="370" r:id="rId17"/>
    <p:sldId id="372" r:id="rId18"/>
    <p:sldId id="350" r:id="rId19"/>
    <p:sldId id="352" r:id="rId20"/>
    <p:sldId id="353" r:id="rId21"/>
    <p:sldId id="373" r:id="rId22"/>
    <p:sldId id="354" r:id="rId23"/>
    <p:sldId id="355" r:id="rId24"/>
    <p:sldId id="381" r:id="rId25"/>
    <p:sldId id="357" r:id="rId26"/>
    <p:sldId id="396" r:id="rId27"/>
    <p:sldId id="395" r:id="rId28"/>
    <p:sldId id="380" r:id="rId29"/>
    <p:sldId id="38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99"/>
    <a:srgbClr val="FFCCFF"/>
    <a:srgbClr val="FFCCCC"/>
    <a:srgbClr val="FF9999"/>
    <a:srgbClr val="FF7C80"/>
    <a:srgbClr val="FF505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63" autoAdjust="0"/>
    <p:restoredTop sz="97552" autoAdjust="0"/>
  </p:normalViewPr>
  <p:slideViewPr>
    <p:cSldViewPr>
      <p:cViewPr>
        <p:scale>
          <a:sx n="120" d="100"/>
          <a:sy n="120" d="100"/>
        </p:scale>
        <p:origin x="-176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2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2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F6CDCADA-F425-4D8C-8244-E8AE52A3E6A0}" type="datetimeFigureOut">
              <a:rPr lang="ru-RU"/>
              <a:pPr>
                <a:defRPr/>
              </a:pPr>
              <a:t>22.11.2023</a:t>
            </a:fld>
            <a:endParaRPr lang="ru-RU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DEDF5A11-6C89-4197-86D4-DE80EA0C71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4FB8D-7B0B-45A7-BB74-1A86E7C2E937}" type="datetime1">
              <a:rPr lang="ru-RU"/>
              <a:pPr>
                <a:defRPr/>
              </a:pPr>
              <a:t>22.11.2023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68039-179C-4D86-82ED-2A53D61D50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837F-7155-45FA-9150-806153C1B4CE}" type="datetime1">
              <a:rPr lang="ru-RU"/>
              <a:pPr>
                <a:defRPr/>
              </a:pPr>
              <a:t>22.11.2023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F6258-32D2-4751-A8E5-9B82184463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32852-E4B6-4DC5-9E39-A81BC75B2B8D}" type="datetime1">
              <a:rPr lang="ru-RU"/>
              <a:pPr>
                <a:defRPr/>
              </a:pPr>
              <a:t>22.11.2023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84B43-B3C1-45D4-AAAD-EAE72805F3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719A6B-644A-4E5B-9154-C5226CF5E9A6}" type="datetime1">
              <a:rPr lang="ru-RU"/>
              <a:pPr/>
              <a:t>22.11.2023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E0FF2E-4A1B-4AB9-A145-20E2E7F8D5F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5155-0D18-48F8-9010-D8FB3D37997F}" type="datetime1">
              <a:rPr lang="ru-RU"/>
              <a:pPr>
                <a:defRPr/>
              </a:pPr>
              <a:t>22.11.2023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420D-7848-404E-8FB7-EE36525D7E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1922D-8A2B-4454-8882-D5DCA1A1BBC8}" type="datetime1">
              <a:rPr lang="ru-RU"/>
              <a:pPr>
                <a:defRPr/>
              </a:pPr>
              <a:t>22.11.2023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16E2-1EC8-4437-B2B1-22F95C5864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9CDC9-31DA-4D67-B147-8528EBB136DD}" type="datetime1">
              <a:rPr lang="ru-RU"/>
              <a:pPr>
                <a:defRPr/>
              </a:pPr>
              <a:t>22.11.2023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7CA2-B1FF-47DE-A3DD-8C80F0B7E8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0303-C278-428F-B7A2-313687ACD46D}" type="datetime1">
              <a:rPr lang="ru-RU"/>
              <a:pPr>
                <a:defRPr/>
              </a:pPr>
              <a:t>22.11.2023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81A3-F4EE-4182-AE86-61F72FE31B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77B79-8341-4425-B4B1-59138E531EE9}" type="datetime1">
              <a:rPr lang="ru-RU"/>
              <a:pPr>
                <a:defRPr/>
              </a:pPr>
              <a:t>22.11.2023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5EDC0-8035-4907-9E38-D7BE72741D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E4681-0602-457D-8109-77EFBDE1719C}" type="datetime1">
              <a:rPr lang="ru-RU"/>
              <a:pPr>
                <a:defRPr/>
              </a:pPr>
              <a:t>22.11.2023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85136-FD2F-4867-9F28-D829FFEF85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836F-AA2C-46A4-B850-29115AAE5C05}" type="datetime1">
              <a:rPr lang="ru-RU"/>
              <a:pPr>
                <a:defRPr/>
              </a:pPr>
              <a:t>22.11.2023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17BDE-3F57-46CD-986B-150F96864A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EBC2-ED46-4AA9-B1C9-8EB6CF158A96}" type="datetime1">
              <a:rPr lang="ru-RU"/>
              <a:pPr>
                <a:defRPr/>
              </a:pPr>
              <a:t>22.11.2023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FB4C2-7F71-44F7-A12E-F8ABF85788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5C0AB84-EFB3-4F2B-B895-92B2DC8C1EA5}" type="datetime1">
              <a:rPr lang="ru-RU"/>
              <a:pPr>
                <a:defRPr/>
              </a:pPr>
              <a:t>22.11.2023</a:t>
            </a:fld>
            <a:endParaRPr lang="ru-RU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AC68DA-53ED-462F-9EC0-391A42BED3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png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72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9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71775" y="260350"/>
            <a:ext cx="4248150" cy="2889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07950" y="44450"/>
            <a:ext cx="8710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Constantia" pitchFamily="18" charset="0"/>
              </a:rPr>
              <a:t>Лекция 11. Дифракция Фраунгофера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39750" y="4508500"/>
            <a:ext cx="2663825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Constantia" pitchFamily="18" charset="0"/>
              </a:rPr>
              <a:t>Круглое отверстие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859338" y="1773238"/>
            <a:ext cx="4103687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Constantia" pitchFamily="18" charset="0"/>
              </a:rPr>
              <a:t>Прямоугольное отверстие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3141011" cy="312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99"/>
          <p:cNvGrpSpPr/>
          <p:nvPr/>
        </p:nvGrpSpPr>
        <p:grpSpPr>
          <a:xfrm>
            <a:off x="142844" y="857232"/>
            <a:ext cx="5704938" cy="2291720"/>
            <a:chOff x="3081904" y="134614"/>
            <a:chExt cx="5704938" cy="2291720"/>
          </a:xfrm>
        </p:grpSpPr>
        <p:pic>
          <p:nvPicPr>
            <p:cNvPr id="31130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72237" y="214290"/>
              <a:ext cx="2414605" cy="208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130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081904" y="192280"/>
              <a:ext cx="418526" cy="2195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54352" y="134614"/>
              <a:ext cx="2287598" cy="229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1" name="Rectangle 474"/>
          <p:cNvSpPr txBox="1">
            <a:spLocks noChangeArrowheads="1"/>
          </p:cNvSpPr>
          <p:nvPr/>
        </p:nvSpPr>
        <p:spPr>
          <a:xfrm>
            <a:off x="3286116" y="214290"/>
            <a:ext cx="2286016" cy="500066"/>
          </a:xfrm>
          <a:prstGeom prst="rect">
            <a:avLst/>
          </a:prstGeom>
          <a:noFill/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Линзы</a:t>
            </a:r>
            <a:r>
              <a:rPr kumimoji="0" lang="ru-RU" sz="24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 </a:t>
            </a: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 Френеля</a:t>
            </a:r>
            <a:endParaRPr kumimoji="0" lang="ru-RU" sz="24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38" name="Rectangle 474"/>
          <p:cNvSpPr>
            <a:spLocks noGrp="1" noChangeArrowheads="1"/>
          </p:cNvSpPr>
          <p:nvPr>
            <p:ph type="title"/>
          </p:nvPr>
        </p:nvSpPr>
        <p:spPr>
          <a:xfrm>
            <a:off x="71406" y="0"/>
            <a:ext cx="1571636" cy="35719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Линзы Френеля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113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342" y="214290"/>
            <a:ext cx="360302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478"/>
            <a:ext cx="4198787" cy="364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118460"/>
            <a:ext cx="2643206" cy="257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584" y="4214818"/>
            <a:ext cx="49643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38" name="Rectangle 474"/>
          <p:cNvSpPr>
            <a:spLocks noGrp="1" noChangeArrowheads="1"/>
          </p:cNvSpPr>
          <p:nvPr>
            <p:ph type="title"/>
          </p:nvPr>
        </p:nvSpPr>
        <p:spPr>
          <a:xfrm>
            <a:off x="71406" y="0"/>
            <a:ext cx="2643206" cy="35719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«Парковочные» линзы Френеля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12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42"/>
            <a:ext cx="4286280" cy="265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286124"/>
            <a:ext cx="499887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500042"/>
            <a:ext cx="40925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1979613" y="4191000"/>
            <a:ext cx="6092825" cy="2667000"/>
            <a:chOff x="4295" y="4144"/>
            <a:chExt cx="7215" cy="3158"/>
          </a:xfrm>
        </p:grpSpPr>
        <p:sp>
          <p:nvSpPr>
            <p:cNvPr id="220163" name="AutoShape 3"/>
            <p:cNvSpPr>
              <a:spLocks noChangeAspect="1" noChangeArrowheads="1"/>
            </p:cNvSpPr>
            <p:nvPr/>
          </p:nvSpPr>
          <p:spPr bwMode="auto">
            <a:xfrm>
              <a:off x="4295" y="4144"/>
              <a:ext cx="7215" cy="3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557" y="4144"/>
              <a:ext cx="2278" cy="2303"/>
              <a:chOff x="4653" y="4144"/>
              <a:chExt cx="2278" cy="2303"/>
            </a:xfrm>
          </p:grpSpPr>
          <p:sp>
            <p:nvSpPr>
              <p:cNvPr id="220165" name="Line 5"/>
              <p:cNvSpPr>
                <a:spLocks noChangeShapeType="1"/>
              </p:cNvSpPr>
              <p:nvPr/>
            </p:nvSpPr>
            <p:spPr bwMode="auto">
              <a:xfrm>
                <a:off x="5731" y="4337"/>
                <a:ext cx="25" cy="107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 rot="10800000" flipH="1" flipV="1">
                <a:off x="5736" y="4339"/>
                <a:ext cx="1043" cy="1969"/>
                <a:chOff x="4590" y="4127"/>
                <a:chExt cx="1557" cy="3005"/>
              </a:xfrm>
            </p:grpSpPr>
            <p:sp>
              <p:nvSpPr>
                <p:cNvPr id="220167" name="Line 7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68" name="Line 8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69" name="Line 9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0" name="Line 10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1" name="Line 11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2" name="Line 12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3" name="Line 13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4" name="Line 14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5" name="Line 15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6" name="Line 16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7" name="Line 17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8" name="Line 18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79" name="Line 19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0" name="Line 20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1" name="Line 21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2" name="Line 22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3" name="Line 23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4" name="Line 24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5" name="Line 25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6" name="Line 26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7" name="Line 27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8" name="Line 28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89" name="Line 29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 rot="21600000" flipH="1" flipV="1">
                <a:off x="4843" y="4512"/>
                <a:ext cx="879" cy="1793"/>
                <a:chOff x="4590" y="4127"/>
                <a:chExt cx="1557" cy="3005"/>
              </a:xfrm>
            </p:grpSpPr>
            <p:sp>
              <p:nvSpPr>
                <p:cNvPr id="220191" name="Line 31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2" name="Line 32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3" name="Line 33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4" name="Line 34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5" name="Line 35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6" name="Line 36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7" name="Line 37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8" name="Line 38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199" name="Line 39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0" name="Line 40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1" name="Line 41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2" name="Line 42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3" name="Line 43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4" name="Line 44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5" name="Line 45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6" name="Line 46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7" name="Line 47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8" name="Line 48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09" name="Line 49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10" name="Line 50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11" name="Line 51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12" name="Line 52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13" name="Line 53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220214" name="Arc 54"/>
              <p:cNvSpPr>
                <a:spLocks/>
              </p:cNvSpPr>
              <p:nvPr/>
            </p:nvSpPr>
            <p:spPr bwMode="auto">
              <a:xfrm>
                <a:off x="5742" y="4144"/>
                <a:ext cx="1189" cy="230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223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2"/>
                      <a:pt x="12064" y="43076"/>
                      <a:pt x="222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2"/>
                      <a:pt x="12064" y="43076"/>
                      <a:pt x="222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0215" name="Arc 55"/>
              <p:cNvSpPr>
                <a:spLocks/>
              </p:cNvSpPr>
              <p:nvPr/>
            </p:nvSpPr>
            <p:spPr bwMode="auto">
              <a:xfrm rot="-5400000">
                <a:off x="4146" y="4850"/>
                <a:ext cx="2104" cy="108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 w 43200"/>
                  <a:gd name="T1" fmla="*/ 21795 h 21795"/>
                  <a:gd name="T2" fmla="*/ 43200 w 43200"/>
                  <a:gd name="T3" fmla="*/ 21600 h 21795"/>
                  <a:gd name="T4" fmla="*/ 21600 w 43200"/>
                  <a:gd name="T5" fmla="*/ 21600 h 2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795" fill="none" extrusionOk="0">
                    <a:moveTo>
                      <a:pt x="0" y="21795"/>
                    </a:moveTo>
                    <a:cubicBezTo>
                      <a:pt x="0" y="21730"/>
                      <a:pt x="0" y="216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795" stroke="0" extrusionOk="0">
                    <a:moveTo>
                      <a:pt x="0" y="21795"/>
                    </a:moveTo>
                    <a:cubicBezTo>
                      <a:pt x="0" y="21730"/>
                      <a:pt x="0" y="216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6" name="Group 56"/>
              <p:cNvGrpSpPr>
                <a:grpSpLocks/>
              </p:cNvGrpSpPr>
              <p:nvPr/>
            </p:nvGrpSpPr>
            <p:grpSpPr bwMode="auto">
              <a:xfrm rot="32400000" flipH="1" flipV="1">
                <a:off x="5734" y="4514"/>
                <a:ext cx="880" cy="1618"/>
                <a:chOff x="4590" y="4127"/>
                <a:chExt cx="1557" cy="3005"/>
              </a:xfrm>
            </p:grpSpPr>
            <p:sp>
              <p:nvSpPr>
                <p:cNvPr id="220217" name="Line 57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18" name="Line 58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19" name="Line 59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0" name="Line 60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1" name="Line 61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2" name="Line 62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3" name="Line 63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4" name="Line 64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5" name="Line 65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6" name="Line 66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7" name="Line 67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8" name="Line 68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29" name="Line 69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0" name="Line 70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1" name="Line 71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2" name="Line 72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3" name="Line 73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4" name="Line 74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5" name="Line 75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6" name="Line 76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7" name="Line 77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8" name="Line 78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39" name="Line 79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7" name="Group 80"/>
              <p:cNvGrpSpPr>
                <a:grpSpLocks/>
              </p:cNvGrpSpPr>
              <p:nvPr/>
            </p:nvGrpSpPr>
            <p:grpSpPr bwMode="auto">
              <a:xfrm rot="43200000" flipH="1" flipV="1">
                <a:off x="5034" y="4717"/>
                <a:ext cx="680" cy="1404"/>
                <a:chOff x="4590" y="4127"/>
                <a:chExt cx="1557" cy="3005"/>
              </a:xfrm>
            </p:grpSpPr>
            <p:sp>
              <p:nvSpPr>
                <p:cNvPr id="220241" name="Line 81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2" name="Line 82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3" name="Line 83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4" name="Line 84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5" name="Line 85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6" name="Line 86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7" name="Line 87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8" name="Line 88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49" name="Line 89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0" name="Line 90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1" name="Line 91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2" name="Line 92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3" name="Line 93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4" name="Line 94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5" name="Line 95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6" name="Line 96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7" name="Line 97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8" name="Line 98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59" name="Line 99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0" name="Line 100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1" name="Line 101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2" name="Line 102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3" name="Line 103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8" name="Group 104"/>
              <p:cNvGrpSpPr>
                <a:grpSpLocks/>
              </p:cNvGrpSpPr>
              <p:nvPr/>
            </p:nvGrpSpPr>
            <p:grpSpPr bwMode="auto">
              <a:xfrm rot="54000000" flipH="1" flipV="1">
                <a:off x="5751" y="4707"/>
                <a:ext cx="679" cy="1241"/>
                <a:chOff x="4590" y="4127"/>
                <a:chExt cx="1557" cy="3005"/>
              </a:xfrm>
            </p:grpSpPr>
            <p:sp>
              <p:nvSpPr>
                <p:cNvPr id="220265" name="Line 105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6" name="Line 106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7" name="Line 107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8" name="Line 108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69" name="Line 109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0" name="Line 110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1" name="Line 111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2" name="Line 112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3" name="Line 113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4" name="Line 114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5" name="Line 115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6" name="Line 116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7" name="Line 117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8" name="Line 118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79" name="Line 119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0" name="Line 120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1" name="Line 121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2" name="Line 122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3" name="Line 123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4" name="Line 124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5" name="Line 125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6" name="Line 126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87" name="Line 127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9" name="Group 128"/>
              <p:cNvGrpSpPr>
                <a:grpSpLocks/>
              </p:cNvGrpSpPr>
              <p:nvPr/>
            </p:nvGrpSpPr>
            <p:grpSpPr bwMode="auto">
              <a:xfrm rot="64800000" flipH="1" flipV="1">
                <a:off x="5253" y="4947"/>
                <a:ext cx="516" cy="1003"/>
                <a:chOff x="4590" y="4127"/>
                <a:chExt cx="1557" cy="3005"/>
              </a:xfrm>
            </p:grpSpPr>
            <p:sp>
              <p:nvSpPr>
                <p:cNvPr id="220289" name="Line 129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0" name="Line 130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1" name="Line 131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2" name="Line 132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3" name="Line 133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4" name="Line 134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5" name="Line 135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6" name="Line 136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7" name="Line 137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8" name="Line 138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299" name="Line 139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0" name="Line 140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1" name="Line 141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2" name="Line 142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3" name="Line 143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4" name="Line 144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5" name="Line 145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6" name="Line 146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7" name="Line 147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8" name="Line 148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09" name="Line 149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0" name="Line 150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1" name="Line 151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0" name="Group 152"/>
              <p:cNvGrpSpPr>
                <a:grpSpLocks/>
              </p:cNvGrpSpPr>
              <p:nvPr/>
            </p:nvGrpSpPr>
            <p:grpSpPr bwMode="auto">
              <a:xfrm rot="75600000" flipH="1" flipV="1">
                <a:off x="5766" y="4940"/>
                <a:ext cx="428" cy="815"/>
                <a:chOff x="4590" y="4127"/>
                <a:chExt cx="1557" cy="3005"/>
              </a:xfrm>
            </p:grpSpPr>
            <p:sp>
              <p:nvSpPr>
                <p:cNvPr id="220313" name="Line 153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4" name="Line 154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5" name="Line 155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6" name="Line 156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7" name="Line 157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8" name="Line 158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19" name="Line 159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0" name="Line 160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1" name="Line 161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2" name="Line 162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3" name="Line 163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4" name="Line 164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5" name="Line 165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6" name="Line 166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7" name="Line 167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8" name="Line 168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29" name="Line 169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0" name="Line 170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1" name="Line 171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2" name="Line 172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3" name="Line 173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4" name="Line 174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5" name="Line 175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1" name="Group 176"/>
              <p:cNvGrpSpPr>
                <a:grpSpLocks/>
              </p:cNvGrpSpPr>
              <p:nvPr/>
            </p:nvGrpSpPr>
            <p:grpSpPr bwMode="auto">
              <a:xfrm rot="86400000" flipH="1" flipV="1">
                <a:off x="5479" y="5155"/>
                <a:ext cx="316" cy="589"/>
                <a:chOff x="4590" y="4127"/>
                <a:chExt cx="1557" cy="3005"/>
              </a:xfrm>
            </p:grpSpPr>
            <p:sp>
              <p:nvSpPr>
                <p:cNvPr id="220337" name="Line 177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8" name="Line 178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39" name="Line 179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0" name="Line 180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1" name="Line 181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2" name="Line 182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3" name="Line 183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4" name="Line 184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5" name="Line 185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6" name="Line 186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7" name="Line 187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8" name="Line 188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49" name="Line 189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0" name="Line 190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1" name="Line 191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2" name="Line 192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3" name="Line 193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4" name="Line 194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5" name="Line 195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6" name="Line 196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7" name="Line 197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8" name="Line 198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59" name="Line 199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2" name="Group 200"/>
              <p:cNvGrpSpPr>
                <a:grpSpLocks/>
              </p:cNvGrpSpPr>
              <p:nvPr/>
            </p:nvGrpSpPr>
            <p:grpSpPr bwMode="auto">
              <a:xfrm rot="97200000" flipH="1" flipV="1">
                <a:off x="5758" y="5161"/>
                <a:ext cx="228" cy="376"/>
                <a:chOff x="4590" y="4127"/>
                <a:chExt cx="1557" cy="3005"/>
              </a:xfrm>
            </p:grpSpPr>
            <p:sp>
              <p:nvSpPr>
                <p:cNvPr id="220361" name="Line 201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2" name="Line 202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3" name="Line 203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4" name="Line 204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5" name="Line 205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6" name="Line 206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7" name="Line 207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8" name="Line 208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69" name="Line 209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0" name="Line 210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1" name="Line 211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2" name="Line 212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3" name="Line 213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4" name="Line 214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5" name="Line 215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6" name="Line 216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7" name="Line 217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8" name="Line 218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79" name="Line 219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0" name="Line 220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1" name="Line 221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2" name="Line 222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3" name="Line 223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3" name="Group 224"/>
              <p:cNvGrpSpPr>
                <a:grpSpLocks/>
              </p:cNvGrpSpPr>
              <p:nvPr/>
            </p:nvGrpSpPr>
            <p:grpSpPr bwMode="auto">
              <a:xfrm rot="109044426" flipH="1" flipV="1">
                <a:off x="5683" y="5385"/>
                <a:ext cx="103" cy="124"/>
                <a:chOff x="4590" y="4127"/>
                <a:chExt cx="1557" cy="3005"/>
              </a:xfrm>
            </p:grpSpPr>
            <p:sp>
              <p:nvSpPr>
                <p:cNvPr id="220385" name="Line 225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6" name="Line 226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7" name="Line 227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8" name="Line 228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89" name="Line 229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0" name="Line 230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1" name="Line 231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2" name="Line 232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3" name="Line 233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4" name="Line 234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5" name="Line 235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6" name="Line 236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7" name="Line 237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8" name="Line 238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399" name="Line 239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0" name="Line 240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1" name="Line 241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2" name="Line 242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3" name="Line 243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4" name="Line 244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5" name="Line 245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6" name="Line 246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07" name="Line 247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grpSp>
          <p:nvGrpSpPr>
            <p:cNvPr id="14" name="Group 248"/>
            <p:cNvGrpSpPr>
              <a:grpSpLocks/>
            </p:cNvGrpSpPr>
            <p:nvPr/>
          </p:nvGrpSpPr>
          <p:grpSpPr bwMode="auto">
            <a:xfrm>
              <a:off x="7917" y="4147"/>
              <a:ext cx="2561" cy="2428"/>
              <a:chOff x="7596" y="4147"/>
              <a:chExt cx="2561" cy="2428"/>
            </a:xfrm>
          </p:grpSpPr>
          <p:sp>
            <p:nvSpPr>
              <p:cNvPr id="220409" name="Text Box 249"/>
              <p:cNvSpPr txBox="1">
                <a:spLocks noChangeArrowheads="1"/>
              </p:cNvSpPr>
              <p:nvPr/>
            </p:nvSpPr>
            <p:spPr bwMode="auto">
              <a:xfrm>
                <a:off x="7596" y="6105"/>
                <a:ext cx="369" cy="470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 b="1" i="1" dirty="0">
                    <a:latin typeface="Times New Roman" pitchFamily="18" charset="0"/>
                  </a:rPr>
                  <a:t>б</a:t>
                </a:r>
                <a:endParaRPr lang="ru-RU" dirty="0"/>
              </a:p>
            </p:txBody>
          </p:sp>
          <p:sp>
            <p:nvSpPr>
              <p:cNvPr id="220410" name="Line 250"/>
              <p:cNvSpPr>
                <a:spLocks noChangeShapeType="1"/>
              </p:cNvSpPr>
              <p:nvPr/>
            </p:nvSpPr>
            <p:spPr bwMode="auto">
              <a:xfrm>
                <a:off x="8957" y="4515"/>
                <a:ext cx="25" cy="90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15" name="Group 251"/>
              <p:cNvGrpSpPr>
                <a:grpSpLocks/>
              </p:cNvGrpSpPr>
              <p:nvPr/>
            </p:nvGrpSpPr>
            <p:grpSpPr bwMode="auto">
              <a:xfrm rot="10800000" flipH="1" flipV="1">
                <a:off x="8962" y="4342"/>
                <a:ext cx="1043" cy="1969"/>
                <a:chOff x="4590" y="4127"/>
                <a:chExt cx="1557" cy="3005"/>
              </a:xfrm>
            </p:grpSpPr>
            <p:sp>
              <p:nvSpPr>
                <p:cNvPr id="220412" name="Line 252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3" name="Line 253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4" name="Line 254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5" name="Line 255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6" name="Line 256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7" name="Line 257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8" name="Line 258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19" name="Line 259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0" name="Line 260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1" name="Line 261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2" name="Line 262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3" name="Line 263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4" name="Line 264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5" name="Line 265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6" name="Line 266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7" name="Line 267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8" name="Line 268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29" name="Line 269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30" name="Line 270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31" name="Line 271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32" name="Line 272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33" name="Line 273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34" name="Line 274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220435" name="Arc 275"/>
              <p:cNvSpPr>
                <a:spLocks/>
              </p:cNvSpPr>
              <p:nvPr/>
            </p:nvSpPr>
            <p:spPr bwMode="auto">
              <a:xfrm>
                <a:off x="8968" y="4147"/>
                <a:ext cx="1189" cy="230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223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2"/>
                      <a:pt x="12064" y="43076"/>
                      <a:pt x="222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42"/>
                      <a:pt x="12064" y="43076"/>
                      <a:pt x="222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20436" name="Arc 276"/>
              <p:cNvSpPr>
                <a:spLocks/>
              </p:cNvSpPr>
              <p:nvPr/>
            </p:nvSpPr>
            <p:spPr bwMode="auto">
              <a:xfrm rot="-5400000">
                <a:off x="7372" y="4853"/>
                <a:ext cx="2104" cy="108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 w 43200"/>
                  <a:gd name="T1" fmla="*/ 21795 h 21795"/>
                  <a:gd name="T2" fmla="*/ 43200 w 43200"/>
                  <a:gd name="T3" fmla="*/ 21600 h 21795"/>
                  <a:gd name="T4" fmla="*/ 21600 w 43200"/>
                  <a:gd name="T5" fmla="*/ 21600 h 2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795" fill="none" extrusionOk="0">
                    <a:moveTo>
                      <a:pt x="0" y="21795"/>
                    </a:moveTo>
                    <a:cubicBezTo>
                      <a:pt x="0" y="21730"/>
                      <a:pt x="0" y="216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795" stroke="0" extrusionOk="0">
                    <a:moveTo>
                      <a:pt x="0" y="21795"/>
                    </a:moveTo>
                    <a:cubicBezTo>
                      <a:pt x="0" y="21730"/>
                      <a:pt x="0" y="216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16" name="Group 277"/>
              <p:cNvGrpSpPr>
                <a:grpSpLocks/>
              </p:cNvGrpSpPr>
              <p:nvPr/>
            </p:nvGrpSpPr>
            <p:grpSpPr bwMode="auto">
              <a:xfrm rot="32400000" flipH="1" flipV="1">
                <a:off x="8960" y="4517"/>
                <a:ext cx="880" cy="1618"/>
                <a:chOff x="4590" y="4127"/>
                <a:chExt cx="1557" cy="3005"/>
              </a:xfrm>
            </p:grpSpPr>
            <p:sp>
              <p:nvSpPr>
                <p:cNvPr id="220438" name="Line 278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39" name="Line 279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0" name="Line 280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1" name="Line 281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2" name="Line 282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3" name="Line 283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4" name="Line 284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5" name="Line 285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6" name="Line 286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7" name="Line 287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8" name="Line 288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49" name="Line 289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0" name="Line 290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1" name="Line 291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2" name="Line 292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3" name="Line 293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4" name="Line 294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5" name="Line 295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6" name="Line 296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7" name="Line 297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8" name="Line 298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59" name="Line 299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0" name="Line 300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7" name="Group 301"/>
              <p:cNvGrpSpPr>
                <a:grpSpLocks/>
              </p:cNvGrpSpPr>
              <p:nvPr/>
            </p:nvGrpSpPr>
            <p:grpSpPr bwMode="auto">
              <a:xfrm rot="43200000" flipH="1" flipV="1">
                <a:off x="8236" y="4720"/>
                <a:ext cx="717" cy="1404"/>
                <a:chOff x="4590" y="4127"/>
                <a:chExt cx="1557" cy="3005"/>
              </a:xfrm>
            </p:grpSpPr>
            <p:sp>
              <p:nvSpPr>
                <p:cNvPr id="220462" name="Line 302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3" name="Line 303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4" name="Line 304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5" name="Line 305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6" name="Line 306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7" name="Line 307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8" name="Line 308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69" name="Line 309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0" name="Line 310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1" name="Line 311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2" name="Line 312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3" name="Line 313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4" name="Line 314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5" name="Line 315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6" name="Line 316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7" name="Line 317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8" name="Line 318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79" name="Line 319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0" name="Line 320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1" name="Line 321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2" name="Line 322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3" name="Line 323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4" name="Line 324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8" name="Group 325"/>
              <p:cNvGrpSpPr>
                <a:grpSpLocks/>
              </p:cNvGrpSpPr>
              <p:nvPr/>
            </p:nvGrpSpPr>
            <p:grpSpPr bwMode="auto">
              <a:xfrm rot="54000000" flipH="1" flipV="1">
                <a:off x="8977" y="4710"/>
                <a:ext cx="679" cy="1241"/>
                <a:chOff x="4590" y="4127"/>
                <a:chExt cx="1557" cy="3005"/>
              </a:xfrm>
            </p:grpSpPr>
            <p:sp>
              <p:nvSpPr>
                <p:cNvPr id="220486" name="Line 326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7" name="Line 327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8" name="Line 328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89" name="Line 329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0" name="Line 330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1" name="Line 331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2" name="Line 332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3" name="Line 333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4" name="Line 334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5" name="Line 335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6" name="Line 336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7" name="Line 337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8" name="Line 338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499" name="Line 339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0" name="Line 340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1" name="Line 341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2" name="Line 342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3" name="Line 343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4" name="Line 344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5" name="Line 345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6" name="Line 346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7" name="Line 347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08" name="Line 348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9" name="Group 349"/>
              <p:cNvGrpSpPr>
                <a:grpSpLocks/>
              </p:cNvGrpSpPr>
              <p:nvPr/>
            </p:nvGrpSpPr>
            <p:grpSpPr bwMode="auto">
              <a:xfrm rot="64800000" flipH="1" flipV="1">
                <a:off x="8454" y="4950"/>
                <a:ext cx="541" cy="1003"/>
                <a:chOff x="4590" y="4127"/>
                <a:chExt cx="1557" cy="3005"/>
              </a:xfrm>
            </p:grpSpPr>
            <p:sp>
              <p:nvSpPr>
                <p:cNvPr id="220510" name="Line 350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1" name="Line 351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2" name="Line 352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3" name="Line 353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4" name="Line 354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5" name="Line 355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6" name="Line 356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7" name="Line 357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8" name="Line 358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19" name="Line 359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0" name="Line 360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1" name="Line 361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2" name="Line 362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3" name="Line 363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4" name="Line 364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5" name="Line 365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6" name="Line 366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7" name="Line 367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8" name="Line 368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29" name="Line 369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0" name="Line 370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1" name="Line 371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2" name="Line 372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0" name="Group 373"/>
              <p:cNvGrpSpPr>
                <a:grpSpLocks/>
              </p:cNvGrpSpPr>
              <p:nvPr/>
            </p:nvGrpSpPr>
            <p:grpSpPr bwMode="auto">
              <a:xfrm rot="75600000" flipH="1" flipV="1">
                <a:off x="8992" y="4943"/>
                <a:ext cx="428" cy="815"/>
                <a:chOff x="4590" y="4127"/>
                <a:chExt cx="1557" cy="3005"/>
              </a:xfrm>
            </p:grpSpPr>
            <p:sp>
              <p:nvSpPr>
                <p:cNvPr id="220534" name="Line 374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5" name="Line 375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6" name="Line 376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7" name="Line 377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8" name="Line 378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39" name="Line 379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0" name="Line 380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1" name="Line 381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2" name="Line 382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3" name="Line 383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4" name="Line 384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5" name="Line 385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6" name="Line 386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7" name="Line 387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8" name="Line 388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49" name="Line 389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0" name="Line 390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1" name="Line 391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2" name="Line 392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3" name="Line 393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4" name="Line 394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5" name="Line 395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6" name="Line 396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1" name="Group 397"/>
              <p:cNvGrpSpPr>
                <a:grpSpLocks/>
              </p:cNvGrpSpPr>
              <p:nvPr/>
            </p:nvGrpSpPr>
            <p:grpSpPr bwMode="auto">
              <a:xfrm rot="86400000" flipH="1" flipV="1">
                <a:off x="8705" y="5158"/>
                <a:ext cx="316" cy="589"/>
                <a:chOff x="4590" y="4127"/>
                <a:chExt cx="1557" cy="3005"/>
              </a:xfrm>
            </p:grpSpPr>
            <p:sp>
              <p:nvSpPr>
                <p:cNvPr id="220558" name="Line 398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59" name="Line 399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0" name="Line 400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1" name="Line 401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2" name="Line 402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3" name="Line 403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4" name="Line 404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5" name="Line 405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6" name="Line 406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7" name="Line 407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8" name="Line 408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69" name="Line 409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0" name="Line 410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1" name="Line 411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2" name="Line 412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3" name="Line 413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4" name="Line 414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5" name="Line 415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6" name="Line 416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7" name="Line 417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8" name="Line 418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79" name="Line 419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0" name="Line 420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2" name="Group 421"/>
              <p:cNvGrpSpPr>
                <a:grpSpLocks/>
              </p:cNvGrpSpPr>
              <p:nvPr/>
            </p:nvGrpSpPr>
            <p:grpSpPr bwMode="auto">
              <a:xfrm rot="97200000" flipH="1" flipV="1">
                <a:off x="8984" y="5164"/>
                <a:ext cx="228" cy="376"/>
                <a:chOff x="4590" y="4127"/>
                <a:chExt cx="1557" cy="3005"/>
              </a:xfrm>
            </p:grpSpPr>
            <p:sp>
              <p:nvSpPr>
                <p:cNvPr id="220582" name="Line 422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3" name="Line 423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4" name="Line 424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5" name="Line 425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6" name="Line 426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7" name="Line 427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8" name="Line 428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89" name="Line 429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0" name="Line 430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1" name="Line 431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2" name="Line 432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3" name="Line 433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4" name="Line 434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5" name="Line 435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6" name="Line 436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7" name="Line 437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8" name="Line 438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599" name="Line 439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0" name="Line 440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1" name="Line 441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2" name="Line 442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3" name="Line 443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4" name="Line 444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3" name="Group 445"/>
              <p:cNvGrpSpPr>
                <a:grpSpLocks/>
              </p:cNvGrpSpPr>
              <p:nvPr/>
            </p:nvGrpSpPr>
            <p:grpSpPr bwMode="auto">
              <a:xfrm rot="109044426" flipH="1" flipV="1">
                <a:off x="8909" y="5388"/>
                <a:ext cx="103" cy="124"/>
                <a:chOff x="4590" y="4127"/>
                <a:chExt cx="1557" cy="3005"/>
              </a:xfrm>
            </p:grpSpPr>
            <p:sp>
              <p:nvSpPr>
                <p:cNvPr id="220606" name="Line 446"/>
                <p:cNvSpPr>
                  <a:spLocks noChangeShapeType="1"/>
                </p:cNvSpPr>
                <p:nvPr/>
              </p:nvSpPr>
              <p:spPr bwMode="auto">
                <a:xfrm>
                  <a:off x="4590" y="412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7" name="Line 447"/>
                <p:cNvSpPr>
                  <a:spLocks noChangeShapeType="1"/>
                </p:cNvSpPr>
                <p:nvPr/>
              </p:nvSpPr>
              <p:spPr bwMode="auto">
                <a:xfrm rot="480000">
                  <a:off x="4791" y="414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8" name="Line 448"/>
                <p:cNvSpPr>
                  <a:spLocks noChangeShapeType="1"/>
                </p:cNvSpPr>
                <p:nvPr/>
              </p:nvSpPr>
              <p:spPr bwMode="auto">
                <a:xfrm rot="1080000">
                  <a:off x="4986" y="41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09" name="Line 449"/>
                <p:cNvSpPr>
                  <a:spLocks noChangeShapeType="1"/>
                </p:cNvSpPr>
                <p:nvPr/>
              </p:nvSpPr>
              <p:spPr bwMode="auto">
                <a:xfrm rot="1680000">
                  <a:off x="5174" y="426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0" name="Line 450"/>
                <p:cNvSpPr>
                  <a:spLocks noChangeShapeType="1"/>
                </p:cNvSpPr>
                <p:nvPr/>
              </p:nvSpPr>
              <p:spPr bwMode="auto">
                <a:xfrm rot="2160000">
                  <a:off x="5349" y="437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1" name="Line 451"/>
                <p:cNvSpPr>
                  <a:spLocks noChangeShapeType="1"/>
                </p:cNvSpPr>
                <p:nvPr/>
              </p:nvSpPr>
              <p:spPr bwMode="auto">
                <a:xfrm rot="2520000">
                  <a:off x="5519" y="44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2" name="Line 452"/>
                <p:cNvSpPr>
                  <a:spLocks noChangeShapeType="1"/>
                </p:cNvSpPr>
                <p:nvPr/>
              </p:nvSpPr>
              <p:spPr bwMode="auto">
                <a:xfrm rot="2773540">
                  <a:off x="5672" y="4644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3" name="Line 453"/>
                <p:cNvSpPr>
                  <a:spLocks noChangeShapeType="1"/>
                </p:cNvSpPr>
                <p:nvPr/>
              </p:nvSpPr>
              <p:spPr bwMode="auto">
                <a:xfrm rot="3253540">
                  <a:off x="5810" y="482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4" name="Line 454"/>
                <p:cNvSpPr>
                  <a:spLocks noChangeShapeType="1"/>
                </p:cNvSpPr>
                <p:nvPr/>
              </p:nvSpPr>
              <p:spPr bwMode="auto">
                <a:xfrm rot="3853540">
                  <a:off x="5907" y="49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5" name="Line 455"/>
                <p:cNvSpPr>
                  <a:spLocks noChangeShapeType="1"/>
                </p:cNvSpPr>
                <p:nvPr/>
              </p:nvSpPr>
              <p:spPr bwMode="auto">
                <a:xfrm rot="4453540">
                  <a:off x="5986" y="519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6" name="Line 456"/>
                <p:cNvSpPr>
                  <a:spLocks noChangeShapeType="1"/>
                </p:cNvSpPr>
                <p:nvPr/>
              </p:nvSpPr>
              <p:spPr bwMode="auto">
                <a:xfrm rot="4933540">
                  <a:off x="6027" y="5398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7" name="Line 457"/>
                <p:cNvSpPr>
                  <a:spLocks noChangeShapeType="1"/>
                </p:cNvSpPr>
                <p:nvPr/>
              </p:nvSpPr>
              <p:spPr bwMode="auto">
                <a:xfrm rot="5293540">
                  <a:off x="6047" y="560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8" name="Line 458"/>
                <p:cNvSpPr>
                  <a:spLocks noChangeShapeType="1"/>
                </p:cNvSpPr>
                <p:nvPr/>
              </p:nvSpPr>
              <p:spPr bwMode="auto">
                <a:xfrm rot="5734343">
                  <a:off x="6035" y="581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19" name="Line 459"/>
                <p:cNvSpPr>
                  <a:spLocks noChangeShapeType="1"/>
                </p:cNvSpPr>
                <p:nvPr/>
              </p:nvSpPr>
              <p:spPr bwMode="auto">
                <a:xfrm rot="6214343">
                  <a:off x="5996" y="6022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0" name="Line 460"/>
                <p:cNvSpPr>
                  <a:spLocks noChangeShapeType="1"/>
                </p:cNvSpPr>
                <p:nvPr/>
              </p:nvSpPr>
              <p:spPr bwMode="auto">
                <a:xfrm rot="6814343">
                  <a:off x="5925" y="621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1" name="Line 461"/>
                <p:cNvSpPr>
                  <a:spLocks noChangeShapeType="1"/>
                </p:cNvSpPr>
                <p:nvPr/>
              </p:nvSpPr>
              <p:spPr bwMode="auto">
                <a:xfrm rot="7414343">
                  <a:off x="5836" y="639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2" name="Line 462"/>
                <p:cNvSpPr>
                  <a:spLocks noChangeShapeType="1"/>
                </p:cNvSpPr>
                <p:nvPr/>
              </p:nvSpPr>
              <p:spPr bwMode="auto">
                <a:xfrm rot="7894343">
                  <a:off x="5710" y="6555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3" name="Line 463"/>
                <p:cNvSpPr>
                  <a:spLocks noChangeShapeType="1"/>
                </p:cNvSpPr>
                <p:nvPr/>
              </p:nvSpPr>
              <p:spPr bwMode="auto">
                <a:xfrm rot="8254343">
                  <a:off x="5576" y="6713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4" name="Line 464"/>
                <p:cNvSpPr>
                  <a:spLocks noChangeShapeType="1"/>
                </p:cNvSpPr>
                <p:nvPr/>
              </p:nvSpPr>
              <p:spPr bwMode="auto">
                <a:xfrm rot="8507883">
                  <a:off x="5401" y="6849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5" name="Line 465"/>
                <p:cNvSpPr>
                  <a:spLocks noChangeShapeType="1"/>
                </p:cNvSpPr>
                <p:nvPr/>
              </p:nvSpPr>
              <p:spPr bwMode="auto">
                <a:xfrm rot="8987883">
                  <a:off x="5213" y="695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6" name="Line 466"/>
                <p:cNvSpPr>
                  <a:spLocks noChangeShapeType="1"/>
                </p:cNvSpPr>
                <p:nvPr/>
              </p:nvSpPr>
              <p:spPr bwMode="auto">
                <a:xfrm rot="9587883">
                  <a:off x="5027" y="7036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7" name="Line 467"/>
                <p:cNvSpPr>
                  <a:spLocks noChangeShapeType="1"/>
                </p:cNvSpPr>
                <p:nvPr/>
              </p:nvSpPr>
              <p:spPr bwMode="auto">
                <a:xfrm rot="10080000">
                  <a:off x="4823" y="7097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20628" name="Line 468"/>
                <p:cNvSpPr>
                  <a:spLocks noChangeShapeType="1"/>
                </p:cNvSpPr>
                <p:nvPr/>
              </p:nvSpPr>
              <p:spPr bwMode="auto">
                <a:xfrm rot="10667883">
                  <a:off x="4604" y="7131"/>
                  <a:ext cx="199" cy="1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prstDash val="dash"/>
                  <a:round/>
                  <a:headEnd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220629" name="Arc 469"/>
              <p:cNvSpPr>
                <a:spLocks/>
              </p:cNvSpPr>
              <p:nvPr/>
            </p:nvSpPr>
            <p:spPr bwMode="auto">
              <a:xfrm rot="-5400000">
                <a:off x="7617" y="4949"/>
                <a:ext cx="1791" cy="91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 w 43200"/>
                  <a:gd name="T1" fmla="*/ 21795 h 21795"/>
                  <a:gd name="T2" fmla="*/ 43200 w 43200"/>
                  <a:gd name="T3" fmla="*/ 21600 h 21795"/>
                  <a:gd name="T4" fmla="*/ 21600 w 43200"/>
                  <a:gd name="T5" fmla="*/ 21600 h 2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795" fill="none" extrusionOk="0">
                    <a:moveTo>
                      <a:pt x="0" y="21795"/>
                    </a:moveTo>
                    <a:cubicBezTo>
                      <a:pt x="0" y="21730"/>
                      <a:pt x="0" y="216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1795" stroke="0" extrusionOk="0">
                    <a:moveTo>
                      <a:pt x="0" y="21795"/>
                    </a:moveTo>
                    <a:cubicBezTo>
                      <a:pt x="0" y="21730"/>
                      <a:pt x="0" y="21665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20630" name="Text Box 470"/>
            <p:cNvSpPr txBox="1">
              <a:spLocks noChangeArrowheads="1"/>
            </p:cNvSpPr>
            <p:nvPr/>
          </p:nvSpPr>
          <p:spPr bwMode="auto">
            <a:xfrm>
              <a:off x="4513" y="6133"/>
              <a:ext cx="369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i="1" dirty="0">
                  <a:latin typeface="Times New Roman" pitchFamily="18" charset="0"/>
                </a:rPr>
                <a:t>а</a:t>
              </a:r>
              <a:endParaRPr lang="ru-RU" dirty="0"/>
            </a:p>
          </p:txBody>
        </p:sp>
      </p:grpSp>
      <p:pic>
        <p:nvPicPr>
          <p:cNvPr id="220631" name="Picture 4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849020"/>
            <a:ext cx="3071834" cy="3097632"/>
          </a:xfrm>
          <a:prstGeom prst="rect">
            <a:avLst/>
          </a:prstGeom>
          <a:noFill/>
        </p:spPr>
      </p:pic>
      <p:sp>
        <p:nvSpPr>
          <p:cNvPr id="220632" name="Rectangle 472"/>
          <p:cNvSpPr>
            <a:spLocks noChangeArrowheads="1"/>
          </p:cNvSpPr>
          <p:nvPr/>
        </p:nvSpPr>
        <p:spPr bwMode="auto">
          <a:xfrm>
            <a:off x="500034" y="571480"/>
            <a:ext cx="82804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28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20633" name="Rectangle 473"/>
          <p:cNvSpPr>
            <a:spLocks noChangeArrowheads="1"/>
          </p:cNvSpPr>
          <p:nvPr/>
        </p:nvSpPr>
        <p:spPr bwMode="auto">
          <a:xfrm>
            <a:off x="34925" y="3894138"/>
            <a:ext cx="26638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Диск закрывает</a:t>
            </a:r>
            <a:r>
              <a:rPr lang="ru-RU" dirty="0"/>
              <a:t> </a:t>
            </a:r>
            <a:r>
              <a:rPr lang="ru-RU" b="1" i="1" dirty="0">
                <a:solidFill>
                  <a:srgbClr val="0000FF"/>
                </a:solidFill>
              </a:rPr>
              <a:t>первую </a:t>
            </a:r>
            <a:r>
              <a:rPr lang="en-US" b="1" i="1" dirty="0">
                <a:solidFill>
                  <a:srgbClr val="0000FF"/>
                </a:solidFill>
              </a:rPr>
              <a:t>/</a:t>
            </a:r>
            <a:r>
              <a:rPr lang="ru-RU" b="1" i="1" dirty="0">
                <a:solidFill>
                  <a:srgbClr val="0000FF"/>
                </a:solidFill>
              </a:rPr>
              <a:t> первую и вторую зоны Френеля </a:t>
            </a:r>
            <a:br>
              <a:rPr lang="ru-RU" b="1" i="1" dirty="0">
                <a:solidFill>
                  <a:srgbClr val="0000FF"/>
                </a:solidFill>
              </a:rPr>
            </a:br>
            <a:r>
              <a:rPr lang="ru-RU" b="1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20634" name="Rectangle 474"/>
          <p:cNvSpPr>
            <a:spLocks noChangeArrowheads="1"/>
          </p:cNvSpPr>
          <p:nvPr/>
        </p:nvSpPr>
        <p:spPr bwMode="auto">
          <a:xfrm>
            <a:off x="6732588" y="3895725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</a:rPr>
              <a:t>Диск закрывает</a:t>
            </a:r>
            <a:r>
              <a:rPr lang="ru-RU" dirty="0"/>
              <a:t> </a:t>
            </a:r>
            <a:r>
              <a:rPr lang="ru-RU" b="1" i="1" dirty="0">
                <a:solidFill>
                  <a:srgbClr val="0000FF"/>
                </a:solidFill>
              </a:rPr>
              <a:t>первые четыре зоны Френеля </a:t>
            </a:r>
            <a:br>
              <a:rPr lang="ru-RU" b="1" i="1" dirty="0">
                <a:solidFill>
                  <a:srgbClr val="0000FF"/>
                </a:solidFill>
              </a:rPr>
            </a:br>
            <a:r>
              <a:rPr lang="ru-RU" b="1" i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20635" name="Line 475"/>
          <p:cNvSpPr>
            <a:spLocks noChangeShapeType="1"/>
          </p:cNvSpPr>
          <p:nvPr/>
        </p:nvSpPr>
        <p:spPr bwMode="auto">
          <a:xfrm flipV="1">
            <a:off x="3132138" y="5237163"/>
            <a:ext cx="0" cy="900112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476" name="Rectangle 104"/>
          <p:cNvSpPr>
            <a:spLocks noChangeArrowheads="1"/>
          </p:cNvSpPr>
          <p:nvPr/>
        </p:nvSpPr>
        <p:spPr bwMode="auto">
          <a:xfrm>
            <a:off x="357158" y="345024"/>
            <a:ext cx="6002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lang="en-US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Дифракция на диске. Пятно Пуассона 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/>
              </a:rPr>
              <a:t>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Араго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4" y="857250"/>
            <a:ext cx="5786449" cy="714375"/>
          </a:xfrm>
        </p:spPr>
        <p:txBody>
          <a:bodyPr/>
          <a:lstStyle/>
          <a:p>
            <a:pPr eaLnBrk="1" hangingPunct="1"/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1) Точечный источник (сферическая волна)</a:t>
            </a:r>
          </a:p>
        </p:txBody>
      </p:sp>
      <p:sp>
        <p:nvSpPr>
          <p:cNvPr id="1048" name="Rectangle 2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049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428596" y="1571612"/>
            <a:ext cx="7786742" cy="4651300"/>
            <a:chOff x="1619250" y="1571612"/>
            <a:chExt cx="7786742" cy="4651300"/>
          </a:xfrm>
        </p:grpSpPr>
        <p:sp>
          <p:nvSpPr>
            <p:cNvPr id="1029" name="Text Box 3"/>
            <p:cNvSpPr txBox="1">
              <a:spLocks noChangeArrowheads="1"/>
            </p:cNvSpPr>
            <p:nvPr/>
          </p:nvSpPr>
          <p:spPr bwMode="auto">
            <a:xfrm>
              <a:off x="1619250" y="3500438"/>
              <a:ext cx="504825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600" i="1" dirty="0">
                  <a:solidFill>
                    <a:srgbClr val="FF0000"/>
                  </a:solidFill>
                  <a:latin typeface="Times New Roman" pitchFamily="18" charset="0"/>
                </a:rPr>
                <a:t>S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  <p:sp>
          <p:nvSpPr>
            <p:cNvPr id="1030" name="Arc 4"/>
            <p:cNvSpPr>
              <a:spLocks/>
            </p:cNvSpPr>
            <p:nvPr/>
          </p:nvSpPr>
          <p:spPr bwMode="auto">
            <a:xfrm>
              <a:off x="2195513" y="2205038"/>
              <a:ext cx="1909762" cy="3330575"/>
            </a:xfrm>
            <a:custGeom>
              <a:avLst/>
              <a:gdLst>
                <a:gd name="T0" fmla="*/ 1232504 w 21600"/>
                <a:gd name="T1" fmla="*/ 0 h 32913"/>
                <a:gd name="T2" fmla="*/ 1241434 w 21600"/>
                <a:gd name="T3" fmla="*/ 3330575 h 32913"/>
                <a:gd name="T4" fmla="*/ 0 w 21600"/>
                <a:gd name="T5" fmla="*/ 1669588 h 3291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913"/>
                <a:gd name="T11" fmla="*/ 21600 w 21600"/>
                <a:gd name="T12" fmla="*/ 32913 h 329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913" fill="none" extrusionOk="0">
                  <a:moveTo>
                    <a:pt x="13940" y="-1"/>
                  </a:moveTo>
                  <a:cubicBezTo>
                    <a:pt x="18797" y="4103"/>
                    <a:pt x="21600" y="10139"/>
                    <a:pt x="21600" y="16499"/>
                  </a:cubicBezTo>
                  <a:cubicBezTo>
                    <a:pt x="21600" y="22812"/>
                    <a:pt x="18838" y="28809"/>
                    <a:pt x="14040" y="32912"/>
                  </a:cubicBezTo>
                </a:path>
                <a:path w="21600" h="32913" stroke="0" extrusionOk="0">
                  <a:moveTo>
                    <a:pt x="13940" y="-1"/>
                  </a:moveTo>
                  <a:cubicBezTo>
                    <a:pt x="18797" y="4103"/>
                    <a:pt x="21600" y="10139"/>
                    <a:pt x="21600" y="16499"/>
                  </a:cubicBezTo>
                  <a:cubicBezTo>
                    <a:pt x="21600" y="22812"/>
                    <a:pt x="18838" y="28809"/>
                    <a:pt x="14040" y="32912"/>
                  </a:cubicBezTo>
                  <a:lnTo>
                    <a:pt x="0" y="16499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1" name="Line 5"/>
            <p:cNvSpPr>
              <a:spLocks noChangeShapeType="1"/>
            </p:cNvSpPr>
            <p:nvPr/>
          </p:nvSpPr>
          <p:spPr bwMode="auto">
            <a:xfrm rot="5400000">
              <a:off x="4826000" y="1290638"/>
              <a:ext cx="1588" cy="52625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2" name="Line 6"/>
            <p:cNvSpPr>
              <a:spLocks noChangeShapeType="1"/>
            </p:cNvSpPr>
            <p:nvPr/>
          </p:nvSpPr>
          <p:spPr bwMode="auto">
            <a:xfrm flipV="1">
              <a:off x="2201863" y="2895600"/>
              <a:ext cx="1676400" cy="10080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3" name="Line 7"/>
            <p:cNvSpPr>
              <a:spLocks noChangeShapeType="1"/>
            </p:cNvSpPr>
            <p:nvPr/>
          </p:nvSpPr>
          <p:spPr bwMode="auto">
            <a:xfrm>
              <a:off x="3895725" y="2878138"/>
              <a:ext cx="2757488" cy="10239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4" name="Line 8"/>
            <p:cNvSpPr>
              <a:spLocks noChangeShapeType="1"/>
            </p:cNvSpPr>
            <p:nvPr/>
          </p:nvSpPr>
          <p:spPr bwMode="auto">
            <a:xfrm flipH="1">
              <a:off x="3879850" y="2895600"/>
              <a:ext cx="15875" cy="9874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35" name="Text Box 9"/>
            <p:cNvSpPr txBox="1">
              <a:spLocks noChangeArrowheads="1"/>
            </p:cNvSpPr>
            <p:nvPr/>
          </p:nvSpPr>
          <p:spPr bwMode="auto">
            <a:xfrm>
              <a:off x="2044754" y="3767246"/>
              <a:ext cx="373063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</a:t>
              </a:r>
              <a:endParaRPr lang="ru-RU" sz="1200" dirty="0">
                <a:solidFill>
                  <a:srgbClr val="FF0000"/>
                </a:solidFill>
              </a:endParaRPr>
            </a:p>
          </p:txBody>
        </p:sp>
        <p:sp>
          <p:nvSpPr>
            <p:cNvPr id="1036" name="Text Box 10"/>
            <p:cNvSpPr txBox="1">
              <a:spLocks noChangeArrowheads="1"/>
            </p:cNvSpPr>
            <p:nvPr/>
          </p:nvSpPr>
          <p:spPr bwMode="auto">
            <a:xfrm>
              <a:off x="3392555" y="3122762"/>
              <a:ext cx="623904" cy="60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 dirty="0">
                  <a:latin typeface="Times New Roman" pitchFamily="18" charset="0"/>
                </a:rPr>
                <a:t>r</a:t>
              </a:r>
              <a:r>
                <a:rPr lang="en-US" sz="2800" i="1" baseline="-25000" dirty="0">
                  <a:latin typeface="Times New Roman" pitchFamily="18" charset="0"/>
                </a:rPr>
                <a:t>m</a:t>
              </a:r>
              <a:endParaRPr lang="ru-RU" sz="2800" dirty="0"/>
            </a:p>
          </p:txBody>
        </p:sp>
        <p:sp>
          <p:nvSpPr>
            <p:cNvPr id="1037" name="Text Box 11"/>
            <p:cNvSpPr txBox="1">
              <a:spLocks noChangeArrowheads="1"/>
            </p:cNvSpPr>
            <p:nvPr/>
          </p:nvSpPr>
          <p:spPr bwMode="auto">
            <a:xfrm>
              <a:off x="2890839" y="3941763"/>
              <a:ext cx="442924" cy="487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latin typeface="Times New Roman" pitchFamily="18" charset="0"/>
                </a:rPr>
                <a:t>L</a:t>
              </a:r>
              <a:endParaRPr lang="ru-RU" sz="2400" dirty="0"/>
            </a:p>
          </p:txBody>
        </p:sp>
        <p:sp>
          <p:nvSpPr>
            <p:cNvPr id="1038" name="Text Box 12"/>
            <p:cNvSpPr txBox="1">
              <a:spLocks noChangeArrowheads="1"/>
            </p:cNvSpPr>
            <p:nvPr/>
          </p:nvSpPr>
          <p:spPr bwMode="auto">
            <a:xfrm>
              <a:off x="5219700" y="4060825"/>
              <a:ext cx="431800" cy="511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latin typeface="Times New Roman" pitchFamily="18" charset="0"/>
                </a:rPr>
                <a:t>l</a:t>
              </a:r>
              <a:endParaRPr lang="ru-RU" sz="2400" dirty="0"/>
            </a:p>
          </p:txBody>
        </p:sp>
        <p:sp>
          <p:nvSpPr>
            <p:cNvPr id="1039" name="Text Box 13"/>
            <p:cNvSpPr txBox="1">
              <a:spLocks noChangeArrowheads="1"/>
            </p:cNvSpPr>
            <p:nvPr/>
          </p:nvSpPr>
          <p:spPr bwMode="auto">
            <a:xfrm>
              <a:off x="3816554" y="3825944"/>
              <a:ext cx="684069" cy="64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i="1" dirty="0">
                  <a:latin typeface="Times New Roman" pitchFamily="18" charset="0"/>
                </a:rPr>
                <a:t>x</a:t>
              </a:r>
              <a:r>
                <a:rPr lang="en-US" sz="3200" i="1" baseline="-25000" dirty="0">
                  <a:latin typeface="Times New Roman" pitchFamily="18" charset="0"/>
                </a:rPr>
                <a:t>m</a:t>
              </a:r>
              <a:endParaRPr lang="ru-RU" sz="3200" dirty="0"/>
            </a:p>
          </p:txBody>
        </p:sp>
        <p:sp>
          <p:nvSpPr>
            <p:cNvPr id="1040" name="Text Box 14"/>
            <p:cNvSpPr txBox="1">
              <a:spLocks noChangeArrowheads="1"/>
            </p:cNvSpPr>
            <p:nvPr/>
          </p:nvSpPr>
          <p:spPr bwMode="auto">
            <a:xfrm>
              <a:off x="2776539" y="2965451"/>
              <a:ext cx="485786" cy="53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latin typeface="Times New Roman" pitchFamily="18" charset="0"/>
                </a:rPr>
                <a:t>L</a:t>
              </a:r>
              <a:endParaRPr lang="ru-RU" sz="2400" dirty="0"/>
            </a:p>
          </p:txBody>
        </p:sp>
        <p:sp>
          <p:nvSpPr>
            <p:cNvPr id="1041" name="Text Box 15"/>
            <p:cNvSpPr txBox="1">
              <a:spLocks noChangeArrowheads="1"/>
            </p:cNvSpPr>
            <p:nvPr/>
          </p:nvSpPr>
          <p:spPr bwMode="auto">
            <a:xfrm>
              <a:off x="4572000" y="2779713"/>
              <a:ext cx="1357313" cy="506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 dirty="0">
                  <a:latin typeface="Times New Roman" pitchFamily="18" charset="0"/>
                </a:rPr>
                <a:t>l + </a:t>
              </a:r>
              <a:r>
                <a:rPr lang="en-US" sz="2400" i="1" dirty="0" smtClean="0">
                  <a:latin typeface="Times New Roman" pitchFamily="18" charset="0"/>
                </a:rPr>
                <a:t>m</a:t>
              </a:r>
              <a:r>
                <a:rPr lang="en-US" sz="2400" dirty="0" smtClean="0">
                  <a:latin typeface="Times New Roman" pitchFamily="18" charset="0"/>
                  <a:sym typeface="Symbol"/>
                </a:rPr>
                <a:t></a:t>
              </a:r>
              <a:r>
                <a:rPr lang="en-US" sz="2400" i="1" dirty="0" smtClean="0"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lang="en-US" sz="2400" dirty="0">
                  <a:latin typeface="Times New Roman" pitchFamily="18" charset="0"/>
                </a:rPr>
                <a:t>/2</a:t>
              </a:r>
              <a:endParaRPr lang="ru-RU" sz="2400" dirty="0"/>
            </a:p>
          </p:txBody>
        </p:sp>
        <p:sp>
          <p:nvSpPr>
            <p:cNvPr id="1042" name="AutoShape 16"/>
            <p:cNvSpPr>
              <a:spLocks/>
            </p:cNvSpPr>
            <p:nvPr/>
          </p:nvSpPr>
          <p:spPr bwMode="auto">
            <a:xfrm rot="16200000">
              <a:off x="3928269" y="3848894"/>
              <a:ext cx="119062" cy="215900"/>
            </a:xfrm>
            <a:prstGeom prst="leftBrace">
              <a:avLst>
                <a:gd name="adj1" fmla="val 1511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3" name="AutoShape 17"/>
            <p:cNvSpPr>
              <a:spLocks/>
            </p:cNvSpPr>
            <p:nvPr/>
          </p:nvSpPr>
          <p:spPr bwMode="auto">
            <a:xfrm rot="16200000">
              <a:off x="5293519" y="2734469"/>
              <a:ext cx="190500" cy="2522538"/>
            </a:xfrm>
            <a:prstGeom prst="leftBrace">
              <a:avLst>
                <a:gd name="adj1" fmla="val 11034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4" name="Text Box 18"/>
            <p:cNvSpPr txBox="1">
              <a:spLocks noChangeArrowheads="1"/>
            </p:cNvSpPr>
            <p:nvPr/>
          </p:nvSpPr>
          <p:spPr bwMode="auto">
            <a:xfrm>
              <a:off x="3135313" y="1636713"/>
              <a:ext cx="763587" cy="85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dirty="0">
                  <a:latin typeface="Times New Roman" pitchFamily="18" charset="0"/>
                  <a:sym typeface="Symbol" pitchFamily="18" charset="2"/>
                </a:rPr>
                <a:t></a:t>
              </a:r>
              <a:endParaRPr lang="ru-RU" sz="3200" dirty="0"/>
            </a:p>
          </p:txBody>
        </p:sp>
        <p:sp>
          <p:nvSpPr>
            <p:cNvPr id="1045" name="Rectangle 19" descr="Темный диагональный 2"/>
            <p:cNvSpPr>
              <a:spLocks noChangeArrowheads="1"/>
            </p:cNvSpPr>
            <p:nvPr/>
          </p:nvSpPr>
          <p:spPr bwMode="auto">
            <a:xfrm>
              <a:off x="3865603" y="5043399"/>
              <a:ext cx="49213" cy="1179513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6" name="Rectangle 20" descr="Темный диагональный 2"/>
            <p:cNvSpPr>
              <a:spLocks noChangeArrowheads="1"/>
            </p:cNvSpPr>
            <p:nvPr/>
          </p:nvSpPr>
          <p:spPr bwMode="auto">
            <a:xfrm>
              <a:off x="3868805" y="1571612"/>
              <a:ext cx="49213" cy="1179512"/>
            </a:xfrm>
            <a:prstGeom prst="rect">
              <a:avLst/>
            </a:prstGeom>
            <a:pattFill prst="dk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7" name="Text Box 21"/>
            <p:cNvSpPr txBox="1">
              <a:spLocks noChangeArrowheads="1"/>
            </p:cNvSpPr>
            <p:nvPr/>
          </p:nvSpPr>
          <p:spPr bwMode="auto">
            <a:xfrm>
              <a:off x="6540514" y="3767246"/>
              <a:ext cx="373062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200" dirty="0">
                  <a:latin typeface="Times New Roman" pitchFamily="18" charset="0"/>
                  <a:sym typeface="Symbol" pitchFamily="18" charset="2"/>
                </a:rPr>
                <a:t></a:t>
              </a:r>
              <a:endParaRPr lang="ru-RU" sz="1200" dirty="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8116876" y="4000504"/>
            <a:ext cx="1289116" cy="819138"/>
          </p:xfrm>
          <a:graphic>
            <a:graphicData uri="http://schemas.openxmlformats.org/presentationml/2006/ole">
              <p:oleObj spid="_x0000_s1026" name="Формула" r:id="rId3" imgW="622080" imgH="393480" progId="Equation.3">
                <p:embed/>
              </p:oleObj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7551767" y="1816100"/>
            <a:ext cx="1757362" cy="592138"/>
          </p:xfrm>
          <a:graphic>
            <a:graphicData uri="http://schemas.openxmlformats.org/presentationml/2006/ole">
              <p:oleObj spid="_x0000_s1027" name="Формула" r:id="rId4" imgW="761760" imgH="253800" progId="Equation.3">
                <p:embed/>
              </p:oleObj>
            </a:graphicData>
          </a:graphic>
        </p:graphicFrame>
      </p:grpSp>
      <p:sp>
        <p:nvSpPr>
          <p:cNvPr id="26" name="Rectangle 104"/>
          <p:cNvSpPr>
            <a:spLocks noChangeArrowheads="1"/>
          </p:cNvSpPr>
          <p:nvPr/>
        </p:nvSpPr>
        <p:spPr bwMode="auto">
          <a:xfrm>
            <a:off x="357188" y="344488"/>
            <a:ext cx="2484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2.</a:t>
            </a:r>
            <a:r>
              <a:rPr lang="en-US" b="1" dirty="0">
                <a:solidFill>
                  <a:srgbClr val="800000"/>
                </a:solidFill>
                <a:cs typeface="Times New Roman" pitchFamily="18" charset="0"/>
              </a:rPr>
              <a:t>5</a:t>
            </a:r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.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Замечания к § 2 </a:t>
            </a: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5715000" y="1357313"/>
            <a:ext cx="3286125" cy="1525587"/>
          </a:xfrm>
          <a:prstGeom prst="cloudCallout">
            <a:avLst>
              <a:gd name="adj1" fmla="val -83801"/>
              <a:gd name="adj2" fmla="val 11477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6500826" y="3714752"/>
            <a:ext cx="2428861" cy="14287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6000760" y="3000372"/>
            <a:ext cx="28575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Радиусы зон Френеля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3143240" y="1500174"/>
            <a:ext cx="185738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</a:rPr>
              <a:t>r &lt;&lt;&lt; l , L</a:t>
            </a:r>
            <a:r>
              <a:rPr lang="en-US" sz="2400" dirty="0" smtClean="0">
                <a:latin typeface="Times New Roman" pitchFamily="18" charset="0"/>
              </a:rPr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5"/>
          <p:cNvSpPr>
            <a:spLocks noChangeArrowheads="1"/>
          </p:cNvSpPr>
          <p:nvPr/>
        </p:nvSpPr>
        <p:spPr bwMode="auto">
          <a:xfrm>
            <a:off x="428596" y="1142984"/>
            <a:ext cx="5929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Дифракция Френеля на </a:t>
            </a:r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</a:rPr>
              <a:t>полуплоскости и на щели</a:t>
            </a:r>
            <a:endParaRPr lang="ru-RU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3635375" y="1857364"/>
            <a:ext cx="4722839" cy="3273047"/>
            <a:chOff x="3635375" y="1857364"/>
            <a:chExt cx="4722839" cy="3273047"/>
          </a:xfrm>
        </p:grpSpPr>
        <p:grpSp>
          <p:nvGrpSpPr>
            <p:cNvPr id="9218" name="Group 66"/>
            <p:cNvGrpSpPr>
              <a:grpSpLocks noChangeAspect="1"/>
            </p:cNvGrpSpPr>
            <p:nvPr/>
          </p:nvGrpSpPr>
          <p:grpSpPr bwMode="auto">
            <a:xfrm>
              <a:off x="3994152" y="1857364"/>
              <a:ext cx="4364062" cy="3273047"/>
              <a:chOff x="4700" y="2201"/>
              <a:chExt cx="4952" cy="3713"/>
            </a:xfrm>
          </p:grpSpPr>
          <p:sp>
            <p:nvSpPr>
              <p:cNvPr id="9276" name="AutoShape 67"/>
              <p:cNvSpPr>
                <a:spLocks noChangeAspect="1" noChangeArrowheads="1"/>
              </p:cNvSpPr>
              <p:nvPr/>
            </p:nvSpPr>
            <p:spPr bwMode="auto">
              <a:xfrm>
                <a:off x="4700" y="2201"/>
                <a:ext cx="4952" cy="3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77" name="Text Box 68"/>
              <p:cNvSpPr txBox="1">
                <a:spLocks noChangeArrowheads="1"/>
              </p:cNvSpPr>
              <p:nvPr/>
            </p:nvSpPr>
            <p:spPr bwMode="auto">
              <a:xfrm>
                <a:off x="6266" y="5355"/>
                <a:ext cx="1567" cy="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9278" name="Group 69"/>
              <p:cNvGrpSpPr>
                <a:grpSpLocks/>
              </p:cNvGrpSpPr>
              <p:nvPr/>
            </p:nvGrpSpPr>
            <p:grpSpPr bwMode="auto">
              <a:xfrm>
                <a:off x="4700" y="2201"/>
                <a:ext cx="4952" cy="3329"/>
                <a:chOff x="4700" y="2201"/>
                <a:chExt cx="4952" cy="3329"/>
              </a:xfrm>
            </p:grpSpPr>
            <p:pic>
              <p:nvPicPr>
                <p:cNvPr id="9279" name="Picture 70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00" y="2728"/>
                  <a:ext cx="4243" cy="19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280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5010" y="4643"/>
                  <a:ext cx="4396" cy="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81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6353" y="2353"/>
                  <a:ext cx="1" cy="23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82" name="Line 73"/>
                <p:cNvSpPr>
                  <a:spLocks noChangeShapeType="1"/>
                </p:cNvSpPr>
                <p:nvPr/>
              </p:nvSpPr>
              <p:spPr bwMode="auto">
                <a:xfrm>
                  <a:off x="6318" y="3396"/>
                  <a:ext cx="2937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83" name="Line 74"/>
                <p:cNvSpPr>
                  <a:spLocks noChangeShapeType="1"/>
                </p:cNvSpPr>
                <p:nvPr/>
              </p:nvSpPr>
              <p:spPr bwMode="auto">
                <a:xfrm>
                  <a:off x="6318" y="2869"/>
                  <a:ext cx="816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84" name="Line 75"/>
                <p:cNvSpPr>
                  <a:spLocks noChangeShapeType="1"/>
                </p:cNvSpPr>
                <p:nvPr/>
              </p:nvSpPr>
              <p:spPr bwMode="auto">
                <a:xfrm>
                  <a:off x="6318" y="3678"/>
                  <a:ext cx="1142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85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5553" y="2572"/>
                  <a:ext cx="956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dirty="0">
                      <a:latin typeface="Times New Roman" pitchFamily="18" charset="0"/>
                    </a:rPr>
                    <a:t>1,37</a:t>
                  </a:r>
                  <a:r>
                    <a:rPr lang="en-US" sz="1200" i="1" dirty="0">
                      <a:latin typeface="Times New Roman" pitchFamily="18" charset="0"/>
                    </a:rPr>
                    <a:t>I</a:t>
                  </a:r>
                  <a:r>
                    <a:rPr lang="en-US" sz="1200" baseline="-25000" dirty="0">
                      <a:latin typeface="Times New Roman" pitchFamily="18" charset="0"/>
                    </a:rPr>
                    <a:t>0</a:t>
                  </a:r>
                </a:p>
                <a:p>
                  <a:endParaRPr lang="ru-RU" dirty="0"/>
                </a:p>
              </p:txBody>
            </p:sp>
            <p:sp>
              <p:nvSpPr>
                <p:cNvPr id="9286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5948" y="3111"/>
                  <a:ext cx="652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 dirty="0">
                      <a:latin typeface="Times New Roman" pitchFamily="18" charset="0"/>
                    </a:rPr>
                    <a:t>I</a:t>
                  </a:r>
                  <a:r>
                    <a:rPr lang="en-US" sz="1200" baseline="-25000" dirty="0">
                      <a:latin typeface="Times New Roman" pitchFamily="18" charset="0"/>
                    </a:rPr>
                    <a:t>0</a:t>
                  </a:r>
                  <a:endParaRPr lang="ru-RU" dirty="0"/>
                </a:p>
              </p:txBody>
            </p:sp>
            <p:sp>
              <p:nvSpPr>
                <p:cNvPr id="9287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5510" y="3396"/>
                  <a:ext cx="929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dirty="0">
                      <a:latin typeface="Times New Roman" pitchFamily="18" charset="0"/>
                    </a:rPr>
                    <a:t>0,78</a:t>
                  </a:r>
                  <a:r>
                    <a:rPr lang="en-US" sz="1200" i="1" dirty="0">
                      <a:latin typeface="Times New Roman" pitchFamily="18" charset="0"/>
                    </a:rPr>
                    <a:t>I</a:t>
                  </a:r>
                  <a:r>
                    <a:rPr lang="en-US" sz="1200" baseline="-25000" dirty="0">
                      <a:latin typeface="Times New Roman" pitchFamily="18" charset="0"/>
                    </a:rPr>
                    <a:t>0</a:t>
                  </a:r>
                  <a:endParaRPr lang="ru-RU" dirty="0"/>
                </a:p>
              </p:txBody>
            </p:sp>
            <p:sp>
              <p:nvSpPr>
                <p:cNvPr id="9288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6027" y="2201"/>
                  <a:ext cx="652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600" i="1" dirty="0">
                      <a:latin typeface="Times New Roman" pitchFamily="18" charset="0"/>
                    </a:rPr>
                    <a:t>I</a:t>
                  </a:r>
                  <a:endParaRPr lang="ru-RU" dirty="0"/>
                </a:p>
              </p:txBody>
            </p:sp>
            <p:sp>
              <p:nvSpPr>
                <p:cNvPr id="9289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6168" y="4632"/>
                  <a:ext cx="490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dirty="0">
                      <a:latin typeface="Times New Roman" pitchFamily="18" charset="0"/>
                    </a:rPr>
                    <a:t>0</a:t>
                  </a:r>
                  <a:endParaRPr lang="ru-RU" dirty="0"/>
                </a:p>
              </p:txBody>
            </p:sp>
            <p:sp>
              <p:nvSpPr>
                <p:cNvPr id="9290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7026" y="4810"/>
                  <a:ext cx="1631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i="1" dirty="0">
                      <a:latin typeface="Times New Roman" pitchFamily="18" charset="0"/>
                    </a:rPr>
                    <a:t>вне </a:t>
                  </a:r>
                  <a:r>
                    <a:rPr lang="en-US" sz="1200" dirty="0">
                      <a:latin typeface="Times New Roman" pitchFamily="18" charset="0"/>
                    </a:rPr>
                    <a:t>“</a:t>
                  </a:r>
                  <a:r>
                    <a:rPr lang="ru-RU" sz="1200" i="1" dirty="0">
                      <a:latin typeface="Times New Roman" pitchFamily="18" charset="0"/>
                    </a:rPr>
                    <a:t>тени</a:t>
                  </a:r>
                  <a:r>
                    <a:rPr lang="en-US" sz="1200" dirty="0">
                      <a:latin typeface="Times New Roman" pitchFamily="18" charset="0"/>
                    </a:rPr>
                    <a:t>”</a:t>
                  </a:r>
                  <a:endParaRPr lang="ru-RU" dirty="0"/>
                </a:p>
              </p:txBody>
            </p:sp>
            <p:sp>
              <p:nvSpPr>
                <p:cNvPr id="9291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4700" y="4810"/>
                  <a:ext cx="1454" cy="7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i="1" dirty="0">
                      <a:latin typeface="Times New Roman" pitchFamily="18" charset="0"/>
                    </a:rPr>
                    <a:t>в</a:t>
                  </a:r>
                  <a:r>
                    <a:rPr lang="en-US" sz="1200" i="1" dirty="0">
                      <a:latin typeface="Times New Roman" pitchFamily="18" charset="0"/>
                    </a:rPr>
                    <a:t> </a:t>
                  </a:r>
                  <a:r>
                    <a:rPr lang="ru-RU" sz="1200" i="1" dirty="0">
                      <a:latin typeface="Times New Roman" pitchFamily="18" charset="0"/>
                    </a:rPr>
                    <a:t>области </a:t>
                  </a:r>
                  <a:r>
                    <a:rPr lang="en-US" sz="1200" dirty="0">
                      <a:latin typeface="Times New Roman" pitchFamily="18" charset="0"/>
                    </a:rPr>
                    <a:t>“</a:t>
                  </a:r>
                  <a:r>
                    <a:rPr lang="ru-RU" sz="1200" i="1" dirty="0">
                      <a:latin typeface="Times New Roman" pitchFamily="18" charset="0"/>
                    </a:rPr>
                    <a:t>тени</a:t>
                  </a:r>
                  <a:r>
                    <a:rPr lang="en-US" sz="1200" dirty="0">
                      <a:latin typeface="Times New Roman" pitchFamily="18" charset="0"/>
                    </a:rPr>
                    <a:t>”</a:t>
                  </a:r>
                  <a:endParaRPr lang="ru-RU" dirty="0"/>
                </a:p>
              </p:txBody>
            </p:sp>
            <p:sp>
              <p:nvSpPr>
                <p:cNvPr id="9292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8999" y="4695"/>
                  <a:ext cx="653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i="1" dirty="0">
                      <a:latin typeface="Times New Roman" pitchFamily="18" charset="0"/>
                    </a:rPr>
                    <a:t>Х</a:t>
                  </a:r>
                  <a:endParaRPr lang="ru-RU" dirty="0"/>
                </a:p>
              </p:txBody>
            </p:sp>
            <p:sp>
              <p:nvSpPr>
                <p:cNvPr id="9293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5529" y="4039"/>
                  <a:ext cx="929" cy="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ru-RU" sz="1200" dirty="0">
                      <a:latin typeface="Times New Roman" pitchFamily="18" charset="0"/>
                    </a:rPr>
                    <a:t>0,25</a:t>
                  </a:r>
                  <a:r>
                    <a:rPr lang="en-US" sz="1200" i="1" dirty="0">
                      <a:latin typeface="Times New Roman" pitchFamily="18" charset="0"/>
                    </a:rPr>
                    <a:t>I</a:t>
                  </a:r>
                  <a:r>
                    <a:rPr lang="en-US" sz="1200" baseline="-25000" dirty="0">
                      <a:latin typeface="Times New Roman" pitchFamily="18" charset="0"/>
                    </a:rPr>
                    <a:t>0</a:t>
                  </a:r>
                  <a:endParaRPr lang="ru-RU" dirty="0"/>
                </a:p>
              </p:txBody>
            </p:sp>
          </p:grpSp>
        </p:grpSp>
        <p:sp>
          <p:nvSpPr>
            <p:cNvPr id="9222" name="Rectangle 88"/>
            <p:cNvSpPr>
              <a:spLocks noChangeArrowheads="1"/>
            </p:cNvSpPr>
            <p:nvPr/>
          </p:nvSpPr>
          <p:spPr bwMode="auto">
            <a:xfrm>
              <a:off x="3635375" y="4239310"/>
              <a:ext cx="17272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i="1" dirty="0">
                  <a:solidFill>
                    <a:srgbClr val="0000FF"/>
                  </a:solidFill>
                  <a:latin typeface="Constantia" pitchFamily="18" charset="0"/>
                </a:rPr>
                <a:t>в области </a:t>
              </a:r>
              <a:r>
                <a:rPr lang="ru-RU" sz="1400" b="1" i="1" dirty="0" smtClean="0">
                  <a:solidFill>
                    <a:srgbClr val="0000FF"/>
                  </a:solidFill>
                  <a:latin typeface="Constantia" pitchFamily="18" charset="0"/>
                </a:rPr>
                <a:t>тени </a:t>
              </a:r>
              <a:endParaRPr lang="ru-RU" sz="1400" b="1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  <p:sp>
          <p:nvSpPr>
            <p:cNvPr id="9223" name="Rectangle 89"/>
            <p:cNvSpPr>
              <a:spLocks noChangeArrowheads="1"/>
            </p:cNvSpPr>
            <p:nvPr/>
          </p:nvSpPr>
          <p:spPr bwMode="auto">
            <a:xfrm>
              <a:off x="5715008" y="4231146"/>
              <a:ext cx="172720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 dirty="0">
                  <a:solidFill>
                    <a:srgbClr val="0000FF"/>
                  </a:solidFill>
                  <a:latin typeface="Constantia" pitchFamily="18" charset="0"/>
                </a:rPr>
                <a:t>вне </a:t>
              </a:r>
              <a:r>
                <a:rPr lang="ru-RU" sz="1400" b="1" i="1" dirty="0" smtClean="0">
                  <a:solidFill>
                    <a:srgbClr val="0000FF"/>
                  </a:solidFill>
                  <a:latin typeface="Constantia" pitchFamily="18" charset="0"/>
                </a:rPr>
                <a:t>тени</a:t>
              </a:r>
              <a:endParaRPr lang="ru-RU" b="1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19077" y="1857364"/>
            <a:ext cx="3424229" cy="3275023"/>
            <a:chOff x="76200" y="2420960"/>
            <a:chExt cx="3794125" cy="4283063"/>
          </a:xfrm>
        </p:grpSpPr>
        <p:sp>
          <p:nvSpPr>
            <p:cNvPr id="9220" name="Line 86"/>
            <p:cNvSpPr>
              <a:spLocks noChangeShapeType="1"/>
            </p:cNvSpPr>
            <p:nvPr/>
          </p:nvSpPr>
          <p:spPr bwMode="auto">
            <a:xfrm>
              <a:off x="76200" y="4627563"/>
              <a:ext cx="3708400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1" name="Line 87"/>
            <p:cNvSpPr>
              <a:spLocks noChangeShapeType="1"/>
            </p:cNvSpPr>
            <p:nvPr/>
          </p:nvSpPr>
          <p:spPr bwMode="auto">
            <a:xfrm>
              <a:off x="161925" y="6308725"/>
              <a:ext cx="3708400" cy="0"/>
            </a:xfrm>
            <a:prstGeom prst="line">
              <a:avLst/>
            </a:prstGeom>
            <a:noFill/>
            <a:ln w="508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4" name="Rectangle 91"/>
            <p:cNvSpPr>
              <a:spLocks noChangeArrowheads="1"/>
            </p:cNvSpPr>
            <p:nvPr/>
          </p:nvSpPr>
          <p:spPr bwMode="auto">
            <a:xfrm>
              <a:off x="1322388" y="4916510"/>
              <a:ext cx="998537" cy="1704975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585858"/>
                </a:gs>
              </a:gsLst>
              <a:lin ang="0" scaled="1"/>
            </a:gra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5" name="Rectangle 92"/>
            <p:cNvSpPr>
              <a:spLocks noChangeArrowheads="1"/>
            </p:cNvSpPr>
            <p:nvPr/>
          </p:nvSpPr>
          <p:spPr bwMode="auto">
            <a:xfrm>
              <a:off x="2030413" y="4916510"/>
              <a:ext cx="250825" cy="1704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6" name="Rectangle 93"/>
            <p:cNvSpPr>
              <a:spLocks noChangeArrowheads="1"/>
            </p:cNvSpPr>
            <p:nvPr/>
          </p:nvSpPr>
          <p:spPr bwMode="auto">
            <a:xfrm>
              <a:off x="2433638" y="4916510"/>
              <a:ext cx="125412" cy="17049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7" name="Line 94"/>
            <p:cNvSpPr>
              <a:spLocks noChangeShapeType="1"/>
            </p:cNvSpPr>
            <p:nvPr/>
          </p:nvSpPr>
          <p:spPr bwMode="auto">
            <a:xfrm>
              <a:off x="2566988" y="4916510"/>
              <a:ext cx="0" cy="1704975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8" name="Line 95"/>
            <p:cNvSpPr>
              <a:spLocks noChangeShapeType="1"/>
            </p:cNvSpPr>
            <p:nvPr/>
          </p:nvSpPr>
          <p:spPr bwMode="auto">
            <a:xfrm>
              <a:off x="2309813" y="4916510"/>
              <a:ext cx="1587" cy="170497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29" name="Line 96"/>
            <p:cNvSpPr>
              <a:spLocks noChangeShapeType="1"/>
            </p:cNvSpPr>
            <p:nvPr/>
          </p:nvSpPr>
          <p:spPr bwMode="auto">
            <a:xfrm>
              <a:off x="2493963" y="4916510"/>
              <a:ext cx="1587" cy="1704975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0" name="Line 97"/>
            <p:cNvSpPr>
              <a:spLocks noChangeShapeType="1"/>
            </p:cNvSpPr>
            <p:nvPr/>
          </p:nvSpPr>
          <p:spPr bwMode="auto">
            <a:xfrm>
              <a:off x="3260725" y="4916510"/>
              <a:ext cx="1588" cy="1704975"/>
            </a:xfrm>
            <a:prstGeom prst="line">
              <a:avLst/>
            </a:prstGeom>
            <a:noFill/>
            <a:ln w="15875">
              <a:solidFill>
                <a:srgbClr val="FFCC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1" name="Line 98"/>
            <p:cNvSpPr>
              <a:spLocks noChangeShapeType="1"/>
            </p:cNvSpPr>
            <p:nvPr/>
          </p:nvSpPr>
          <p:spPr bwMode="auto">
            <a:xfrm>
              <a:off x="2836863" y="4916510"/>
              <a:ext cx="1587" cy="1704975"/>
            </a:xfrm>
            <a:prstGeom prst="line">
              <a:avLst/>
            </a:prstGeom>
            <a:noFill/>
            <a:ln w="25400">
              <a:solidFill>
                <a:srgbClr val="FFCC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2" name="Line 99"/>
            <p:cNvSpPr>
              <a:spLocks noChangeShapeType="1"/>
            </p:cNvSpPr>
            <p:nvPr/>
          </p:nvSpPr>
          <p:spPr bwMode="auto">
            <a:xfrm>
              <a:off x="2741613" y="4916510"/>
              <a:ext cx="1587" cy="1704975"/>
            </a:xfrm>
            <a:prstGeom prst="line">
              <a:avLst/>
            </a:prstGeom>
            <a:noFill/>
            <a:ln w="50800">
              <a:solidFill>
                <a:srgbClr val="FF99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3" name="Line 100"/>
            <p:cNvSpPr>
              <a:spLocks noChangeShapeType="1"/>
            </p:cNvSpPr>
            <p:nvPr/>
          </p:nvSpPr>
          <p:spPr bwMode="auto">
            <a:xfrm>
              <a:off x="2954338" y="4900635"/>
              <a:ext cx="1587" cy="1704975"/>
            </a:xfrm>
            <a:prstGeom prst="line">
              <a:avLst/>
            </a:prstGeom>
            <a:noFill/>
            <a:ln w="762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4" name="Line 101"/>
            <p:cNvSpPr>
              <a:spLocks noChangeShapeType="1"/>
            </p:cNvSpPr>
            <p:nvPr/>
          </p:nvSpPr>
          <p:spPr bwMode="auto">
            <a:xfrm>
              <a:off x="2919413" y="4916510"/>
              <a:ext cx="1587" cy="1704975"/>
            </a:xfrm>
            <a:prstGeom prst="line">
              <a:avLst/>
            </a:prstGeom>
            <a:noFill/>
            <a:ln w="25400">
              <a:solidFill>
                <a:srgbClr val="FFCC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5" name="Line 102"/>
            <p:cNvSpPr>
              <a:spLocks noChangeShapeType="1"/>
            </p:cNvSpPr>
            <p:nvPr/>
          </p:nvSpPr>
          <p:spPr bwMode="auto">
            <a:xfrm>
              <a:off x="3103563" y="4914923"/>
              <a:ext cx="1587" cy="1704975"/>
            </a:xfrm>
            <a:prstGeom prst="line">
              <a:avLst/>
            </a:prstGeom>
            <a:noFill/>
            <a:ln w="539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6" name="Line 103"/>
            <p:cNvSpPr>
              <a:spLocks noChangeShapeType="1"/>
            </p:cNvSpPr>
            <p:nvPr/>
          </p:nvSpPr>
          <p:spPr bwMode="auto">
            <a:xfrm>
              <a:off x="3000375" y="4910160"/>
              <a:ext cx="0" cy="1704975"/>
            </a:xfrm>
            <a:prstGeom prst="line">
              <a:avLst/>
            </a:prstGeom>
            <a:noFill/>
            <a:ln w="222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7" name="Line 104"/>
            <p:cNvSpPr>
              <a:spLocks noChangeShapeType="1"/>
            </p:cNvSpPr>
            <p:nvPr/>
          </p:nvSpPr>
          <p:spPr bwMode="auto">
            <a:xfrm>
              <a:off x="3076575" y="4916510"/>
              <a:ext cx="1588" cy="1704975"/>
            </a:xfrm>
            <a:prstGeom prst="line">
              <a:avLst/>
            </a:prstGeom>
            <a:noFill/>
            <a:ln w="222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8" name="Line 105"/>
            <p:cNvSpPr>
              <a:spLocks noChangeShapeType="1"/>
            </p:cNvSpPr>
            <p:nvPr/>
          </p:nvSpPr>
          <p:spPr bwMode="auto">
            <a:xfrm>
              <a:off x="3148013" y="4910160"/>
              <a:ext cx="1587" cy="1704975"/>
            </a:xfrm>
            <a:prstGeom prst="line">
              <a:avLst/>
            </a:prstGeom>
            <a:noFill/>
            <a:ln w="222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39" name="Line 106"/>
            <p:cNvSpPr>
              <a:spLocks noChangeShapeType="1"/>
            </p:cNvSpPr>
            <p:nvPr/>
          </p:nvSpPr>
          <p:spPr bwMode="auto">
            <a:xfrm>
              <a:off x="3643306" y="5000636"/>
              <a:ext cx="1588" cy="1703387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0" name="Line 107"/>
            <p:cNvSpPr>
              <a:spLocks noChangeShapeType="1"/>
            </p:cNvSpPr>
            <p:nvPr/>
          </p:nvSpPr>
          <p:spPr bwMode="auto">
            <a:xfrm>
              <a:off x="3211513" y="4911748"/>
              <a:ext cx="1587" cy="1703387"/>
            </a:xfrm>
            <a:prstGeom prst="line">
              <a:avLst/>
            </a:prstGeom>
            <a:noFill/>
            <a:ln w="25400">
              <a:solidFill>
                <a:srgbClr val="FFCC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1" name="Line 108"/>
            <p:cNvSpPr>
              <a:spLocks noChangeShapeType="1"/>
            </p:cNvSpPr>
            <p:nvPr/>
          </p:nvSpPr>
          <p:spPr bwMode="auto">
            <a:xfrm flipV="1">
              <a:off x="1854200" y="3149623"/>
              <a:ext cx="0" cy="150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2" name="Text Box 109"/>
            <p:cNvSpPr txBox="1">
              <a:spLocks noChangeArrowheads="1"/>
            </p:cNvSpPr>
            <p:nvPr/>
          </p:nvSpPr>
          <p:spPr bwMode="auto">
            <a:xfrm>
              <a:off x="412750" y="3668813"/>
              <a:ext cx="293688" cy="43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611" tIns="44806" rIns="89611" bIns="44806"/>
            <a:lstStyle/>
            <a:p>
              <a:r>
                <a:rPr lang="en-US" i="1" dirty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endParaRPr lang="ru-RU" dirty="0"/>
            </a:p>
          </p:txBody>
        </p:sp>
        <p:sp>
          <p:nvSpPr>
            <p:cNvPr id="9243" name="Line 110"/>
            <p:cNvSpPr>
              <a:spLocks noChangeShapeType="1"/>
            </p:cNvSpPr>
            <p:nvPr/>
          </p:nvSpPr>
          <p:spPr bwMode="auto">
            <a:xfrm>
              <a:off x="384175" y="4659335"/>
              <a:ext cx="3076575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4" name="Line 111"/>
            <p:cNvSpPr>
              <a:spLocks noChangeShapeType="1"/>
            </p:cNvSpPr>
            <p:nvPr/>
          </p:nvSpPr>
          <p:spPr bwMode="auto">
            <a:xfrm>
              <a:off x="1851025" y="3116285"/>
              <a:ext cx="1588" cy="53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5" name="Line 112"/>
            <p:cNvSpPr>
              <a:spLocks noChangeShapeType="1"/>
            </p:cNvSpPr>
            <p:nvPr/>
          </p:nvSpPr>
          <p:spPr bwMode="auto">
            <a:xfrm flipV="1">
              <a:off x="323850" y="3149623"/>
              <a:ext cx="15255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6" name="Line 113"/>
            <p:cNvSpPr>
              <a:spLocks noChangeShapeType="1"/>
            </p:cNvSpPr>
            <p:nvPr/>
          </p:nvSpPr>
          <p:spPr bwMode="auto">
            <a:xfrm flipV="1">
              <a:off x="438150" y="3157560"/>
              <a:ext cx="0" cy="150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lg"/>
              <a:tailEnd type="triangle" w="sm" len="lg"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9247" name="Group 114"/>
            <p:cNvGrpSpPr>
              <a:grpSpLocks/>
            </p:cNvGrpSpPr>
            <p:nvPr/>
          </p:nvGrpSpPr>
          <p:grpSpPr bwMode="auto">
            <a:xfrm>
              <a:off x="352425" y="2420960"/>
              <a:ext cx="3005138" cy="563563"/>
              <a:chOff x="7045" y="6798"/>
              <a:chExt cx="3968" cy="1043"/>
            </a:xfrm>
          </p:grpSpPr>
          <p:sp>
            <p:nvSpPr>
              <p:cNvPr id="9256" name="Line 115"/>
              <p:cNvSpPr>
                <a:spLocks noChangeShapeType="1"/>
              </p:cNvSpPr>
              <p:nvPr/>
            </p:nvSpPr>
            <p:spPr bwMode="auto">
              <a:xfrm rot="5400000">
                <a:off x="10499" y="7315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57" name="Line 116"/>
              <p:cNvSpPr>
                <a:spLocks noChangeShapeType="1"/>
              </p:cNvSpPr>
              <p:nvPr/>
            </p:nvSpPr>
            <p:spPr bwMode="auto">
              <a:xfrm rot="5400000">
                <a:off x="10244" y="7319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58" name="Line 117"/>
              <p:cNvSpPr>
                <a:spLocks noChangeShapeType="1"/>
              </p:cNvSpPr>
              <p:nvPr/>
            </p:nvSpPr>
            <p:spPr bwMode="auto">
              <a:xfrm rot="5400000">
                <a:off x="10011" y="7322"/>
                <a:ext cx="102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59" name="Line 118"/>
              <p:cNvSpPr>
                <a:spLocks noChangeShapeType="1"/>
              </p:cNvSpPr>
              <p:nvPr/>
            </p:nvSpPr>
            <p:spPr bwMode="auto">
              <a:xfrm rot="5400000">
                <a:off x="9757" y="7312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60" name="Line 119"/>
              <p:cNvSpPr>
                <a:spLocks noChangeShapeType="1"/>
              </p:cNvSpPr>
              <p:nvPr/>
            </p:nvSpPr>
            <p:spPr bwMode="auto">
              <a:xfrm rot="5400000">
                <a:off x="9504" y="7318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9261" name="Group 120"/>
              <p:cNvGrpSpPr>
                <a:grpSpLocks/>
              </p:cNvGrpSpPr>
              <p:nvPr/>
            </p:nvGrpSpPr>
            <p:grpSpPr bwMode="auto">
              <a:xfrm rot="5400000">
                <a:off x="9128" y="7197"/>
                <a:ext cx="1031" cy="254"/>
                <a:chOff x="3466" y="3760"/>
                <a:chExt cx="1031" cy="254"/>
              </a:xfrm>
            </p:grpSpPr>
            <p:sp>
              <p:nvSpPr>
                <p:cNvPr id="9274" name="Line 121"/>
                <p:cNvSpPr>
                  <a:spLocks noChangeShapeType="1"/>
                </p:cNvSpPr>
                <p:nvPr/>
              </p:nvSpPr>
              <p:spPr bwMode="auto">
                <a:xfrm>
                  <a:off x="3466" y="3760"/>
                  <a:ext cx="1027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75" name="Line 122"/>
                <p:cNvSpPr>
                  <a:spLocks noChangeShapeType="1"/>
                </p:cNvSpPr>
                <p:nvPr/>
              </p:nvSpPr>
              <p:spPr bwMode="auto">
                <a:xfrm>
                  <a:off x="3470" y="4013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9262" name="Line 123"/>
              <p:cNvSpPr>
                <a:spLocks noChangeShapeType="1"/>
              </p:cNvSpPr>
              <p:nvPr/>
            </p:nvSpPr>
            <p:spPr bwMode="auto">
              <a:xfrm rot="5400000">
                <a:off x="8776" y="7321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63" name="Line 124"/>
              <p:cNvSpPr>
                <a:spLocks noChangeShapeType="1"/>
              </p:cNvSpPr>
              <p:nvPr/>
            </p:nvSpPr>
            <p:spPr bwMode="auto">
              <a:xfrm rot="5400000">
                <a:off x="8521" y="7325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64" name="Line 125"/>
              <p:cNvSpPr>
                <a:spLocks noChangeShapeType="1"/>
              </p:cNvSpPr>
              <p:nvPr/>
            </p:nvSpPr>
            <p:spPr bwMode="auto">
              <a:xfrm rot="5400000">
                <a:off x="8289" y="7327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9265" name="Line 126"/>
              <p:cNvSpPr>
                <a:spLocks noChangeShapeType="1"/>
              </p:cNvSpPr>
              <p:nvPr/>
            </p:nvSpPr>
            <p:spPr bwMode="auto">
              <a:xfrm rot="5400000">
                <a:off x="8034" y="7318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9266" name="Group 127"/>
              <p:cNvGrpSpPr>
                <a:grpSpLocks/>
              </p:cNvGrpSpPr>
              <p:nvPr/>
            </p:nvGrpSpPr>
            <p:grpSpPr bwMode="auto">
              <a:xfrm>
                <a:off x="7793" y="6805"/>
                <a:ext cx="502" cy="1036"/>
                <a:chOff x="7793" y="6805"/>
                <a:chExt cx="502" cy="1036"/>
              </a:xfrm>
            </p:grpSpPr>
            <p:sp>
              <p:nvSpPr>
                <p:cNvPr id="9271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781" y="7324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72" name="Line 129"/>
                <p:cNvSpPr>
                  <a:spLocks noChangeShapeType="1"/>
                </p:cNvSpPr>
                <p:nvPr/>
              </p:nvSpPr>
              <p:spPr bwMode="auto">
                <a:xfrm rot="5400000">
                  <a:off x="7535" y="7327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73" name="Line 130"/>
                <p:cNvSpPr>
                  <a:spLocks noChangeShapeType="1"/>
                </p:cNvSpPr>
                <p:nvPr/>
              </p:nvSpPr>
              <p:spPr bwMode="auto">
                <a:xfrm rot="5400000">
                  <a:off x="7280" y="7318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9267" name="Group 131"/>
              <p:cNvGrpSpPr>
                <a:grpSpLocks/>
              </p:cNvGrpSpPr>
              <p:nvPr/>
            </p:nvGrpSpPr>
            <p:grpSpPr bwMode="auto">
              <a:xfrm>
                <a:off x="7045" y="6798"/>
                <a:ext cx="502" cy="1036"/>
                <a:chOff x="7793" y="6805"/>
                <a:chExt cx="502" cy="1036"/>
              </a:xfrm>
            </p:grpSpPr>
            <p:sp>
              <p:nvSpPr>
                <p:cNvPr id="9268" name="Line 132"/>
                <p:cNvSpPr>
                  <a:spLocks noChangeShapeType="1"/>
                </p:cNvSpPr>
                <p:nvPr/>
              </p:nvSpPr>
              <p:spPr bwMode="auto">
                <a:xfrm rot="5400000">
                  <a:off x="7781" y="7324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6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535" y="7327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270" name="Line 134"/>
                <p:cNvSpPr>
                  <a:spLocks noChangeShapeType="1"/>
                </p:cNvSpPr>
                <p:nvPr/>
              </p:nvSpPr>
              <p:spPr bwMode="auto">
                <a:xfrm rot="5400000">
                  <a:off x="7280" y="7318"/>
                  <a:ext cx="1027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9248" name="Rectangle 135"/>
            <p:cNvSpPr>
              <a:spLocks noChangeArrowheads="1"/>
            </p:cNvSpPr>
            <p:nvPr/>
          </p:nvSpPr>
          <p:spPr bwMode="auto">
            <a:xfrm>
              <a:off x="377825" y="4951435"/>
              <a:ext cx="973138" cy="16319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49" name="Line 136"/>
            <p:cNvSpPr>
              <a:spLocks noChangeShapeType="1"/>
            </p:cNvSpPr>
            <p:nvPr/>
          </p:nvSpPr>
          <p:spPr bwMode="auto">
            <a:xfrm>
              <a:off x="3306763" y="4940323"/>
              <a:ext cx="1587" cy="1703387"/>
            </a:xfrm>
            <a:prstGeom prst="line">
              <a:avLst/>
            </a:prstGeom>
            <a:noFill/>
            <a:ln w="25400">
              <a:solidFill>
                <a:srgbClr val="FFCC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50" name="Line 137"/>
            <p:cNvSpPr>
              <a:spLocks noChangeShapeType="1"/>
            </p:cNvSpPr>
            <p:nvPr/>
          </p:nvSpPr>
          <p:spPr bwMode="auto">
            <a:xfrm>
              <a:off x="2632075" y="4894285"/>
              <a:ext cx="1588" cy="1703388"/>
            </a:xfrm>
            <a:prstGeom prst="line">
              <a:avLst/>
            </a:prstGeom>
            <a:noFill/>
            <a:ln w="50800">
              <a:solidFill>
                <a:srgbClr val="FF7C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51" name="Line 138"/>
            <p:cNvSpPr>
              <a:spLocks noChangeShapeType="1"/>
            </p:cNvSpPr>
            <p:nvPr/>
          </p:nvSpPr>
          <p:spPr bwMode="auto">
            <a:xfrm>
              <a:off x="3352800" y="4908573"/>
              <a:ext cx="1588" cy="1704975"/>
            </a:xfrm>
            <a:prstGeom prst="line">
              <a:avLst/>
            </a:prstGeom>
            <a:noFill/>
            <a:ln w="222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52" name="Line 139"/>
            <p:cNvSpPr>
              <a:spLocks noChangeShapeType="1"/>
            </p:cNvSpPr>
            <p:nvPr/>
          </p:nvSpPr>
          <p:spPr bwMode="auto">
            <a:xfrm>
              <a:off x="3398838" y="4894285"/>
              <a:ext cx="1587" cy="1703388"/>
            </a:xfrm>
            <a:prstGeom prst="line">
              <a:avLst/>
            </a:prstGeom>
            <a:noFill/>
            <a:ln w="222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53" name="Line 140"/>
            <p:cNvSpPr>
              <a:spLocks noChangeShapeType="1"/>
            </p:cNvSpPr>
            <p:nvPr/>
          </p:nvSpPr>
          <p:spPr bwMode="auto">
            <a:xfrm>
              <a:off x="3444875" y="4862535"/>
              <a:ext cx="1588" cy="1704975"/>
            </a:xfrm>
            <a:prstGeom prst="line">
              <a:avLst/>
            </a:prstGeom>
            <a:noFill/>
            <a:ln w="22225">
              <a:solidFill>
                <a:srgbClr val="FFCC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54" name="Line 141"/>
            <p:cNvSpPr>
              <a:spLocks noChangeShapeType="1"/>
            </p:cNvSpPr>
            <p:nvPr/>
          </p:nvSpPr>
          <p:spPr bwMode="auto">
            <a:xfrm>
              <a:off x="250825" y="4924448"/>
              <a:ext cx="3313113" cy="0"/>
            </a:xfrm>
            <a:prstGeom prst="line">
              <a:avLst/>
            </a:prstGeom>
            <a:noFill/>
            <a:ln w="984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9255" name="Line 142"/>
            <p:cNvSpPr>
              <a:spLocks noChangeShapeType="1"/>
            </p:cNvSpPr>
            <p:nvPr/>
          </p:nvSpPr>
          <p:spPr bwMode="auto">
            <a:xfrm>
              <a:off x="347663" y="6613548"/>
              <a:ext cx="3313112" cy="0"/>
            </a:xfrm>
            <a:prstGeom prst="line">
              <a:avLst/>
            </a:prstGeom>
            <a:noFill/>
            <a:ln w="984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7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3286120" cy="428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2) Форма препятствия</a:t>
            </a:r>
            <a:endParaRPr lang="ru-RU" sz="2000" i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80" name="Rectangle 2"/>
          <p:cNvSpPr txBox="1">
            <a:spLocks noChangeArrowheads="1"/>
          </p:cNvSpPr>
          <p:nvPr/>
        </p:nvSpPr>
        <p:spPr bwMode="auto">
          <a:xfrm>
            <a:off x="3714744" y="142852"/>
            <a:ext cx="121444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84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??</a:t>
            </a:r>
            <a:endParaRPr kumimoji="0" lang="ru-RU" sz="8400" b="1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81" name="Rectangle 2"/>
          <p:cNvSpPr txBox="1">
            <a:spLocks noChangeArrowheads="1"/>
          </p:cNvSpPr>
          <p:nvPr/>
        </p:nvSpPr>
        <p:spPr bwMode="auto">
          <a:xfrm>
            <a:off x="6215074" y="785794"/>
            <a:ext cx="9286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/>
            </a:r>
            <a:b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</a:br>
            <a:r>
              <a:rPr kumimoji="0" lang="ru-RU" sz="84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!!</a:t>
            </a:r>
            <a:endParaRPr kumimoji="0" lang="ru-RU" sz="8400" b="1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83" name="Rectangle 4"/>
          <p:cNvSpPr>
            <a:spLocks noChangeArrowheads="1"/>
          </p:cNvSpPr>
          <p:nvPr/>
        </p:nvSpPr>
        <p:spPr bwMode="auto">
          <a:xfrm>
            <a:off x="214282" y="5792788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00FF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Зоны Шустера</a:t>
            </a:r>
            <a:r>
              <a:rPr lang="en-US" sz="2400" b="1" i="1" dirty="0" smtClean="0">
                <a:solidFill>
                  <a:srgbClr val="0000FF"/>
                </a:solidFill>
                <a:latin typeface="Constantia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 и </a:t>
            </a:r>
            <a:r>
              <a:rPr lang="en-US" sz="2400" b="1" i="1" dirty="0" smtClean="0">
                <a:solidFill>
                  <a:srgbClr val="0000FF"/>
                </a:solidFill>
                <a:latin typeface="Constantia" pitchFamily="18" charset="0"/>
              </a:rPr>
              <a:t>“C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пираль Корню</a:t>
            </a:r>
            <a:r>
              <a:rPr lang="en-US" sz="2400" b="1" i="1" dirty="0" smtClean="0">
                <a:solidFill>
                  <a:srgbClr val="0000FF"/>
                </a:solidFill>
                <a:latin typeface="Constantia" pitchFamily="18" charset="0"/>
              </a:rPr>
              <a:t>”</a:t>
            </a:r>
            <a:r>
              <a:rPr lang="ru-RU" sz="2400" b="1" i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b="1" i="1" baseline="30000" dirty="0" smtClean="0">
                <a:solidFill>
                  <a:srgbClr val="C00000"/>
                </a:solidFill>
                <a:latin typeface="Constantia" pitchFamily="18" charset="0"/>
              </a:rPr>
              <a:t>**</a:t>
            </a:r>
            <a:r>
              <a:rPr lang="en-US" b="1" i="1" baseline="30000" dirty="0" smtClean="0">
                <a:solidFill>
                  <a:srgbClr val="C00000"/>
                </a:solidFill>
                <a:latin typeface="Constantia" pitchFamily="18" charset="0"/>
              </a:rPr>
              <a:t>)</a:t>
            </a:r>
            <a:r>
              <a:rPr lang="ru-RU" b="1" i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см. </a:t>
            </a:r>
            <a:r>
              <a:rPr lang="en-US" i="1" dirty="0" smtClean="0">
                <a:solidFill>
                  <a:srgbClr val="C00000"/>
                </a:solidFill>
                <a:latin typeface="Constantia" pitchFamily="18" charset="0"/>
              </a:rPr>
              <a:t>old book 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стр. 97 - 104</a:t>
            </a:r>
            <a:endParaRPr lang="ru-RU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1571604" y="-24"/>
            <a:ext cx="7715304" cy="5291177"/>
            <a:chOff x="1314403" y="-24"/>
            <a:chExt cx="7715304" cy="5291177"/>
          </a:xfrm>
        </p:grpSpPr>
        <p:sp>
          <p:nvSpPr>
            <p:cNvPr id="8" name="Rectangle 658"/>
            <p:cNvSpPr>
              <a:spLocks noChangeArrowheads="1"/>
            </p:cNvSpPr>
            <p:nvPr/>
          </p:nvSpPr>
          <p:spPr bwMode="auto">
            <a:xfrm>
              <a:off x="3484090" y="1500174"/>
              <a:ext cx="295592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i="1" dirty="0">
                  <a:solidFill>
                    <a:srgbClr val="0000FF"/>
                  </a:solidFill>
                  <a:latin typeface="Constantia" pitchFamily="18" charset="0"/>
                </a:rPr>
                <a:t>В центре </a:t>
              </a:r>
              <a:r>
                <a:rPr lang="ru-RU" b="1" i="1" dirty="0" smtClean="0">
                  <a:solidFill>
                    <a:srgbClr val="0000FF"/>
                  </a:solidFill>
                  <a:latin typeface="Constantia" pitchFamily="18" charset="0"/>
                </a:rPr>
                <a:t>минимум !</a:t>
              </a:r>
              <a:endParaRPr lang="ru-RU" b="1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  <p:sp>
          <p:nvSpPr>
            <p:cNvPr id="10" name="Rectangle 2"/>
            <p:cNvSpPr txBox="1">
              <a:spLocks noChangeArrowheads="1"/>
            </p:cNvSpPr>
            <p:nvPr/>
          </p:nvSpPr>
          <p:spPr bwMode="auto">
            <a:xfrm>
              <a:off x="1314403" y="-24"/>
              <a:ext cx="657229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rmAutofit fontScale="30000" lnSpcReduction="20000"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tantia" pitchFamily="18" charset="0"/>
                  <a:ea typeface="+mj-ea"/>
                  <a:cs typeface="+mj-cs"/>
                </a:rPr>
                <a:t/>
              </a:r>
              <a:br>
                <a:rPr kumimoji="0" lang="ru-RU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tantia" pitchFamily="18" charset="0"/>
                  <a:ea typeface="+mj-ea"/>
                  <a:cs typeface="+mj-cs"/>
                </a:rPr>
              </a:br>
              <a:r>
                <a:rPr kumimoji="0" lang="ru-RU" sz="53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tantia" pitchFamily="18" charset="0"/>
                  <a:ea typeface="+mj-ea"/>
                  <a:cs typeface="+mj-cs"/>
                </a:rPr>
                <a:t>Дифракционная  картина  Френеля при дифракции на щели</a:t>
              </a:r>
              <a:r>
                <a:rPr kumimoji="0" lang="ru-RU" sz="5300" b="1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onstantia" pitchFamily="18" charset="0"/>
                  <a:ea typeface="+mj-ea"/>
                  <a:cs typeface="+mj-cs"/>
                </a:rPr>
                <a:t>:</a:t>
              </a: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857232"/>
              <a:ext cx="2512149" cy="4433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929322" y="428604"/>
              <a:ext cx="31003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>
                  <a:solidFill>
                    <a:srgbClr val="0000FF"/>
                  </a:solidFill>
                  <a:latin typeface="Constantia" pitchFamily="18" charset="0"/>
                </a:rPr>
                <a:t>горизонтальная щель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71406" y="785794"/>
            <a:ext cx="4311658" cy="5159842"/>
            <a:chOff x="71406" y="785794"/>
            <a:chExt cx="4311658" cy="515984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06" y="1928802"/>
              <a:ext cx="4311658" cy="4016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8197" name="Object 5"/>
            <p:cNvGraphicFramePr>
              <a:graphicFrameLocks noChangeAspect="1"/>
            </p:cNvGraphicFramePr>
            <p:nvPr/>
          </p:nvGraphicFramePr>
          <p:xfrm>
            <a:off x="1928794" y="2928934"/>
            <a:ext cx="592998" cy="571504"/>
          </p:xfrm>
          <a:graphic>
            <a:graphicData uri="http://schemas.openxmlformats.org/presentationml/2006/ole">
              <p:oleObj spid="_x0000_s8197" name="Формула" r:id="rId5" imgW="304560" imgH="291960" progId="Equation.3">
                <p:embed/>
              </p:oleObj>
            </a:graphicData>
          </a:graphic>
        </p:graphicFrame>
        <p:graphicFrame>
          <p:nvGraphicFramePr>
            <p:cNvPr id="8198" name="Object 6"/>
            <p:cNvGraphicFramePr>
              <a:graphicFrameLocks noChangeAspect="1"/>
            </p:cNvGraphicFramePr>
            <p:nvPr/>
          </p:nvGraphicFramePr>
          <p:xfrm>
            <a:off x="2451314" y="3357562"/>
            <a:ext cx="500066" cy="458624"/>
          </p:xfrm>
          <a:graphic>
            <a:graphicData uri="http://schemas.openxmlformats.org/presentationml/2006/ole">
              <p:oleObj spid="_x0000_s8198" name="Формула" r:id="rId6" imgW="291960" imgH="266400" progId="Equation.3">
                <p:embed/>
              </p:oleObj>
            </a:graphicData>
          </a:graphic>
        </p:graphicFrame>
        <p:graphicFrame>
          <p:nvGraphicFramePr>
            <p:cNvPr id="8199" name="Object 7"/>
            <p:cNvGraphicFramePr>
              <a:graphicFrameLocks noChangeAspect="1"/>
            </p:cNvGraphicFramePr>
            <p:nvPr/>
          </p:nvGraphicFramePr>
          <p:xfrm>
            <a:off x="1726720" y="4159708"/>
            <a:ext cx="500066" cy="438593"/>
          </p:xfrm>
          <a:graphic>
            <a:graphicData uri="http://schemas.openxmlformats.org/presentationml/2006/ole">
              <p:oleObj spid="_x0000_s8199" name="Формула" r:id="rId7" imgW="304560" imgH="266400" progId="Equation.3">
                <p:embed/>
              </p:oleObj>
            </a:graphicData>
          </a:graphic>
        </p:graphicFrame>
        <p:sp>
          <p:nvSpPr>
            <p:cNvPr id="14" name="Rectangle 2"/>
            <p:cNvSpPr>
              <a:spLocks noChangeArrowheads="1"/>
            </p:cNvSpPr>
            <p:nvPr/>
          </p:nvSpPr>
          <p:spPr bwMode="auto">
            <a:xfrm>
              <a:off x="226568" y="785794"/>
              <a:ext cx="2787238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baseline="30000" dirty="0" smtClean="0">
                  <a:solidFill>
                    <a:srgbClr val="FF0000"/>
                  </a:solidFill>
                  <a:latin typeface="Constantia" pitchFamily="18" charset="0"/>
                </a:rPr>
                <a:t>**) </a:t>
              </a:r>
              <a:r>
                <a:rPr lang="ru-RU" sz="2400" b="1" i="1" dirty="0" smtClean="0">
                  <a:solidFill>
                    <a:srgbClr val="FF0000"/>
                  </a:solidFill>
                  <a:latin typeface="Constantia" pitchFamily="18" charset="0"/>
                </a:rPr>
                <a:t>Анализ</a:t>
              </a:r>
              <a:r>
                <a:rPr lang="ru-RU" sz="2400" b="1" dirty="0" smtClean="0">
                  <a:solidFill>
                    <a:srgbClr val="FF0000"/>
                  </a:solidFill>
                  <a:latin typeface="Constantia" pitchFamily="18" charset="0"/>
                </a:rPr>
                <a:t>:</a:t>
              </a:r>
              <a:endParaRPr lang="en-US" sz="2400" b="1" dirty="0" smtClean="0">
                <a:solidFill>
                  <a:srgbClr val="FF0000"/>
                </a:solidFill>
                <a:latin typeface="Constantia" pitchFamily="18" charset="0"/>
              </a:endParaRPr>
            </a:p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  <a:latin typeface="Constantia" pitchFamily="18" charset="0"/>
                </a:rPr>
                <a:t>“</a:t>
              </a:r>
              <a:r>
                <a:rPr lang="ru-RU" sz="2400" b="1" i="1" dirty="0" smtClean="0">
                  <a:solidFill>
                    <a:srgbClr val="FF0000"/>
                  </a:solidFill>
                  <a:latin typeface="Constantia" pitchFamily="18" charset="0"/>
                </a:rPr>
                <a:t>Спираль Корню</a:t>
              </a:r>
              <a:r>
                <a:rPr lang="en-US" sz="2400" b="1" i="1" dirty="0" smtClean="0">
                  <a:solidFill>
                    <a:srgbClr val="FF0000"/>
                  </a:solidFill>
                  <a:latin typeface="Constantia" pitchFamily="18" charset="0"/>
                </a:rPr>
                <a:t>”</a:t>
              </a:r>
              <a:endParaRPr lang="ru-RU" sz="2400" b="1" i="1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</p:grpSp>
      <p:sp>
        <p:nvSpPr>
          <p:cNvPr id="17" name="Rectangle 659"/>
          <p:cNvSpPr>
            <a:spLocks noChangeArrowheads="1"/>
          </p:cNvSpPr>
          <p:nvPr/>
        </p:nvSpPr>
        <p:spPr bwMode="auto">
          <a:xfrm>
            <a:off x="3919550" y="3896410"/>
            <a:ext cx="2709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В центре максимум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571736" y="1828796"/>
            <a:ext cx="40719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i="1" dirty="0">
                <a:solidFill>
                  <a:srgbClr val="FF0000"/>
                </a:solidFill>
                <a:latin typeface="Constantia" pitchFamily="18" charset="0"/>
              </a:rPr>
              <a:t>Открыты 1-я и 2-я зоны </a:t>
            </a:r>
            <a:r>
              <a:rPr lang="ru-RU" sz="1400" b="1" i="1" dirty="0" smtClean="0">
                <a:solidFill>
                  <a:srgbClr val="FF0000"/>
                </a:solidFill>
                <a:latin typeface="Constantia" pitchFamily="18" charset="0"/>
              </a:rPr>
              <a:t>Френеля-Шустера </a:t>
            </a:r>
            <a:endParaRPr lang="ru-RU" sz="14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71802" y="3643314"/>
            <a:ext cx="35990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0000"/>
                </a:solidFill>
                <a:latin typeface="Constantia" pitchFamily="18" charset="0"/>
              </a:rPr>
              <a:t>Открыта </a:t>
            </a:r>
            <a:r>
              <a:rPr lang="ru-RU" sz="1400" b="1" i="1" dirty="0">
                <a:solidFill>
                  <a:srgbClr val="FF0000"/>
                </a:solidFill>
                <a:latin typeface="Constantia" pitchFamily="18" charset="0"/>
              </a:rPr>
              <a:t>1-я </a:t>
            </a:r>
            <a:r>
              <a:rPr lang="ru-RU" sz="1400" b="1" i="1" dirty="0" smtClean="0">
                <a:solidFill>
                  <a:srgbClr val="FF0000"/>
                </a:solidFill>
                <a:latin typeface="Constantia" pitchFamily="18" charset="0"/>
              </a:rPr>
              <a:t>зона Френеля-Шустера</a:t>
            </a:r>
            <a:r>
              <a:rPr lang="ru-RU" sz="1400" b="1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  <a:r>
              <a:rPr lang="ru-RU" sz="1400" b="1" i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endParaRPr lang="ru-RU" sz="1400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6929457" cy="11429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b="1" i="1" dirty="0" smtClean="0">
                <a:solidFill>
                  <a:srgbClr val="0000FF"/>
                </a:solidFill>
                <a:latin typeface="Constantia" pitchFamily="18" charset="0"/>
              </a:rPr>
              <a:t>3) Распределение интенсивности света по экрану – 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формирование  дифракционной 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</a:rPr>
              <a:t>картины</a:t>
            </a:r>
            <a:r>
              <a:rPr lang="ru-RU" sz="2000" i="1" dirty="0" smtClean="0">
                <a:solidFill>
                  <a:srgbClr val="C00000"/>
                </a:solidFill>
                <a:latin typeface="Constantia" pitchFamily="18" charset="0"/>
              </a:rPr>
              <a:t> Френеля</a:t>
            </a:r>
          </a:p>
        </p:txBody>
      </p:sp>
      <p:sp>
        <p:nvSpPr>
          <p:cNvPr id="10245" name="AutoShape 5"/>
          <p:cNvSpPr>
            <a:spLocks noChangeAspect="1" noChangeArrowheads="1"/>
          </p:cNvSpPr>
          <p:nvPr/>
        </p:nvSpPr>
        <p:spPr bwMode="auto">
          <a:xfrm>
            <a:off x="182332" y="1714436"/>
            <a:ext cx="9176014" cy="3929142"/>
          </a:xfrm>
          <a:prstGeom prst="rect">
            <a:avLst/>
          </a:prstGeom>
          <a:noFill/>
          <a:ln w="9525" algn="ctr">
            <a:noFill/>
            <a:prstDash val="dash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6" name="Rectangle 6" descr="Темный диагональный 2"/>
          <p:cNvSpPr>
            <a:spLocks noChangeArrowheads="1"/>
          </p:cNvSpPr>
          <p:nvPr/>
        </p:nvSpPr>
        <p:spPr bwMode="auto">
          <a:xfrm>
            <a:off x="2328211" y="3211664"/>
            <a:ext cx="54825" cy="747172"/>
          </a:xfrm>
          <a:prstGeom prst="rect">
            <a:avLst/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8" name="Rectangle 8" descr="Темный диагональный 2"/>
          <p:cNvSpPr>
            <a:spLocks noChangeArrowheads="1"/>
          </p:cNvSpPr>
          <p:nvPr/>
        </p:nvSpPr>
        <p:spPr bwMode="auto">
          <a:xfrm>
            <a:off x="2318593" y="1730783"/>
            <a:ext cx="54825" cy="747172"/>
          </a:xfrm>
          <a:prstGeom prst="rect">
            <a:avLst/>
          </a:prstGeom>
          <a:pattFill prst="dkUpDiag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8" name="Line 68"/>
          <p:cNvSpPr>
            <a:spLocks noChangeShapeType="1"/>
          </p:cNvSpPr>
          <p:nvPr/>
        </p:nvSpPr>
        <p:spPr bwMode="auto">
          <a:xfrm rot="5400000">
            <a:off x="3258317" y="1180335"/>
            <a:ext cx="962" cy="332606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76" name="Группа 75"/>
          <p:cNvGrpSpPr/>
          <p:nvPr/>
        </p:nvGrpSpPr>
        <p:grpSpPr>
          <a:xfrm>
            <a:off x="4646104" y="2151007"/>
            <a:ext cx="1211417" cy="1372219"/>
            <a:chOff x="4646104" y="2151007"/>
            <a:chExt cx="1211417" cy="1372219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4938662" y="2151007"/>
              <a:ext cx="24046" cy="1372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5492501" y="2579816"/>
              <a:ext cx="365020" cy="349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В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6" name="Oval 56"/>
            <p:cNvSpPr>
              <a:spLocks noChangeArrowheads="1"/>
            </p:cNvSpPr>
            <p:nvPr/>
          </p:nvSpPr>
          <p:spPr bwMode="auto">
            <a:xfrm>
              <a:off x="4694354" y="2438529"/>
              <a:ext cx="519397" cy="750057"/>
            </a:xfrm>
            <a:prstGeom prst="ellipse">
              <a:avLst/>
            </a:prstGeom>
            <a:solidFill>
              <a:srgbClr val="FF0000">
                <a:alpha val="48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99" name="Oval 59"/>
            <p:cNvSpPr>
              <a:spLocks noChangeArrowheads="1"/>
            </p:cNvSpPr>
            <p:nvPr/>
          </p:nvSpPr>
          <p:spPr bwMode="auto">
            <a:xfrm>
              <a:off x="4921239" y="2752976"/>
              <a:ext cx="72139" cy="18174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0" name="Oval 60"/>
            <p:cNvSpPr>
              <a:spLocks noChangeArrowheads="1"/>
            </p:cNvSpPr>
            <p:nvPr/>
          </p:nvSpPr>
          <p:spPr bwMode="auto">
            <a:xfrm>
              <a:off x="4858672" y="2671239"/>
              <a:ext cx="181789" cy="338487"/>
            </a:xfrm>
            <a:prstGeom prst="ellipse">
              <a:avLst/>
            </a:prstGeom>
            <a:noFill/>
            <a:ln w="22225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1" name="Oval 61"/>
            <p:cNvSpPr>
              <a:spLocks noChangeArrowheads="1"/>
            </p:cNvSpPr>
            <p:nvPr/>
          </p:nvSpPr>
          <p:spPr bwMode="auto">
            <a:xfrm>
              <a:off x="4796152" y="2590464"/>
              <a:ext cx="313562" cy="506769"/>
            </a:xfrm>
            <a:prstGeom prst="ellipse">
              <a:avLst/>
            </a:prstGeom>
            <a:noFill/>
            <a:ln w="22225">
              <a:solidFill>
                <a:srgbClr val="333333">
                  <a:alpha val="53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2" name="Oval 62"/>
            <p:cNvSpPr>
              <a:spLocks noChangeArrowheads="1"/>
            </p:cNvSpPr>
            <p:nvPr/>
          </p:nvSpPr>
          <p:spPr bwMode="auto">
            <a:xfrm>
              <a:off x="4766335" y="2555846"/>
              <a:ext cx="372235" cy="568312"/>
            </a:xfrm>
            <a:prstGeom prst="ellipse">
              <a:avLst/>
            </a:prstGeom>
            <a:noFill/>
            <a:ln w="222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3" name="Oval 63"/>
            <p:cNvSpPr>
              <a:spLocks noChangeArrowheads="1"/>
            </p:cNvSpPr>
            <p:nvPr/>
          </p:nvSpPr>
          <p:spPr bwMode="auto">
            <a:xfrm>
              <a:off x="4667170" y="2447184"/>
              <a:ext cx="567490" cy="794291"/>
            </a:xfrm>
            <a:prstGeom prst="ellipse">
              <a:avLst/>
            </a:prstGeom>
            <a:noFill/>
            <a:ln w="22225">
              <a:solidFill>
                <a:srgbClr val="333333">
                  <a:alpha val="58000"/>
                </a:srgb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4" name="Oval 64"/>
            <p:cNvSpPr>
              <a:spLocks noChangeArrowheads="1"/>
            </p:cNvSpPr>
            <p:nvPr/>
          </p:nvSpPr>
          <p:spPr bwMode="auto">
            <a:xfrm>
              <a:off x="4698974" y="2481098"/>
              <a:ext cx="506894" cy="735633"/>
            </a:xfrm>
            <a:prstGeom prst="ellipse">
              <a:avLst/>
            </a:prstGeom>
            <a:noFill/>
            <a:ln w="222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5" name="Oval 65"/>
            <p:cNvSpPr>
              <a:spLocks noChangeArrowheads="1"/>
            </p:cNvSpPr>
            <p:nvPr/>
          </p:nvSpPr>
          <p:spPr bwMode="auto">
            <a:xfrm>
              <a:off x="4646104" y="2422440"/>
              <a:ext cx="616544" cy="855834"/>
            </a:xfrm>
            <a:prstGeom prst="ellipse">
              <a:avLst/>
            </a:prstGeom>
            <a:noFill/>
            <a:ln w="22225">
              <a:solidFill>
                <a:srgbClr val="C0C0C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9" name="Text Box 69"/>
            <p:cNvSpPr txBox="1">
              <a:spLocks noChangeArrowheads="1"/>
            </p:cNvSpPr>
            <p:nvPr/>
          </p:nvSpPr>
          <p:spPr bwMode="auto">
            <a:xfrm>
              <a:off x="4843952" y="2654155"/>
              <a:ext cx="307503" cy="219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2357301" y="2500306"/>
            <a:ext cx="962" cy="7200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4" name="Line 67"/>
          <p:cNvSpPr>
            <a:spLocks noChangeShapeType="1"/>
          </p:cNvSpPr>
          <p:nvPr/>
        </p:nvSpPr>
        <p:spPr bwMode="auto">
          <a:xfrm>
            <a:off x="2330135" y="2493341"/>
            <a:ext cx="2614298" cy="34810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5" name="Line 66"/>
          <p:cNvSpPr>
            <a:spLocks noChangeShapeType="1"/>
          </p:cNvSpPr>
          <p:nvPr/>
        </p:nvSpPr>
        <p:spPr bwMode="auto">
          <a:xfrm flipV="1">
            <a:off x="2348410" y="2849137"/>
            <a:ext cx="2614298" cy="348103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65" name="Группа 64"/>
          <p:cNvGrpSpPr/>
          <p:nvPr/>
        </p:nvGrpSpPr>
        <p:grpSpPr>
          <a:xfrm>
            <a:off x="142844" y="3534765"/>
            <a:ext cx="6654105" cy="2037254"/>
            <a:chOff x="142844" y="3534765"/>
            <a:chExt cx="6654105" cy="2037254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142844" y="3534765"/>
              <a:ext cx="6654105" cy="2037254"/>
              <a:chOff x="142844" y="3534765"/>
              <a:chExt cx="6654105" cy="2037254"/>
            </a:xfrm>
          </p:grpSpPr>
          <p:sp>
            <p:nvSpPr>
              <p:cNvPr id="10252" name="Rectangle 12"/>
              <p:cNvSpPr>
                <a:spLocks noChangeArrowheads="1"/>
              </p:cNvSpPr>
              <p:nvPr/>
            </p:nvSpPr>
            <p:spPr bwMode="auto">
              <a:xfrm>
                <a:off x="1021062" y="4094423"/>
                <a:ext cx="1444693" cy="145780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53" name="Oval 13"/>
              <p:cNvSpPr>
                <a:spLocks noChangeArrowheads="1"/>
              </p:cNvSpPr>
              <p:nvPr/>
            </p:nvSpPr>
            <p:spPr bwMode="auto">
              <a:xfrm>
                <a:off x="1303845" y="4350211"/>
                <a:ext cx="892593" cy="903914"/>
              </a:xfrm>
              <a:prstGeom prst="ellipse">
                <a:avLst/>
              </a:prstGeom>
              <a:solidFill>
                <a:srgbClr val="C0C0C0"/>
              </a:solidFill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54" name="Oval 14"/>
              <p:cNvSpPr>
                <a:spLocks noChangeArrowheads="1"/>
              </p:cNvSpPr>
              <p:nvPr/>
            </p:nvSpPr>
            <p:spPr bwMode="auto">
              <a:xfrm>
                <a:off x="1373098" y="4423294"/>
                <a:ext cx="756973" cy="766404"/>
              </a:xfrm>
              <a:prstGeom prst="ellipse">
                <a:avLst/>
              </a:prstGeom>
              <a:solidFill>
                <a:srgbClr val="C0C0C0"/>
              </a:solidFill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55" name="Oval 15"/>
              <p:cNvSpPr>
                <a:spLocks noChangeArrowheads="1"/>
              </p:cNvSpPr>
              <p:nvPr/>
            </p:nvSpPr>
            <p:spPr bwMode="auto">
              <a:xfrm>
                <a:off x="1430809" y="4483875"/>
                <a:ext cx="637704" cy="648126"/>
              </a:xfrm>
              <a:prstGeom prst="ellipse">
                <a:avLst/>
              </a:prstGeom>
              <a:solidFill>
                <a:srgbClr val="C0C0C0"/>
              </a:solidFill>
              <a:ln w="158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56" name="Line 16"/>
              <p:cNvSpPr>
                <a:spLocks noChangeShapeType="1"/>
              </p:cNvSpPr>
              <p:nvPr/>
            </p:nvSpPr>
            <p:spPr bwMode="auto">
              <a:xfrm>
                <a:off x="1751103" y="4103077"/>
                <a:ext cx="6733" cy="14077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57" name="Text Box 17"/>
              <p:cNvSpPr txBox="1">
                <a:spLocks noChangeArrowheads="1"/>
              </p:cNvSpPr>
              <p:nvPr/>
            </p:nvSpPr>
            <p:spPr bwMode="auto">
              <a:xfrm>
                <a:off x="1582780" y="4524263"/>
                <a:ext cx="397243" cy="542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  <a:sym typeface="Symbol" pitchFamily="18" charset="2"/>
                  </a:rPr>
                  <a:t>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59" name="Oval 19"/>
              <p:cNvSpPr>
                <a:spLocks noChangeArrowheads="1"/>
              </p:cNvSpPr>
              <p:nvPr/>
            </p:nvSpPr>
            <p:spPr bwMode="auto">
              <a:xfrm>
                <a:off x="1250943" y="4297323"/>
                <a:ext cx="1001282" cy="1012576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60" name="Oval 20"/>
              <p:cNvSpPr>
                <a:spLocks noChangeArrowheads="1"/>
              </p:cNvSpPr>
              <p:nvPr/>
            </p:nvSpPr>
            <p:spPr bwMode="auto">
              <a:xfrm>
                <a:off x="1509680" y="4578113"/>
                <a:ext cx="475152" cy="4586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69" name="Группа 68"/>
              <p:cNvGrpSpPr/>
              <p:nvPr/>
            </p:nvGrpSpPr>
            <p:grpSpPr>
              <a:xfrm>
                <a:off x="3222477" y="3992553"/>
                <a:ext cx="1444693" cy="1578333"/>
                <a:chOff x="3222477" y="3992553"/>
                <a:chExt cx="1444693" cy="1578333"/>
              </a:xfrm>
            </p:grpSpPr>
            <p:sp>
              <p:nvSpPr>
                <p:cNvPr id="10262" name="Rectangle 22"/>
                <p:cNvSpPr>
                  <a:spLocks noChangeArrowheads="1"/>
                </p:cNvSpPr>
                <p:nvPr/>
              </p:nvSpPr>
              <p:spPr bwMode="auto">
                <a:xfrm>
                  <a:off x="3222477" y="4113084"/>
                  <a:ext cx="1444693" cy="145780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63" name="Oval 23"/>
                <p:cNvSpPr>
                  <a:spLocks noChangeArrowheads="1"/>
                </p:cNvSpPr>
                <p:nvPr/>
              </p:nvSpPr>
              <p:spPr bwMode="auto">
                <a:xfrm>
                  <a:off x="3492479" y="4239687"/>
                  <a:ext cx="892593" cy="903914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64" name="Oval 24"/>
                <p:cNvSpPr>
                  <a:spLocks noChangeArrowheads="1"/>
                </p:cNvSpPr>
                <p:nvPr/>
              </p:nvSpPr>
              <p:spPr bwMode="auto">
                <a:xfrm>
                  <a:off x="3560336" y="4312770"/>
                  <a:ext cx="756973" cy="766404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65" name="Oval 25"/>
                <p:cNvSpPr>
                  <a:spLocks noChangeArrowheads="1"/>
                </p:cNvSpPr>
                <p:nvPr/>
              </p:nvSpPr>
              <p:spPr bwMode="auto">
                <a:xfrm>
                  <a:off x="3619453" y="4373351"/>
                  <a:ext cx="637704" cy="64812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66" name="Line 26"/>
                <p:cNvSpPr>
                  <a:spLocks noChangeShapeType="1"/>
                </p:cNvSpPr>
                <p:nvPr/>
              </p:nvSpPr>
              <p:spPr bwMode="auto">
                <a:xfrm>
                  <a:off x="3938341" y="3992553"/>
                  <a:ext cx="6733" cy="14077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69" name="Oval 29"/>
                <p:cNvSpPr>
                  <a:spLocks noChangeArrowheads="1"/>
                </p:cNvSpPr>
                <p:nvPr/>
              </p:nvSpPr>
              <p:spPr bwMode="auto">
                <a:xfrm>
                  <a:off x="3438181" y="4186799"/>
                  <a:ext cx="1001282" cy="101257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70" name="Oval 30"/>
                <p:cNvSpPr>
                  <a:spLocks noChangeArrowheads="1"/>
                </p:cNvSpPr>
                <p:nvPr/>
              </p:nvSpPr>
              <p:spPr bwMode="auto">
                <a:xfrm>
                  <a:off x="3696918" y="4467589"/>
                  <a:ext cx="475152" cy="45868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71" name="Oval 31"/>
                <p:cNvSpPr>
                  <a:spLocks noChangeArrowheads="1"/>
                </p:cNvSpPr>
                <p:nvPr/>
              </p:nvSpPr>
              <p:spPr bwMode="auto">
                <a:xfrm>
                  <a:off x="3702689" y="4564426"/>
                  <a:ext cx="475152" cy="458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72" name="Oval 32"/>
                <p:cNvSpPr>
                  <a:spLocks noChangeArrowheads="1"/>
                </p:cNvSpPr>
                <p:nvPr/>
              </p:nvSpPr>
              <p:spPr bwMode="auto">
                <a:xfrm>
                  <a:off x="3707975" y="4473359"/>
                  <a:ext cx="475152" cy="458688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10273" name="Text Box 33"/>
              <p:cNvSpPr txBox="1">
                <a:spLocks noChangeArrowheads="1"/>
              </p:cNvSpPr>
              <p:nvPr/>
            </p:nvSpPr>
            <p:spPr bwMode="auto">
              <a:xfrm>
                <a:off x="142844" y="4500570"/>
                <a:ext cx="527615" cy="551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1-я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itchFamily="18" charset="0"/>
                    <a:ea typeface="Cambria" pitchFamily="18" charset="0"/>
                    <a:cs typeface="Arial" pitchFamily="34" charset="0"/>
                  </a:rPr>
                  <a:t>зона</a:t>
                </a:r>
              </a:p>
            </p:txBody>
          </p:sp>
          <p:sp>
            <p:nvSpPr>
              <p:cNvPr id="10276" name="Text Box 36"/>
              <p:cNvSpPr txBox="1">
                <a:spLocks noChangeArrowheads="1"/>
              </p:cNvSpPr>
              <p:nvPr/>
            </p:nvSpPr>
            <p:spPr bwMode="auto">
              <a:xfrm>
                <a:off x="214282" y="3720954"/>
                <a:ext cx="1214446" cy="350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b="1" dirty="0" smtClean="0">
                    <a:latin typeface="Times New Roman" pitchFamily="18" charset="0"/>
                    <a:cs typeface="Arial" pitchFamily="34" charset="0"/>
                  </a:rPr>
                  <a:t>границы зон</a:t>
                </a: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0" name="Группа 69"/>
              <p:cNvGrpSpPr/>
              <p:nvPr/>
            </p:nvGrpSpPr>
            <p:grpSpPr>
              <a:xfrm>
                <a:off x="5352256" y="3920994"/>
                <a:ext cx="1444693" cy="1651025"/>
                <a:chOff x="5352256" y="3920994"/>
                <a:chExt cx="1444693" cy="1651025"/>
              </a:xfrm>
            </p:grpSpPr>
            <p:sp>
              <p:nvSpPr>
                <p:cNvPr id="10278" name="Rectangle 38"/>
                <p:cNvSpPr>
                  <a:spLocks noChangeArrowheads="1"/>
                </p:cNvSpPr>
                <p:nvPr/>
              </p:nvSpPr>
              <p:spPr bwMode="auto">
                <a:xfrm>
                  <a:off x="5352256" y="4114217"/>
                  <a:ext cx="1444693" cy="145780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79" name="Oval 39"/>
                <p:cNvSpPr>
                  <a:spLocks noChangeArrowheads="1"/>
                </p:cNvSpPr>
                <p:nvPr/>
              </p:nvSpPr>
              <p:spPr bwMode="auto">
                <a:xfrm>
                  <a:off x="5635039" y="4168128"/>
                  <a:ext cx="892593" cy="903914"/>
                </a:xfrm>
                <a:prstGeom prst="ellipse">
                  <a:avLst/>
                </a:prstGeom>
                <a:solidFill>
                  <a:srgbClr val="C0C0C0"/>
                </a:solidFill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0" name="Oval 40"/>
                <p:cNvSpPr>
                  <a:spLocks noChangeArrowheads="1"/>
                </p:cNvSpPr>
                <p:nvPr/>
              </p:nvSpPr>
              <p:spPr bwMode="auto">
                <a:xfrm>
                  <a:off x="5704292" y="4241211"/>
                  <a:ext cx="756973" cy="766404"/>
                </a:xfrm>
                <a:prstGeom prst="ellipse">
                  <a:avLst/>
                </a:prstGeom>
                <a:solidFill>
                  <a:srgbClr val="C0C0C0"/>
                </a:solidFill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1" name="Oval 41"/>
                <p:cNvSpPr>
                  <a:spLocks noChangeArrowheads="1"/>
                </p:cNvSpPr>
                <p:nvPr/>
              </p:nvSpPr>
              <p:spPr bwMode="auto">
                <a:xfrm>
                  <a:off x="5762002" y="4301792"/>
                  <a:ext cx="637704" cy="64812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2" name="Line 42"/>
                <p:cNvSpPr>
                  <a:spLocks noChangeShapeType="1"/>
                </p:cNvSpPr>
                <p:nvPr/>
              </p:nvSpPr>
              <p:spPr bwMode="auto">
                <a:xfrm>
                  <a:off x="6082297" y="3920994"/>
                  <a:ext cx="6733" cy="14077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5913974" y="4342180"/>
                  <a:ext cx="397242" cy="5423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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85" name="Oval 45"/>
                <p:cNvSpPr>
                  <a:spLocks noChangeArrowheads="1"/>
                </p:cNvSpPr>
                <p:nvPr/>
              </p:nvSpPr>
              <p:spPr bwMode="auto">
                <a:xfrm>
                  <a:off x="5582137" y="4115240"/>
                  <a:ext cx="1001282" cy="101257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6" name="Oval 46"/>
                <p:cNvSpPr>
                  <a:spLocks noChangeArrowheads="1"/>
                </p:cNvSpPr>
                <p:nvPr/>
              </p:nvSpPr>
              <p:spPr bwMode="auto">
                <a:xfrm>
                  <a:off x="5840874" y="4396030"/>
                  <a:ext cx="475152" cy="458688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7" name="Oval 47"/>
                <p:cNvSpPr>
                  <a:spLocks noChangeArrowheads="1"/>
                </p:cNvSpPr>
                <p:nvPr/>
              </p:nvSpPr>
              <p:spPr bwMode="auto">
                <a:xfrm>
                  <a:off x="5846645" y="4550826"/>
                  <a:ext cx="475152" cy="45868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8" name="Oval 48"/>
                <p:cNvSpPr>
                  <a:spLocks noChangeArrowheads="1"/>
                </p:cNvSpPr>
                <p:nvPr/>
              </p:nvSpPr>
              <p:spPr bwMode="auto">
                <a:xfrm>
                  <a:off x="5846645" y="4401800"/>
                  <a:ext cx="475152" cy="458688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10289" name="Oval 49"/>
                <p:cNvSpPr>
                  <a:spLocks noChangeArrowheads="1"/>
                </p:cNvSpPr>
                <p:nvPr/>
              </p:nvSpPr>
              <p:spPr bwMode="auto">
                <a:xfrm>
                  <a:off x="5767774" y="4295061"/>
                  <a:ext cx="637704" cy="648126"/>
                </a:xfrm>
                <a:prstGeom prst="ellipse">
                  <a:avLst/>
                </a:prstGeom>
                <a:noFill/>
                <a:ln w="1587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10292" name="Text Box 52"/>
              <p:cNvSpPr txBox="1">
                <a:spLocks noChangeArrowheads="1"/>
              </p:cNvSpPr>
              <p:nvPr/>
            </p:nvSpPr>
            <p:spPr bwMode="auto">
              <a:xfrm>
                <a:off x="1521222" y="3534765"/>
                <a:ext cx="532863" cy="519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3" name="Text Box 53"/>
              <p:cNvSpPr txBox="1">
                <a:spLocks noChangeArrowheads="1"/>
              </p:cNvSpPr>
              <p:nvPr/>
            </p:nvSpPr>
            <p:spPr bwMode="auto">
              <a:xfrm>
                <a:off x="3725774" y="3534765"/>
                <a:ext cx="532863" cy="519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б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4" name="Text Box 54"/>
              <p:cNvSpPr txBox="1">
                <a:spLocks noChangeArrowheads="1"/>
              </p:cNvSpPr>
              <p:nvPr/>
            </p:nvSpPr>
            <p:spPr bwMode="auto">
              <a:xfrm>
                <a:off x="5872615" y="3534765"/>
                <a:ext cx="532863" cy="692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1" u="none" strike="noStrike" cap="none" normalizeH="0" baseline="0" dirty="0" smtClean="0">
                    <a:ln>
                      <a:noFill/>
                    </a:ln>
                    <a:solidFill>
                      <a:srgbClr val="FF00FF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9" name="Text Box 33"/>
            <p:cNvSpPr txBox="1">
              <a:spLocks noChangeArrowheads="1"/>
            </p:cNvSpPr>
            <p:nvPr/>
          </p:nvSpPr>
          <p:spPr bwMode="auto">
            <a:xfrm>
              <a:off x="3838022" y="4707054"/>
              <a:ext cx="241863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 Box 33"/>
            <p:cNvSpPr txBox="1">
              <a:spLocks noChangeArrowheads="1"/>
            </p:cNvSpPr>
            <p:nvPr/>
          </p:nvSpPr>
          <p:spPr bwMode="auto">
            <a:xfrm>
              <a:off x="3833767" y="4612973"/>
              <a:ext cx="241863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 Box 33"/>
            <p:cNvSpPr txBox="1">
              <a:spLocks noChangeArrowheads="1"/>
            </p:cNvSpPr>
            <p:nvPr/>
          </p:nvSpPr>
          <p:spPr bwMode="auto">
            <a:xfrm>
              <a:off x="5984858" y="4698982"/>
              <a:ext cx="241863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33"/>
            <p:cNvSpPr txBox="1">
              <a:spLocks noChangeArrowheads="1"/>
            </p:cNvSpPr>
            <p:nvPr/>
          </p:nvSpPr>
          <p:spPr bwMode="auto">
            <a:xfrm>
              <a:off x="5984858" y="4532374"/>
              <a:ext cx="241863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  <a:sym typeface="Symbol"/>
                </a:rPr>
                <a:t></a:t>
              </a:r>
              <a:endPara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26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2756" y="1635220"/>
            <a:ext cx="2438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6000760" y="4318060"/>
            <a:ext cx="460724" cy="38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rot="10800000" flipV="1">
            <a:off x="5056043" y="2754374"/>
            <a:ext cx="404886" cy="0"/>
          </a:xfrm>
          <a:prstGeom prst="straightConnector1">
            <a:avLst/>
          </a:prstGeom>
          <a:ln w="127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714348" y="4810054"/>
            <a:ext cx="792000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33"/>
          <p:cNvSpPr txBox="1">
            <a:spLocks noChangeArrowheads="1"/>
          </p:cNvSpPr>
          <p:nvPr/>
        </p:nvSpPr>
        <p:spPr bwMode="auto">
          <a:xfrm>
            <a:off x="1650993" y="4725618"/>
            <a:ext cx="241863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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Прямая со стрелкой 82"/>
          <p:cNvCxnSpPr>
            <a:stCxn id="10276" idx="2"/>
            <a:endCxn id="10253" idx="1"/>
          </p:cNvCxnSpPr>
          <p:nvPr/>
        </p:nvCxnSpPr>
        <p:spPr>
          <a:xfrm rot="16200000" flipH="1">
            <a:off x="922711" y="3970735"/>
            <a:ext cx="410644" cy="613057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10"/>
          <p:cNvSpPr txBox="1">
            <a:spLocks noChangeArrowheads="1"/>
          </p:cNvSpPr>
          <p:nvPr/>
        </p:nvSpPr>
        <p:spPr bwMode="auto">
          <a:xfrm>
            <a:off x="3905205" y="4540204"/>
            <a:ext cx="365020" cy="34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9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973138" y="-24"/>
            <a:ext cx="7343775" cy="812787"/>
            <a:chOff x="973138" y="7951"/>
            <a:chExt cx="7343775" cy="812787"/>
          </a:xfrm>
        </p:grpSpPr>
        <p:sp>
          <p:nvSpPr>
            <p:cNvPr id="11266" name="Rectangle 5"/>
            <p:cNvSpPr>
              <a:spLocks/>
            </p:cNvSpPr>
            <p:nvPr/>
          </p:nvSpPr>
          <p:spPr bwMode="auto">
            <a:xfrm>
              <a:off x="973138" y="44450"/>
              <a:ext cx="7343775" cy="776288"/>
            </a:xfrm>
            <a:prstGeom prst="rect">
              <a:avLst/>
            </a:prstGeom>
            <a:noFill/>
            <a:ln w="9525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endParaRPr lang="ru-RU" sz="4400" dirty="0"/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500298" y="7951"/>
              <a:ext cx="4533902" cy="5714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500166" y="142852"/>
              <a:ext cx="642942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600" b="1" i="1" dirty="0" smtClean="0">
                  <a:solidFill>
                    <a:srgbClr val="FF0000"/>
                  </a:solidFill>
                  <a:latin typeface="Constantia" pitchFamily="18" charset="0"/>
                </a:rPr>
                <a:t>Дифракция  Фраунгофера</a:t>
              </a:r>
              <a:endParaRPr lang="ru-RU" sz="3600" b="1" i="1" dirty="0">
                <a:solidFill>
                  <a:srgbClr val="FF0000"/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39750" y="4929198"/>
            <a:ext cx="2663825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Constantia" pitchFamily="18" charset="0"/>
              </a:rPr>
              <a:t>Круглое отверстие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859338" y="1773238"/>
            <a:ext cx="4103687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Constantia" pitchFamily="18" charset="0"/>
              </a:rPr>
              <a:t>Прямоугольное отверстие</a:t>
            </a:r>
          </a:p>
        </p:txBody>
      </p:sp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5089"/>
            <a:ext cx="3643338" cy="385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443038" y="4293965"/>
            <a:ext cx="6215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Центральный максимум: ≈ 95% энергии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rot="5400000">
            <a:off x="4274374" y="4804613"/>
            <a:ext cx="531749" cy="288925"/>
          </a:xfrm>
          <a:custGeom>
            <a:avLst/>
            <a:gdLst>
              <a:gd name="T0" fmla="*/ 323850 w 21600"/>
              <a:gd name="T1" fmla="*/ 0 h 21600"/>
              <a:gd name="T2" fmla="*/ 0 w 21600"/>
              <a:gd name="T3" fmla="*/ 144463 h 21600"/>
              <a:gd name="T4" fmla="*/ 323850 w 21600"/>
              <a:gd name="T5" fmla="*/ 288925 h 21600"/>
              <a:gd name="T6" fmla="*/ 431800 w 21600"/>
              <a:gd name="T7" fmla="*/ 14446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76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296" name="Rectangle 16"/>
          <p:cNvSpPr>
            <a:spLocks noChangeArrowheads="1"/>
          </p:cNvSpPr>
          <p:nvPr/>
        </p:nvSpPr>
        <p:spPr bwMode="auto">
          <a:xfrm>
            <a:off x="0" y="476250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Щель</a:t>
            </a:r>
          </a:p>
        </p:txBody>
      </p:sp>
      <p:sp>
        <p:nvSpPr>
          <p:cNvPr id="14" name="Rectangle 5"/>
          <p:cNvSpPr txBox="1">
            <a:spLocks/>
          </p:cNvSpPr>
          <p:nvPr/>
        </p:nvSpPr>
        <p:spPr bwMode="auto">
          <a:xfrm>
            <a:off x="571472" y="142852"/>
            <a:ext cx="5929354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§ 1.</a:t>
            </a:r>
            <a:r>
              <a:rPr kumimoji="0" lang="ru-RU" sz="24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Дифракция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Фраунгофера на </a:t>
            </a:r>
            <a:r>
              <a:rPr lang="ru-RU" sz="24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щели</a:t>
            </a:r>
            <a:endParaRPr lang="ru-RU" sz="24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15" name="Rectangle 104"/>
          <p:cNvSpPr>
            <a:spLocks noChangeArrowheads="1"/>
          </p:cNvSpPr>
          <p:nvPr/>
        </p:nvSpPr>
        <p:spPr bwMode="auto">
          <a:xfrm>
            <a:off x="3143240" y="500042"/>
            <a:ext cx="295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cs typeface="Times New Roman" pitchFamily="18" charset="0"/>
              </a:rPr>
              <a:t>3.1</a:t>
            </a:r>
            <a:r>
              <a:rPr lang="ru-RU" b="1" dirty="0">
                <a:solidFill>
                  <a:srgbClr val="800000"/>
                </a:solidFill>
                <a:cs typeface="Times New Roman" pitchFamily="18" charset="0"/>
              </a:rPr>
              <a:t>. Постановка задачи 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87313" y="908050"/>
            <a:ext cx="8948737" cy="3417888"/>
            <a:chOff x="87313" y="908050"/>
            <a:chExt cx="8948737" cy="341788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6013" y="908050"/>
              <a:ext cx="7920037" cy="341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295" name="Group 14"/>
            <p:cNvGrpSpPr>
              <a:grpSpLocks/>
            </p:cNvGrpSpPr>
            <p:nvPr/>
          </p:nvGrpSpPr>
          <p:grpSpPr bwMode="auto">
            <a:xfrm>
              <a:off x="87313" y="909638"/>
              <a:ext cx="863600" cy="3414712"/>
              <a:chOff x="55" y="663"/>
              <a:chExt cx="544" cy="1950"/>
            </a:xfrm>
          </p:grpSpPr>
          <p:sp>
            <p:nvSpPr>
              <p:cNvPr id="12297" name="Rectangle 9"/>
              <p:cNvSpPr>
                <a:spLocks noChangeArrowheads="1"/>
              </p:cNvSpPr>
              <p:nvPr/>
            </p:nvSpPr>
            <p:spPr bwMode="auto">
              <a:xfrm>
                <a:off x="55" y="663"/>
                <a:ext cx="544" cy="195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311" y="732"/>
                <a:ext cx="42" cy="17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299" name="Line 11"/>
              <p:cNvSpPr>
                <a:spLocks noChangeShapeType="1"/>
              </p:cNvSpPr>
              <p:nvPr/>
            </p:nvSpPr>
            <p:spPr bwMode="auto">
              <a:xfrm>
                <a:off x="89" y="1607"/>
                <a:ext cx="22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 flipH="1">
                <a:off x="352" y="1607"/>
                <a:ext cx="22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2301" name="Text Box 13"/>
              <p:cNvSpPr txBox="1">
                <a:spLocks noChangeArrowheads="1"/>
              </p:cNvSpPr>
              <p:nvPr/>
            </p:nvSpPr>
            <p:spPr bwMode="auto">
              <a:xfrm>
                <a:off x="340" y="1162"/>
                <a:ext cx="227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</a:rPr>
                  <a:t>b</a:t>
                </a:r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2190693" y="912405"/>
              <a:ext cx="144000" cy="163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192024" y="2646478"/>
              <a:ext cx="144000" cy="167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07950" y="5365749"/>
            <a:ext cx="8928100" cy="1452762"/>
            <a:chOff x="107950" y="5365749"/>
            <a:chExt cx="8928100" cy="1452762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950" y="5365749"/>
              <a:ext cx="8928100" cy="9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 rot="16200000" flipH="1">
              <a:off x="3931892" y="5906602"/>
              <a:ext cx="10440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6200000" flipH="1">
              <a:off x="4084292" y="5906602"/>
              <a:ext cx="10440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4136928" y="6358079"/>
              <a:ext cx="324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4605190" y="6357958"/>
              <a:ext cx="324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4394147" y="6356846"/>
              <a:ext cx="3603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</a:rPr>
                <a:t>b</a:t>
              </a:r>
              <a:endParaRPr lang="ru-RU" sz="2400" dirty="0"/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5783273" y="6357958"/>
              <a:ext cx="8604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</a:rPr>
                <a:t>1</a:t>
              </a:r>
              <a:r>
                <a:rPr lang="ru-RU" sz="1600" i="1" dirty="0" smtClean="0">
                  <a:latin typeface="Times New Roman" pitchFamily="18" charset="0"/>
                </a:rPr>
                <a:t>-й </a:t>
              </a:r>
              <a:r>
                <a:rPr lang="en-US" sz="1600" i="1" dirty="0" smtClean="0">
                  <a:latin typeface="Times New Roman" pitchFamily="18" charset="0"/>
                </a:rPr>
                <a:t>min</a:t>
              </a:r>
              <a:endParaRPr lang="ru-RU" sz="1600" dirty="0"/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2714612" y="6357958"/>
              <a:ext cx="86042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dirty="0" smtClean="0">
                  <a:latin typeface="Times New Roman" pitchFamily="18" charset="0"/>
                </a:rPr>
                <a:t>1</a:t>
              </a:r>
              <a:r>
                <a:rPr lang="ru-RU" sz="1600" i="1" dirty="0" smtClean="0">
                  <a:latin typeface="Times New Roman" pitchFamily="18" charset="0"/>
                </a:rPr>
                <a:t>-й </a:t>
              </a:r>
              <a:r>
                <a:rPr lang="en-US" sz="1600" i="1" dirty="0" smtClean="0">
                  <a:latin typeface="Times New Roman" pitchFamily="18" charset="0"/>
                </a:rPr>
                <a:t>min</a:t>
              </a:r>
              <a:endParaRPr lang="ru-RU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Группа 108"/>
          <p:cNvGrpSpPr/>
          <p:nvPr/>
        </p:nvGrpSpPr>
        <p:grpSpPr>
          <a:xfrm>
            <a:off x="1150938" y="1071546"/>
            <a:ext cx="6445250" cy="3702050"/>
            <a:chOff x="1150938" y="1439863"/>
            <a:chExt cx="6445250" cy="3702050"/>
          </a:xfrm>
        </p:grpSpPr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1165225" y="1997075"/>
              <a:ext cx="2698750" cy="27162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2497138" y="2006600"/>
              <a:ext cx="17462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rot="480000">
              <a:off x="2673350" y="2022475"/>
              <a:ext cx="1746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rot="1080000">
              <a:off x="2844800" y="2070100"/>
              <a:ext cx="1746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rot="1680000">
              <a:off x="3009900" y="2133600"/>
              <a:ext cx="17303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rot="2160000">
              <a:off x="3162300" y="2233613"/>
              <a:ext cx="174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rot="2520000">
              <a:off x="3311525" y="2338388"/>
              <a:ext cx="174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rot="3253540">
              <a:off x="3563938" y="2630488"/>
              <a:ext cx="1793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rot="3853540">
              <a:off x="3648869" y="2790032"/>
              <a:ext cx="1793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rot="4453540">
              <a:off x="3718719" y="2967831"/>
              <a:ext cx="1778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rot="4933540">
              <a:off x="3753644" y="3150394"/>
              <a:ext cx="179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rot="5293540">
              <a:off x="3771106" y="3334544"/>
              <a:ext cx="179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rot="5734343">
              <a:off x="3760788" y="3522663"/>
              <a:ext cx="1793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rot="6214343">
              <a:off x="3726656" y="3712369"/>
              <a:ext cx="179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rot="6814343">
              <a:off x="3664744" y="3882232"/>
              <a:ext cx="1793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rot="7414343">
              <a:off x="3586163" y="4043363"/>
              <a:ext cx="179387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 rot="7894343">
              <a:off x="3475831" y="4191794"/>
              <a:ext cx="1793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 rot="8254343">
              <a:off x="3360738" y="4333875"/>
              <a:ext cx="174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 rot="8507883">
              <a:off x="3208338" y="4456113"/>
              <a:ext cx="174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 rot="8987883">
              <a:off x="3043238" y="4552950"/>
              <a:ext cx="174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 rot="9587883">
              <a:off x="2881313" y="4624388"/>
              <a:ext cx="1730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 rot="10080000">
              <a:off x="2701925" y="4678363"/>
              <a:ext cx="1746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2" name="Line 30"/>
            <p:cNvSpPr>
              <a:spLocks noChangeShapeType="1"/>
            </p:cNvSpPr>
            <p:nvPr/>
          </p:nvSpPr>
          <p:spPr bwMode="auto">
            <a:xfrm rot="10667883">
              <a:off x="2509838" y="4710113"/>
              <a:ext cx="17462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3" name="Line 31"/>
            <p:cNvSpPr>
              <a:spLocks noChangeShapeType="1"/>
            </p:cNvSpPr>
            <p:nvPr/>
          </p:nvSpPr>
          <p:spPr bwMode="auto">
            <a:xfrm>
              <a:off x="2503488" y="2008188"/>
              <a:ext cx="0" cy="270510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 flipV="1">
              <a:off x="1150938" y="3362325"/>
              <a:ext cx="2709862" cy="158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7" name="Freeform 35"/>
            <p:cNvSpPr>
              <a:spLocks/>
            </p:cNvSpPr>
            <p:nvPr/>
          </p:nvSpPr>
          <p:spPr bwMode="auto">
            <a:xfrm>
              <a:off x="2557463" y="1763713"/>
              <a:ext cx="285750" cy="201612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8" name="Freeform 36"/>
            <p:cNvSpPr>
              <a:spLocks/>
            </p:cNvSpPr>
            <p:nvPr/>
          </p:nvSpPr>
          <p:spPr bwMode="auto">
            <a:xfrm rot="5400000" flipH="1">
              <a:off x="3480594" y="2169319"/>
              <a:ext cx="293688" cy="196850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69" name="Text Box 37"/>
            <p:cNvSpPr txBox="1">
              <a:spLocks noChangeArrowheads="1"/>
            </p:cNvSpPr>
            <p:nvPr/>
          </p:nvSpPr>
          <p:spPr bwMode="auto">
            <a:xfrm>
              <a:off x="3660775" y="1792288"/>
              <a:ext cx="655638" cy="65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471" name="Freeform 39"/>
            <p:cNvSpPr>
              <a:spLocks/>
            </p:cNvSpPr>
            <p:nvPr/>
          </p:nvSpPr>
          <p:spPr bwMode="auto">
            <a:xfrm rot="10145698" flipH="1">
              <a:off x="2670175" y="4710113"/>
              <a:ext cx="285750" cy="203200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74" name="Line 42"/>
            <p:cNvSpPr>
              <a:spLocks noChangeShapeType="1"/>
            </p:cNvSpPr>
            <p:nvPr/>
          </p:nvSpPr>
          <p:spPr bwMode="auto">
            <a:xfrm rot="2773540" flipH="1">
              <a:off x="3303588" y="2714625"/>
              <a:ext cx="998538" cy="39687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75" name="Line 43"/>
            <p:cNvSpPr>
              <a:spLocks noChangeShapeType="1"/>
            </p:cNvSpPr>
            <p:nvPr/>
          </p:nvSpPr>
          <p:spPr bwMode="auto">
            <a:xfrm flipH="1">
              <a:off x="3413125" y="2381250"/>
              <a:ext cx="1009650" cy="0"/>
            </a:xfrm>
            <a:prstGeom prst="line">
              <a:avLst/>
            </a:prstGeom>
            <a:noFill/>
            <a:ln w="12700">
              <a:solidFill>
                <a:srgbClr val="8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76" name="Arc 44"/>
            <p:cNvSpPr>
              <a:spLocks/>
            </p:cNvSpPr>
            <p:nvPr/>
          </p:nvSpPr>
          <p:spPr bwMode="auto">
            <a:xfrm rot="4568339">
              <a:off x="3618706" y="2397920"/>
              <a:ext cx="155575" cy="157162"/>
            </a:xfrm>
            <a:custGeom>
              <a:avLst/>
              <a:gdLst>
                <a:gd name="G0" fmla="+- 390 0 0"/>
                <a:gd name="G1" fmla="+- 21600 0 0"/>
                <a:gd name="G2" fmla="+- 21600 0 0"/>
                <a:gd name="T0" fmla="*/ 0 w 21990"/>
                <a:gd name="T1" fmla="*/ 4 h 21600"/>
                <a:gd name="T2" fmla="*/ 21990 w 21990"/>
                <a:gd name="T3" fmla="*/ 21600 h 21600"/>
                <a:gd name="T4" fmla="*/ 390 w 219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90" h="21600" fill="none" extrusionOk="0">
                  <a:moveTo>
                    <a:pt x="-1" y="3"/>
                  </a:moveTo>
                  <a:cubicBezTo>
                    <a:pt x="129" y="1"/>
                    <a:pt x="259" y="-1"/>
                    <a:pt x="390" y="0"/>
                  </a:cubicBezTo>
                  <a:cubicBezTo>
                    <a:pt x="12319" y="0"/>
                    <a:pt x="21990" y="9670"/>
                    <a:pt x="21990" y="21600"/>
                  </a:cubicBezTo>
                </a:path>
                <a:path w="21990" h="21600" stroke="0" extrusionOk="0">
                  <a:moveTo>
                    <a:pt x="-1" y="3"/>
                  </a:moveTo>
                  <a:cubicBezTo>
                    <a:pt x="129" y="1"/>
                    <a:pt x="259" y="-1"/>
                    <a:pt x="390" y="0"/>
                  </a:cubicBezTo>
                  <a:cubicBezTo>
                    <a:pt x="12319" y="0"/>
                    <a:pt x="21990" y="9670"/>
                    <a:pt x="21990" y="21600"/>
                  </a:cubicBezTo>
                  <a:lnTo>
                    <a:pt x="39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477" name="Text Box 45"/>
            <p:cNvSpPr txBox="1">
              <a:spLocks noChangeArrowheads="1"/>
            </p:cNvSpPr>
            <p:nvPr/>
          </p:nvSpPr>
          <p:spPr bwMode="auto">
            <a:xfrm>
              <a:off x="3679825" y="2317696"/>
              <a:ext cx="490538" cy="49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i="1" dirty="0">
                  <a:latin typeface="Times New Roman" pitchFamily="18" charset="0"/>
                  <a:sym typeface="Symbol" pitchFamily="18" charset="2"/>
                </a:rPr>
                <a:t></a:t>
              </a:r>
              <a:r>
                <a:rPr lang="en-US" sz="2400" i="1" baseline="-25000" dirty="0">
                  <a:latin typeface="Times New Roman" pitchFamily="18" charset="0"/>
                </a:rPr>
                <a:t>i</a:t>
              </a:r>
              <a:r>
                <a:rPr lang="ru-RU" sz="2400" dirty="0">
                  <a:latin typeface="Times New Roman" pitchFamily="18" charset="0"/>
                </a:rPr>
                <a:t> </a:t>
              </a:r>
              <a:endParaRPr lang="ru-RU" sz="2400" dirty="0"/>
            </a:p>
          </p:txBody>
        </p:sp>
        <p:grpSp>
          <p:nvGrpSpPr>
            <p:cNvPr id="2" name="Group 48"/>
            <p:cNvGrpSpPr>
              <a:grpSpLocks/>
            </p:cNvGrpSpPr>
            <p:nvPr/>
          </p:nvGrpSpPr>
          <p:grpSpPr bwMode="auto">
            <a:xfrm>
              <a:off x="6142038" y="1982788"/>
              <a:ext cx="1416050" cy="2741612"/>
              <a:chOff x="4590" y="4127"/>
              <a:chExt cx="1557" cy="3005"/>
            </a:xfrm>
          </p:grpSpPr>
          <p:sp>
            <p:nvSpPr>
              <p:cNvPr id="18481" name="Line 49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2" name="Line 50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3" name="Line 51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4" name="Line 52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5" name="Line 53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6" name="Line 54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7" name="Line 55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8" name="Line 56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89" name="Line 57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0" name="Line 58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1" name="Line 59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2" name="Line 60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3" name="Line 61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4" name="Line 62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5" name="Line 63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6" name="Line 64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7" name="Line 65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499" name="Line 67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00" name="Line 68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01" name="Line 69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02" name="Line 70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03" name="Line 71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8504" name="Line 72"/>
            <p:cNvSpPr>
              <a:spLocks noChangeShapeType="1"/>
            </p:cNvSpPr>
            <p:nvPr/>
          </p:nvSpPr>
          <p:spPr bwMode="auto">
            <a:xfrm>
              <a:off x="6135688" y="1995488"/>
              <a:ext cx="1587" cy="27416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none" w="sm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05" name="Text Box 73"/>
            <p:cNvSpPr txBox="1">
              <a:spLocks noChangeArrowheads="1"/>
            </p:cNvSpPr>
            <p:nvPr/>
          </p:nvSpPr>
          <p:spPr bwMode="auto">
            <a:xfrm>
              <a:off x="6034088" y="2259013"/>
              <a:ext cx="184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506" name="Freeform 74"/>
            <p:cNvSpPr>
              <a:spLocks/>
            </p:cNvSpPr>
            <p:nvPr/>
          </p:nvSpPr>
          <p:spPr bwMode="auto">
            <a:xfrm rot="4468553">
              <a:off x="6156326" y="2063750"/>
              <a:ext cx="296862" cy="204787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" name="Group 75"/>
            <p:cNvGrpSpPr>
              <a:grpSpLocks/>
            </p:cNvGrpSpPr>
            <p:nvPr/>
          </p:nvGrpSpPr>
          <p:grpSpPr bwMode="auto">
            <a:xfrm flipH="1" flipV="1">
              <a:off x="4852988" y="2112963"/>
              <a:ext cx="1303337" cy="2605087"/>
              <a:chOff x="4590" y="4127"/>
              <a:chExt cx="1557" cy="3005"/>
            </a:xfrm>
          </p:grpSpPr>
          <p:sp>
            <p:nvSpPr>
              <p:cNvPr id="18508" name="Line 76"/>
              <p:cNvSpPr>
                <a:spLocks noChangeShapeType="1"/>
              </p:cNvSpPr>
              <p:nvPr/>
            </p:nvSpPr>
            <p:spPr bwMode="auto">
              <a:xfrm>
                <a:off x="4590" y="412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09" name="Line 77"/>
              <p:cNvSpPr>
                <a:spLocks noChangeShapeType="1"/>
              </p:cNvSpPr>
              <p:nvPr/>
            </p:nvSpPr>
            <p:spPr bwMode="auto">
              <a:xfrm rot="480000">
                <a:off x="4791" y="414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0" name="Line 78"/>
              <p:cNvSpPr>
                <a:spLocks noChangeShapeType="1"/>
              </p:cNvSpPr>
              <p:nvPr/>
            </p:nvSpPr>
            <p:spPr bwMode="auto">
              <a:xfrm rot="1080000">
                <a:off x="4986" y="41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1" name="Line 79"/>
              <p:cNvSpPr>
                <a:spLocks noChangeShapeType="1"/>
              </p:cNvSpPr>
              <p:nvPr/>
            </p:nvSpPr>
            <p:spPr bwMode="auto">
              <a:xfrm rot="1680000">
                <a:off x="5174" y="426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2" name="Line 80"/>
              <p:cNvSpPr>
                <a:spLocks noChangeShapeType="1"/>
              </p:cNvSpPr>
              <p:nvPr/>
            </p:nvSpPr>
            <p:spPr bwMode="auto">
              <a:xfrm rot="2160000">
                <a:off x="5349" y="437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3" name="Line 81"/>
              <p:cNvSpPr>
                <a:spLocks noChangeShapeType="1"/>
              </p:cNvSpPr>
              <p:nvPr/>
            </p:nvSpPr>
            <p:spPr bwMode="auto">
              <a:xfrm rot="2520000">
                <a:off x="5519" y="44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4" name="Line 82"/>
              <p:cNvSpPr>
                <a:spLocks noChangeShapeType="1"/>
              </p:cNvSpPr>
              <p:nvPr/>
            </p:nvSpPr>
            <p:spPr bwMode="auto">
              <a:xfrm rot="2773540">
                <a:off x="5672" y="4644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5" name="Line 83"/>
              <p:cNvSpPr>
                <a:spLocks noChangeShapeType="1"/>
              </p:cNvSpPr>
              <p:nvPr/>
            </p:nvSpPr>
            <p:spPr bwMode="auto">
              <a:xfrm rot="3253540">
                <a:off x="5810" y="482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6" name="Line 84"/>
              <p:cNvSpPr>
                <a:spLocks noChangeShapeType="1"/>
              </p:cNvSpPr>
              <p:nvPr/>
            </p:nvSpPr>
            <p:spPr bwMode="auto">
              <a:xfrm rot="3853540">
                <a:off x="5907" y="49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7" name="Line 85"/>
              <p:cNvSpPr>
                <a:spLocks noChangeShapeType="1"/>
              </p:cNvSpPr>
              <p:nvPr/>
            </p:nvSpPr>
            <p:spPr bwMode="auto">
              <a:xfrm rot="4453540">
                <a:off x="5986" y="519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8" name="Line 86"/>
              <p:cNvSpPr>
                <a:spLocks noChangeShapeType="1"/>
              </p:cNvSpPr>
              <p:nvPr/>
            </p:nvSpPr>
            <p:spPr bwMode="auto">
              <a:xfrm rot="4933540">
                <a:off x="6027" y="5398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19" name="Line 87"/>
              <p:cNvSpPr>
                <a:spLocks noChangeShapeType="1"/>
              </p:cNvSpPr>
              <p:nvPr/>
            </p:nvSpPr>
            <p:spPr bwMode="auto">
              <a:xfrm rot="5293540">
                <a:off x="6047" y="560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0" name="Line 88"/>
              <p:cNvSpPr>
                <a:spLocks noChangeShapeType="1"/>
              </p:cNvSpPr>
              <p:nvPr/>
            </p:nvSpPr>
            <p:spPr bwMode="auto">
              <a:xfrm rot="5734343">
                <a:off x="6035" y="581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1" name="Line 89"/>
              <p:cNvSpPr>
                <a:spLocks noChangeShapeType="1"/>
              </p:cNvSpPr>
              <p:nvPr/>
            </p:nvSpPr>
            <p:spPr bwMode="auto">
              <a:xfrm rot="6214343">
                <a:off x="5996" y="6022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2" name="Line 90"/>
              <p:cNvSpPr>
                <a:spLocks noChangeShapeType="1"/>
              </p:cNvSpPr>
              <p:nvPr/>
            </p:nvSpPr>
            <p:spPr bwMode="auto">
              <a:xfrm rot="6814343">
                <a:off x="5925" y="621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3" name="Line 91"/>
              <p:cNvSpPr>
                <a:spLocks noChangeShapeType="1"/>
              </p:cNvSpPr>
              <p:nvPr/>
            </p:nvSpPr>
            <p:spPr bwMode="auto">
              <a:xfrm rot="7414343">
                <a:off x="5836" y="6391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4" name="Line 92"/>
              <p:cNvSpPr>
                <a:spLocks noChangeShapeType="1"/>
              </p:cNvSpPr>
              <p:nvPr/>
            </p:nvSpPr>
            <p:spPr bwMode="auto">
              <a:xfrm rot="7894343">
                <a:off x="5710" y="6555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5" name="Line 93"/>
              <p:cNvSpPr>
                <a:spLocks noChangeShapeType="1"/>
              </p:cNvSpPr>
              <p:nvPr/>
            </p:nvSpPr>
            <p:spPr bwMode="auto">
              <a:xfrm rot="8254343">
                <a:off x="5576" y="6713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6" name="Line 94"/>
              <p:cNvSpPr>
                <a:spLocks noChangeShapeType="1"/>
              </p:cNvSpPr>
              <p:nvPr/>
            </p:nvSpPr>
            <p:spPr bwMode="auto">
              <a:xfrm rot="8507883">
                <a:off x="5401" y="6849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7" name="Line 95"/>
              <p:cNvSpPr>
                <a:spLocks noChangeShapeType="1"/>
              </p:cNvSpPr>
              <p:nvPr/>
            </p:nvSpPr>
            <p:spPr bwMode="auto">
              <a:xfrm rot="8987883">
                <a:off x="5213" y="695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8" name="Line 96"/>
              <p:cNvSpPr>
                <a:spLocks noChangeShapeType="1"/>
              </p:cNvSpPr>
              <p:nvPr/>
            </p:nvSpPr>
            <p:spPr bwMode="auto">
              <a:xfrm rot="9587883">
                <a:off x="5027" y="7036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29" name="Line 97"/>
              <p:cNvSpPr>
                <a:spLocks noChangeShapeType="1"/>
              </p:cNvSpPr>
              <p:nvPr/>
            </p:nvSpPr>
            <p:spPr bwMode="auto">
              <a:xfrm rot="10080000">
                <a:off x="4823" y="7097"/>
                <a:ext cx="1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8530" name="Line 98"/>
              <p:cNvSpPr>
                <a:spLocks noChangeShapeType="1"/>
              </p:cNvSpPr>
              <p:nvPr/>
            </p:nvSpPr>
            <p:spPr bwMode="auto">
              <a:xfrm rot="10667883">
                <a:off x="4604" y="7131"/>
                <a:ext cx="199" cy="1"/>
              </a:xfrm>
              <a:prstGeom prst="line">
                <a:avLst/>
              </a:prstGeom>
              <a:noFill/>
              <a:ln w="34925">
                <a:solidFill>
                  <a:srgbClr val="0000FF"/>
                </a:solidFill>
                <a:round/>
                <a:headEnd/>
                <a:tailEnd type="triangle" w="med" len="sm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8531" name="Line 99"/>
            <p:cNvSpPr>
              <a:spLocks noChangeShapeType="1"/>
            </p:cNvSpPr>
            <p:nvPr/>
          </p:nvSpPr>
          <p:spPr bwMode="auto">
            <a:xfrm>
              <a:off x="6140450" y="1987550"/>
              <a:ext cx="1588" cy="136525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ru-RU" dirty="0"/>
            </a:p>
          </p:txBody>
        </p:sp>
        <p:graphicFrame>
          <p:nvGraphicFramePr>
            <p:cNvPr id="18533" name="Object 340"/>
            <p:cNvGraphicFramePr>
              <a:graphicFrameLocks noChangeAspect="1"/>
            </p:cNvGraphicFramePr>
            <p:nvPr/>
          </p:nvGraphicFramePr>
          <p:xfrm>
            <a:off x="2911475" y="1439863"/>
            <a:ext cx="465138" cy="428625"/>
          </p:xfrm>
          <a:graphic>
            <a:graphicData uri="http://schemas.openxmlformats.org/presentationml/2006/ole">
              <p:oleObj spid="_x0000_s87042" name="Формула" r:id="rId3" imgW="291960" imgH="266400" progId="Equation.3">
                <p:embed/>
              </p:oleObj>
            </a:graphicData>
          </a:graphic>
        </p:graphicFrame>
        <p:graphicFrame>
          <p:nvGraphicFramePr>
            <p:cNvPr id="18534" name="Object 340"/>
            <p:cNvGraphicFramePr>
              <a:graphicFrameLocks noChangeAspect="1"/>
            </p:cNvGraphicFramePr>
            <p:nvPr/>
          </p:nvGraphicFramePr>
          <p:xfrm>
            <a:off x="3729038" y="1782763"/>
            <a:ext cx="423862" cy="407987"/>
          </p:xfrm>
          <a:graphic>
            <a:graphicData uri="http://schemas.openxmlformats.org/presentationml/2006/ole">
              <p:oleObj spid="_x0000_s87043" name="Формула" r:id="rId4" imgW="266400" imgH="253800" progId="Equation.3">
                <p:embed/>
              </p:oleObj>
            </a:graphicData>
          </a:graphic>
        </p:graphicFrame>
        <p:graphicFrame>
          <p:nvGraphicFramePr>
            <p:cNvPr id="18535" name="Object 340"/>
            <p:cNvGraphicFramePr>
              <a:graphicFrameLocks noChangeAspect="1"/>
            </p:cNvGraphicFramePr>
            <p:nvPr/>
          </p:nvGraphicFramePr>
          <p:xfrm>
            <a:off x="3006725" y="4733925"/>
            <a:ext cx="425450" cy="407988"/>
          </p:xfrm>
          <a:graphic>
            <a:graphicData uri="http://schemas.openxmlformats.org/presentationml/2006/ole">
              <p:oleObj spid="_x0000_s87044" name="Формула" r:id="rId5" imgW="266400" imgH="253800" progId="Equation.3">
                <p:embed/>
              </p:oleObj>
            </a:graphicData>
          </a:graphic>
        </p:graphicFrame>
        <p:sp>
          <p:nvSpPr>
            <p:cNvPr id="18537" name="Line 105"/>
            <p:cNvSpPr>
              <a:spLocks noChangeShapeType="1"/>
            </p:cNvSpPr>
            <p:nvPr/>
          </p:nvSpPr>
          <p:spPr bwMode="auto">
            <a:xfrm rot="2773540">
              <a:off x="3444082" y="2470944"/>
              <a:ext cx="177800" cy="15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538" name="Text Box 344"/>
            <p:cNvSpPr txBox="1">
              <a:spLocks noChangeArrowheads="1"/>
            </p:cNvSpPr>
            <p:nvPr/>
          </p:nvSpPr>
          <p:spPr bwMode="auto">
            <a:xfrm>
              <a:off x="2555875" y="3505200"/>
              <a:ext cx="814388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3200" i="1" baseline="-25000" dirty="0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  <a:r>
                <a:rPr lang="en-US" sz="3200" baseline="-25000" dirty="0">
                  <a:solidFill>
                    <a:srgbClr val="FF0000"/>
                  </a:solidFill>
                  <a:latin typeface="Times New Roman" pitchFamily="18" charset="0"/>
                </a:rPr>
                <a:t>I</a:t>
              </a:r>
              <a:r>
                <a:rPr lang="ru-RU" sz="32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ru-RU" sz="3200" dirty="0"/>
            </a:p>
          </p:txBody>
        </p:sp>
        <p:sp>
          <p:nvSpPr>
            <p:cNvPr id="18539" name="Text Box 344"/>
            <p:cNvSpPr txBox="1">
              <a:spLocks noChangeArrowheads="1"/>
            </p:cNvSpPr>
            <p:nvPr/>
          </p:nvSpPr>
          <p:spPr bwMode="auto">
            <a:xfrm>
              <a:off x="6227763" y="2200275"/>
              <a:ext cx="1368425" cy="86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3200" i="1" baseline="-25000" dirty="0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  <a:r>
                <a:rPr lang="en-US" sz="3200" baseline="-25000" dirty="0">
                  <a:solidFill>
                    <a:srgbClr val="FF0000"/>
                  </a:solidFill>
                  <a:latin typeface="Times New Roman" pitchFamily="18" charset="0"/>
                </a:rPr>
                <a:t>(I+II)</a:t>
              </a:r>
              <a:r>
                <a:rPr lang="ru-RU" sz="3200" dirty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ru-RU" sz="3200" dirty="0"/>
            </a:p>
          </p:txBody>
        </p:sp>
      </p:grpSp>
      <p:sp>
        <p:nvSpPr>
          <p:cNvPr id="18540" name="Rectangle 5"/>
          <p:cNvSpPr txBox="1">
            <a:spLocks/>
          </p:cNvSpPr>
          <p:nvPr/>
        </p:nvSpPr>
        <p:spPr bwMode="auto">
          <a:xfrm>
            <a:off x="428625" y="142852"/>
            <a:ext cx="3429000" cy="428625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dirty="0">
                <a:solidFill>
                  <a:srgbClr val="800000"/>
                </a:solidFill>
                <a:ea typeface="Times New Roman" pitchFamily="18" charset="0"/>
              </a:rPr>
              <a:t>2.</a:t>
            </a:r>
            <a:r>
              <a:rPr lang="en-US" b="1" dirty="0">
                <a:solidFill>
                  <a:srgbClr val="800000"/>
                </a:solidFill>
                <a:ea typeface="Times New Roman" pitchFamily="18" charset="0"/>
              </a:rPr>
              <a:t>2</a:t>
            </a:r>
            <a:r>
              <a:rPr lang="ru-RU" b="1" dirty="0">
                <a:solidFill>
                  <a:srgbClr val="800000"/>
                </a:solidFill>
                <a:ea typeface="Times New Roman" pitchFamily="18" charset="0"/>
              </a:rPr>
              <a:t>. Основные результаты </a:t>
            </a:r>
            <a:endParaRPr lang="ru-RU" sz="700" dirty="0">
              <a:ea typeface="Times New Roman" pitchFamily="18" charset="0"/>
            </a:endParaRPr>
          </a:p>
        </p:txBody>
      </p:sp>
      <p:grpSp>
        <p:nvGrpSpPr>
          <p:cNvPr id="106" name="Группа 105"/>
          <p:cNvGrpSpPr/>
          <p:nvPr/>
        </p:nvGrpSpPr>
        <p:grpSpPr>
          <a:xfrm>
            <a:off x="4714876" y="4940240"/>
            <a:ext cx="3547927" cy="957405"/>
            <a:chOff x="4714876" y="5194311"/>
            <a:chExt cx="3547927" cy="957405"/>
          </a:xfrm>
        </p:grpSpPr>
        <p:sp>
          <p:nvSpPr>
            <p:cNvPr id="101" name="Text Box 38"/>
            <p:cNvSpPr txBox="1">
              <a:spLocks noChangeArrowheads="1"/>
            </p:cNvSpPr>
            <p:nvPr/>
          </p:nvSpPr>
          <p:spPr bwMode="auto">
            <a:xfrm>
              <a:off x="5065531" y="5223022"/>
              <a:ext cx="3197272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dirty="0" smtClean="0">
                  <a:solidFill>
                    <a:srgbClr val="0000FF"/>
                  </a:solidFill>
                  <a:latin typeface="Constantia" pitchFamily="18" charset="0"/>
                </a:rPr>
                <a:t>Открыто две зоны Френеля</a:t>
              </a:r>
              <a:endParaRPr lang="en-US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I = 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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min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 Box 47"/>
            <p:cNvSpPr txBox="1">
              <a:spLocks noChangeArrowheads="1"/>
            </p:cNvSpPr>
            <p:nvPr/>
          </p:nvSpPr>
          <p:spPr bwMode="auto">
            <a:xfrm>
              <a:off x="4714876" y="5194311"/>
              <a:ext cx="606425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000" b="1" i="1" dirty="0" smtClean="0">
                  <a:latin typeface="Times New Roman" pitchFamily="18" charset="0"/>
                </a:rPr>
                <a:t>б</a:t>
              </a:r>
              <a:r>
                <a:rPr lang="en-US" sz="2000" b="1" i="1" dirty="0" smtClean="0">
                  <a:latin typeface="Times New Roman" pitchFamily="18" charset="0"/>
                </a:rPr>
                <a:t>)</a:t>
              </a:r>
              <a:endParaRPr lang="ru-RU" dirty="0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000100" y="4929198"/>
            <a:ext cx="3375259" cy="777744"/>
            <a:chOff x="1000101" y="5223024"/>
            <a:chExt cx="3375259" cy="777744"/>
          </a:xfrm>
        </p:grpSpPr>
        <p:sp>
          <p:nvSpPr>
            <p:cNvPr id="18479" name="Text Box 47"/>
            <p:cNvSpPr txBox="1">
              <a:spLocks noChangeArrowheads="1"/>
            </p:cNvSpPr>
            <p:nvPr/>
          </p:nvSpPr>
          <p:spPr bwMode="auto">
            <a:xfrm>
              <a:off x="1000101" y="5223024"/>
              <a:ext cx="500066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 i="1" dirty="0">
                  <a:latin typeface="Times New Roman" pitchFamily="18" charset="0"/>
                </a:rPr>
                <a:t>a)</a:t>
              </a:r>
              <a:endParaRPr lang="ru-RU" dirty="0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1301633" y="5262104"/>
              <a:ext cx="307372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0000FF"/>
                  </a:solidFill>
                  <a:latin typeface="Constantia" pitchFamily="18" charset="0"/>
                </a:rPr>
                <a:t>открыта одна зона Френеля</a:t>
              </a:r>
            </a:p>
            <a:p>
              <a:pPr algn="ctr"/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I = 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ru-RU" sz="24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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ru-RU" sz="2400" dirty="0"/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1285852" y="5889573"/>
            <a:ext cx="2714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(нечётное число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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dirty="0" smtClean="0">
                <a:latin typeface="Constantia" pitchFamily="18" charset="0"/>
              </a:rPr>
              <a:t>)</a:t>
            </a:r>
            <a:endParaRPr lang="ru-RU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5357818" y="5889573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</a:rPr>
              <a:t>(чётное число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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dirty="0" smtClean="0">
                <a:latin typeface="Constantia" pitchFamily="18" charset="0"/>
              </a:rPr>
              <a:t>)</a:t>
            </a:r>
            <a:endParaRPr lang="ru-RU" dirty="0" smtClean="0">
              <a:solidFill>
                <a:srgbClr val="0000FF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642910" y="404813"/>
            <a:ext cx="8274078" cy="6186506"/>
            <a:chOff x="642910" y="404813"/>
            <a:chExt cx="8274078" cy="6186506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85918" y="404813"/>
              <a:ext cx="6457970" cy="614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4535517" y="3119262"/>
              <a:ext cx="338137" cy="26670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318" name="Rectangle 6"/>
            <p:cNvSpPr>
              <a:spLocks noChangeArrowheads="1"/>
            </p:cNvSpPr>
            <p:nvPr/>
          </p:nvSpPr>
          <p:spPr bwMode="auto">
            <a:xfrm>
              <a:off x="7667625" y="836613"/>
              <a:ext cx="647700" cy="2889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5281620" y="5589588"/>
              <a:ext cx="361950" cy="519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</a:rPr>
                <a:t>l</a:t>
              </a:r>
              <a:endParaRPr lang="ru-RU" sz="2800" i="1" dirty="0">
                <a:latin typeface="Times New Roman" pitchFamily="18" charset="0"/>
              </a:endParaRP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4714876" y="6072206"/>
              <a:ext cx="1223963" cy="519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</a:rPr>
                <a:t>l &gt;&gt; b</a:t>
              </a:r>
              <a:endParaRPr lang="ru-RU" sz="2800" i="1" dirty="0">
                <a:latin typeface="Times New Roman" pitchFamily="18" charset="0"/>
              </a:endParaRPr>
            </a:p>
          </p:txBody>
        </p:sp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8172450" y="2251075"/>
              <a:ext cx="74453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i="1" dirty="0">
                  <a:solidFill>
                    <a:srgbClr val="FF0000"/>
                  </a:solidFill>
                  <a:latin typeface="Constantia" pitchFamily="18" charset="0"/>
                </a:rPr>
                <a:t>95%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63851" y="2941546"/>
              <a:ext cx="285752" cy="107157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2" name="Group 14"/>
            <p:cNvGrpSpPr>
              <a:grpSpLocks/>
            </p:cNvGrpSpPr>
            <p:nvPr/>
          </p:nvGrpSpPr>
          <p:grpSpPr bwMode="auto">
            <a:xfrm>
              <a:off x="642910" y="1785926"/>
              <a:ext cx="863600" cy="3414712"/>
              <a:chOff x="55" y="663"/>
              <a:chExt cx="544" cy="1950"/>
            </a:xfrm>
          </p:grpSpPr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55" y="663"/>
                <a:ext cx="544" cy="195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311" y="732"/>
                <a:ext cx="42" cy="170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89" y="1607"/>
                <a:ext cx="22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H="1">
                <a:off x="352" y="1607"/>
                <a:ext cx="222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340" y="1162"/>
                <a:ext cx="227" cy="2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i="1" dirty="0">
                    <a:solidFill>
                      <a:schemeClr val="bg1"/>
                    </a:solidFill>
                    <a:latin typeface="Times New Roman" pitchFamily="18" charset="0"/>
                  </a:rPr>
                  <a:t>b</a:t>
                </a:r>
                <a:endParaRPr lang="ru-RU" sz="2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3341652" y="1103350"/>
              <a:ext cx="147600" cy="223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341652" y="3483016"/>
              <a:ext cx="147600" cy="223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270082" y="5508653"/>
              <a:ext cx="357190" cy="634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2246350" y="5641990"/>
              <a:ext cx="396000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2270082" y="5706944"/>
              <a:ext cx="309605" cy="5191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i="1" dirty="0" smtClean="0">
                  <a:latin typeface="Times New Roman" pitchFamily="18" charset="0"/>
                  <a:sym typeface="Symbol"/>
                </a:rPr>
                <a:t></a:t>
              </a:r>
              <a:endParaRPr lang="ru-RU" sz="2800" i="1" dirty="0">
                <a:latin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 flipV="1">
              <a:off x="3428992" y="2285992"/>
              <a:ext cx="4140000" cy="1143008"/>
            </a:xfrm>
            <a:prstGeom prst="straightConnector1">
              <a:avLst/>
            </a:prstGeom>
            <a:ln w="47625">
              <a:solidFill>
                <a:schemeClr val="bg1">
                  <a:lumMod val="85000"/>
                </a:scheme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4754389" y="3000372"/>
              <a:ext cx="214314" cy="412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V="1">
              <a:off x="3428992" y="2841594"/>
              <a:ext cx="4143404" cy="57150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Дуга 33"/>
            <p:cNvSpPr/>
            <p:nvPr/>
          </p:nvSpPr>
          <p:spPr>
            <a:xfrm rot="1080000">
              <a:off x="4706562" y="3214686"/>
              <a:ext cx="142876" cy="357190"/>
            </a:xfrm>
            <a:prstGeom prst="arc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35" name="Object 5"/>
            <p:cNvGraphicFramePr>
              <a:graphicFrameLocks noChangeAspect="1"/>
            </p:cNvGraphicFramePr>
            <p:nvPr/>
          </p:nvGraphicFramePr>
          <p:xfrm>
            <a:off x="5659438" y="3103563"/>
            <a:ext cx="434975" cy="357187"/>
          </p:xfrm>
          <a:graphic>
            <a:graphicData uri="http://schemas.openxmlformats.org/presentationml/2006/ole">
              <p:oleObj spid="_x0000_s109569" name="Формула" r:id="rId4" imgW="27936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395288" y="1627189"/>
            <a:ext cx="1584325" cy="4464050"/>
            <a:chOff x="249" y="935"/>
            <a:chExt cx="998" cy="2812"/>
          </a:xfrm>
        </p:grpSpPr>
        <p:sp>
          <p:nvSpPr>
            <p:cNvPr id="14342" name="Rectangle 76"/>
            <p:cNvSpPr>
              <a:spLocks noChangeArrowheads="1"/>
            </p:cNvSpPr>
            <p:nvPr/>
          </p:nvSpPr>
          <p:spPr bwMode="auto">
            <a:xfrm>
              <a:off x="249" y="935"/>
              <a:ext cx="998" cy="281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3" name="Rectangle 77"/>
            <p:cNvSpPr>
              <a:spLocks noChangeArrowheads="1"/>
            </p:cNvSpPr>
            <p:nvPr/>
          </p:nvSpPr>
          <p:spPr bwMode="auto">
            <a:xfrm>
              <a:off x="719" y="1035"/>
              <a:ext cx="76" cy="2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4" name="Line 78"/>
            <p:cNvSpPr>
              <a:spLocks noChangeShapeType="1"/>
            </p:cNvSpPr>
            <p:nvPr/>
          </p:nvSpPr>
          <p:spPr bwMode="auto">
            <a:xfrm>
              <a:off x="311" y="2296"/>
              <a:ext cx="40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5" name="Line 79"/>
            <p:cNvSpPr>
              <a:spLocks noChangeShapeType="1"/>
            </p:cNvSpPr>
            <p:nvPr/>
          </p:nvSpPr>
          <p:spPr bwMode="auto">
            <a:xfrm flipH="1">
              <a:off x="794" y="2296"/>
              <a:ext cx="40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4346" name="Text Box 80"/>
            <p:cNvSpPr txBox="1">
              <a:spLocks noChangeArrowheads="1"/>
            </p:cNvSpPr>
            <p:nvPr/>
          </p:nvSpPr>
          <p:spPr bwMode="auto">
            <a:xfrm>
              <a:off x="884" y="1888"/>
              <a:ext cx="31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i="1" dirty="0">
                  <a:solidFill>
                    <a:schemeClr val="bg1"/>
                  </a:solidFill>
                  <a:latin typeface="Times New Roman" pitchFamily="18" charset="0"/>
                </a:rPr>
                <a:t>b</a:t>
              </a:r>
              <a:endParaRPr lang="ru-RU" sz="4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341" name="Rectangle 81"/>
          <p:cNvSpPr>
            <a:spLocks/>
          </p:cNvSpPr>
          <p:nvPr/>
        </p:nvSpPr>
        <p:spPr bwMode="auto">
          <a:xfrm>
            <a:off x="-180975" y="908051"/>
            <a:ext cx="3024188" cy="57626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i="1" dirty="0">
                <a:solidFill>
                  <a:srgbClr val="0000FF"/>
                </a:solidFill>
                <a:latin typeface="Constantia" pitchFamily="18" charset="0"/>
              </a:rPr>
              <a:t>Ширина щели </a:t>
            </a:r>
            <a:r>
              <a:rPr lang="en-US" sz="3200" i="1" dirty="0">
                <a:solidFill>
                  <a:srgbClr val="0000FF"/>
                </a:solidFill>
                <a:latin typeface="Constantia" pitchFamily="18" charset="0"/>
              </a:rPr>
              <a:t>b</a:t>
            </a:r>
            <a:endParaRPr lang="ru-RU" sz="32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2" name="Rectangle 104"/>
          <p:cNvSpPr>
            <a:spLocks noChangeArrowheads="1"/>
          </p:cNvSpPr>
          <p:nvPr/>
        </p:nvSpPr>
        <p:spPr bwMode="auto">
          <a:xfrm>
            <a:off x="428596" y="357166"/>
            <a:ext cx="831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 dirty="0" smtClean="0">
                <a:solidFill>
                  <a:srgbClr val="800000"/>
                </a:solidFill>
                <a:cs typeface="Times New Roman" pitchFamily="18" charset="0"/>
              </a:rPr>
              <a:t>3.2. Угловое распределение интенсивности – минимумы и максимумы</a:t>
            </a:r>
            <a:endParaRPr lang="ru-RU" b="1" dirty="0">
              <a:solidFill>
                <a:srgbClr val="800000"/>
              </a:solidFill>
              <a:cs typeface="Times New Roman" pitchFamily="18" charset="0"/>
            </a:endParaRPr>
          </a:p>
        </p:txBody>
      </p:sp>
      <p:grpSp>
        <p:nvGrpSpPr>
          <p:cNvPr id="26626" name="Group 2"/>
          <p:cNvGrpSpPr>
            <a:grpSpLocks noChangeAspect="1"/>
          </p:cNvGrpSpPr>
          <p:nvPr/>
        </p:nvGrpSpPr>
        <p:grpSpPr bwMode="auto">
          <a:xfrm>
            <a:off x="2348997" y="1522747"/>
            <a:ext cx="6223531" cy="5263839"/>
            <a:chOff x="4010" y="2521"/>
            <a:chExt cx="6988" cy="5910"/>
          </a:xfrm>
        </p:grpSpPr>
        <p:sp>
          <p:nvSpPr>
            <p:cNvPr id="26627" name="AutoShape 3"/>
            <p:cNvSpPr>
              <a:spLocks noChangeAspect="1" noChangeArrowheads="1"/>
            </p:cNvSpPr>
            <p:nvPr/>
          </p:nvSpPr>
          <p:spPr bwMode="auto">
            <a:xfrm>
              <a:off x="4010" y="2521"/>
              <a:ext cx="6988" cy="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28" name="Line 4"/>
            <p:cNvSpPr>
              <a:spLocks noChangeShapeType="1"/>
            </p:cNvSpPr>
            <p:nvPr/>
          </p:nvSpPr>
          <p:spPr bwMode="auto">
            <a:xfrm>
              <a:off x="4010" y="5057"/>
              <a:ext cx="667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29" name="Line 5"/>
            <p:cNvSpPr>
              <a:spLocks noChangeShapeType="1"/>
            </p:cNvSpPr>
            <p:nvPr/>
          </p:nvSpPr>
          <p:spPr bwMode="auto">
            <a:xfrm>
              <a:off x="5451" y="3510"/>
              <a:ext cx="0" cy="4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>
              <a:off x="5513" y="3956"/>
              <a:ext cx="1155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5451" y="4352"/>
              <a:ext cx="2182" cy="11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5451" y="4771"/>
              <a:ext cx="2182" cy="11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5451" y="5192"/>
              <a:ext cx="2182" cy="112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5451" y="6073"/>
              <a:ext cx="2182" cy="11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5451" y="5653"/>
              <a:ext cx="2182" cy="112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 flipH="1">
              <a:off x="9831" y="2521"/>
              <a:ext cx="0" cy="50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5451" y="3962"/>
              <a:ext cx="4363" cy="223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V="1">
              <a:off x="5442" y="2957"/>
              <a:ext cx="0" cy="979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 flipV="1">
              <a:off x="5451" y="4393"/>
              <a:ext cx="770" cy="16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 rot="60000">
              <a:off x="7633" y="5490"/>
              <a:ext cx="2181" cy="7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 rot="60000" flipV="1">
              <a:off x="7633" y="6180"/>
              <a:ext cx="2181" cy="14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 flipV="1">
              <a:off x="7633" y="6204"/>
              <a:ext cx="2181" cy="55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 flipV="1">
              <a:off x="7633" y="6214"/>
              <a:ext cx="2181" cy="9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4" name="Text Box 20"/>
            <p:cNvSpPr txBox="1">
              <a:spLocks noChangeArrowheads="1"/>
            </p:cNvSpPr>
            <p:nvPr/>
          </p:nvSpPr>
          <p:spPr bwMode="auto">
            <a:xfrm>
              <a:off x="4518" y="3535"/>
              <a:ext cx="390" cy="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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5" name="Text Box 21"/>
            <p:cNvSpPr txBox="1">
              <a:spLocks noChangeArrowheads="1"/>
            </p:cNvSpPr>
            <p:nvPr/>
          </p:nvSpPr>
          <p:spPr bwMode="auto">
            <a:xfrm>
              <a:off x="8456" y="3100"/>
              <a:ext cx="642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F</a:t>
              </a:r>
              <a:endPara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9765" y="4510"/>
              <a:ext cx="642" cy="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ru-RU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О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7" name="Arc 23"/>
            <p:cNvSpPr>
              <a:spLocks/>
            </p:cNvSpPr>
            <p:nvPr/>
          </p:nvSpPr>
          <p:spPr bwMode="auto">
            <a:xfrm rot="5400000">
              <a:off x="6176" y="4089"/>
              <a:ext cx="435" cy="15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 rot="10800000" flipH="1" flipV="1">
              <a:off x="6427" y="3911"/>
              <a:ext cx="516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 flipV="1">
              <a:off x="7617" y="2593"/>
              <a:ext cx="0" cy="49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lg" len="lg"/>
              <a:tailEnd type="triangle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>
              <a:off x="7588" y="5875"/>
              <a:ext cx="2235" cy="3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 flipV="1">
              <a:off x="5451" y="6099"/>
              <a:ext cx="0" cy="979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5438" y="3983"/>
              <a:ext cx="1" cy="21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26653" name="Group 29"/>
            <p:cNvGrpSpPr>
              <a:grpSpLocks/>
            </p:cNvGrpSpPr>
            <p:nvPr/>
          </p:nvGrpSpPr>
          <p:grpSpPr bwMode="auto">
            <a:xfrm>
              <a:off x="4338" y="3975"/>
              <a:ext cx="1027" cy="2084"/>
              <a:chOff x="4338" y="3975"/>
              <a:chExt cx="1027" cy="2084"/>
            </a:xfrm>
          </p:grpSpPr>
          <p:sp>
            <p:nvSpPr>
              <p:cNvPr id="26654" name="Line 30"/>
              <p:cNvSpPr>
                <a:spLocks noChangeShapeType="1"/>
              </p:cNvSpPr>
              <p:nvPr/>
            </p:nvSpPr>
            <p:spPr bwMode="auto">
              <a:xfrm>
                <a:off x="4338" y="3975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6655" name="Line 31"/>
              <p:cNvSpPr>
                <a:spLocks noChangeShapeType="1"/>
              </p:cNvSpPr>
              <p:nvPr/>
            </p:nvSpPr>
            <p:spPr bwMode="auto">
              <a:xfrm>
                <a:off x="4338" y="4558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6656" name="Line 32"/>
              <p:cNvSpPr>
                <a:spLocks noChangeShapeType="1"/>
              </p:cNvSpPr>
              <p:nvPr/>
            </p:nvSpPr>
            <p:spPr bwMode="auto">
              <a:xfrm>
                <a:off x="4338" y="5567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6657" name="Line 33"/>
              <p:cNvSpPr>
                <a:spLocks noChangeShapeType="1"/>
              </p:cNvSpPr>
              <p:nvPr/>
            </p:nvSpPr>
            <p:spPr bwMode="auto">
              <a:xfrm>
                <a:off x="4338" y="6059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4338" y="5062"/>
                <a:ext cx="1027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  <p:sp>
          <p:nvSpPr>
            <p:cNvPr id="26659" name="Text Box 35"/>
            <p:cNvSpPr txBox="1">
              <a:spLocks noChangeArrowheads="1"/>
            </p:cNvSpPr>
            <p:nvPr/>
          </p:nvSpPr>
          <p:spPr bwMode="auto">
            <a:xfrm>
              <a:off x="5710" y="3399"/>
              <a:ext cx="990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</a:t>
              </a:r>
              <a:r>
                <a:rPr kumimoji="0" lang="en-US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sin</a:t>
              </a: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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0" name="AutoShape 36"/>
            <p:cNvSpPr>
              <a:spLocks/>
            </p:cNvSpPr>
            <p:nvPr/>
          </p:nvSpPr>
          <p:spPr bwMode="auto">
            <a:xfrm rot="17845319">
              <a:off x="5780" y="3613"/>
              <a:ext cx="265" cy="835"/>
            </a:xfrm>
            <a:prstGeom prst="rightBrace">
              <a:avLst>
                <a:gd name="adj1" fmla="val 26258"/>
                <a:gd name="adj2" fmla="val 50000"/>
              </a:avLst>
            </a:prstGeom>
            <a:noFill/>
            <a:ln w="158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61" name="Text Box 37"/>
            <p:cNvSpPr txBox="1">
              <a:spLocks noChangeArrowheads="1"/>
            </p:cNvSpPr>
            <p:nvPr/>
          </p:nvSpPr>
          <p:spPr bwMode="auto">
            <a:xfrm>
              <a:off x="7704" y="4576"/>
              <a:ext cx="499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O</a:t>
              </a:r>
              <a:r>
                <a:rPr kumimoji="0" lang="ru-RU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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2" name="Text Box 38"/>
            <p:cNvSpPr txBox="1">
              <a:spLocks noChangeArrowheads="1"/>
            </p:cNvSpPr>
            <p:nvPr/>
          </p:nvSpPr>
          <p:spPr bwMode="auto">
            <a:xfrm>
              <a:off x="9795" y="4948"/>
              <a:ext cx="30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 rot="-5400000">
              <a:off x="8739" y="2590"/>
              <a:ext cx="0" cy="221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 type="triangle"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26664" name="Text Box 40"/>
            <p:cNvSpPr txBox="1">
              <a:spLocks noChangeArrowheads="1"/>
            </p:cNvSpPr>
            <p:nvPr/>
          </p:nvSpPr>
          <p:spPr bwMode="auto">
            <a:xfrm>
              <a:off x="9798" y="5861"/>
              <a:ext cx="577" cy="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ru-RU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B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5" name="Text Box 41"/>
            <p:cNvSpPr txBox="1">
              <a:spLocks noChangeArrowheads="1"/>
            </p:cNvSpPr>
            <p:nvPr/>
          </p:nvSpPr>
          <p:spPr bwMode="auto">
            <a:xfrm>
              <a:off x="9757" y="2589"/>
              <a:ext cx="733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Э</a:t>
              </a:r>
              <a:endPara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6" name="Text Box 42"/>
            <p:cNvSpPr txBox="1">
              <a:spLocks noChangeArrowheads="1"/>
            </p:cNvSpPr>
            <p:nvPr/>
          </p:nvSpPr>
          <p:spPr bwMode="auto">
            <a:xfrm>
              <a:off x="4338" y="7655"/>
              <a:ext cx="6018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FF"/>
                  </a:solidFill>
                  <a:effectLst/>
                  <a:latin typeface="Times New Roman" pitchFamily="18" charset="0"/>
                  <a:cs typeface="Arial" pitchFamily="34" charset="0"/>
                </a:rPr>
                <a:t>Рис. </a:t>
              </a: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Схема наблюдения при дифракции Фраунгофера на щели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7" name="Text Box 43"/>
            <p:cNvSpPr txBox="1">
              <a:spLocks noChangeArrowheads="1"/>
            </p:cNvSpPr>
            <p:nvPr/>
          </p:nvSpPr>
          <p:spPr bwMode="auto">
            <a:xfrm>
              <a:off x="7578" y="4935"/>
              <a:ext cx="30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8" name="Text Box 44"/>
            <p:cNvSpPr txBox="1">
              <a:spLocks noChangeArrowheads="1"/>
            </p:cNvSpPr>
            <p:nvPr/>
          </p:nvSpPr>
          <p:spPr bwMode="auto">
            <a:xfrm>
              <a:off x="4878" y="5725"/>
              <a:ext cx="720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= 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1</a:t>
              </a:r>
              <a:endPara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69" name="Text Box 45"/>
            <p:cNvSpPr txBox="1">
              <a:spLocks noChangeArrowheads="1"/>
            </p:cNvSpPr>
            <p:nvPr/>
          </p:nvSpPr>
          <p:spPr bwMode="auto">
            <a:xfrm>
              <a:off x="4878" y="3912"/>
              <a:ext cx="720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 = </a:t>
              </a:r>
              <a:r>
                <a:rPr kumimoji="0" lang="en-US" sz="1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endPara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0" name="Text Box 46"/>
            <p:cNvSpPr txBox="1">
              <a:spLocks noChangeArrowheads="1"/>
            </p:cNvSpPr>
            <p:nvPr/>
          </p:nvSpPr>
          <p:spPr bwMode="auto">
            <a:xfrm>
              <a:off x="5398" y="3836"/>
              <a:ext cx="30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71" name="Text Box 47"/>
            <p:cNvSpPr txBox="1">
              <a:spLocks noChangeArrowheads="1"/>
            </p:cNvSpPr>
            <p:nvPr/>
          </p:nvSpPr>
          <p:spPr bwMode="auto">
            <a:xfrm>
              <a:off x="5398" y="5917"/>
              <a:ext cx="30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468444" y="44477"/>
            <a:ext cx="638970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0000FF"/>
                </a:solidFill>
                <a:latin typeface="Constantia" pitchFamily="18" charset="0"/>
              </a:rPr>
              <a:t>Векторные диаграммы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0" y="785673"/>
            <a:ext cx="9144000" cy="6064375"/>
            <a:chOff x="0" y="785673"/>
            <a:chExt cx="9144000" cy="6064375"/>
          </a:xfrm>
        </p:grpSpPr>
        <p:graphicFrame>
          <p:nvGraphicFramePr>
            <p:cNvPr id="3074" name="Object 6"/>
            <p:cNvGraphicFramePr>
              <a:graphicFrameLocks noChangeAspect="1"/>
            </p:cNvGraphicFramePr>
            <p:nvPr/>
          </p:nvGraphicFramePr>
          <p:xfrm>
            <a:off x="5857884" y="5119796"/>
            <a:ext cx="1943101" cy="809534"/>
          </p:xfrm>
          <a:graphic>
            <a:graphicData uri="http://schemas.openxmlformats.org/presentationml/2006/ole">
              <p:oleObj spid="_x0000_s3074" name="Формула" r:id="rId3" imgW="952087" imgH="393529" progId="Equation.3">
                <p:embed/>
              </p:oleObj>
            </a:graphicData>
          </a:graphic>
        </p:graphicFrame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125538"/>
              <a:ext cx="9144000" cy="3649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0" name="Rectangle 9"/>
            <p:cNvSpPr>
              <a:spLocks/>
            </p:cNvSpPr>
            <p:nvPr/>
          </p:nvSpPr>
          <p:spPr bwMode="auto">
            <a:xfrm>
              <a:off x="107950" y="836613"/>
              <a:ext cx="1800225" cy="576262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en-US" sz="2800" i="1" dirty="0">
                  <a:solidFill>
                    <a:srgbClr val="FF0000"/>
                  </a:solidFill>
                  <a:latin typeface="Constantia" pitchFamily="18" charset="0"/>
                </a:rPr>
                <a:t>a) </a:t>
              </a:r>
              <a:r>
                <a:rPr lang="en-US" sz="2800" i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 = 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</a:p>
          </p:txBody>
        </p:sp>
        <p:sp>
          <p:nvSpPr>
            <p:cNvPr id="3081" name="Rectangle 10"/>
            <p:cNvSpPr>
              <a:spLocks/>
            </p:cNvSpPr>
            <p:nvPr/>
          </p:nvSpPr>
          <p:spPr bwMode="auto">
            <a:xfrm>
              <a:off x="2413000" y="2852738"/>
              <a:ext cx="1727200" cy="576262"/>
            </a:xfrm>
            <a:prstGeom prst="rect">
              <a:avLst/>
            </a:prstGeom>
            <a:solidFill>
              <a:schemeClr val="bg1"/>
            </a:solidFill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2800" i="1" dirty="0" smtClean="0">
                  <a:solidFill>
                    <a:srgbClr val="FF0000"/>
                  </a:solidFill>
                  <a:latin typeface="Constantia" pitchFamily="18" charset="0"/>
                </a:rPr>
                <a:t>б</a:t>
              </a:r>
              <a:r>
                <a:rPr lang="en-US" sz="2800" i="1" dirty="0" smtClean="0">
                  <a:solidFill>
                    <a:srgbClr val="FF0000"/>
                  </a:solidFill>
                  <a:latin typeface="Constantia" pitchFamily="18" charset="0"/>
                </a:rPr>
                <a:t>) </a:t>
              </a:r>
              <a:r>
                <a:rPr lang="en-US" sz="2800" i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 &gt; 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</a:p>
          </p:txBody>
        </p:sp>
        <p:sp>
          <p:nvSpPr>
            <p:cNvPr id="3082" name="Rectangle 11"/>
            <p:cNvSpPr>
              <a:spLocks/>
            </p:cNvSpPr>
            <p:nvPr/>
          </p:nvSpPr>
          <p:spPr bwMode="auto">
            <a:xfrm>
              <a:off x="6000760" y="865304"/>
              <a:ext cx="2735262" cy="503238"/>
            </a:xfrm>
            <a:prstGeom prst="rect">
              <a:avLst/>
            </a:prstGeom>
            <a:solidFill>
              <a:schemeClr val="bg1"/>
            </a:solidFill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2800" i="1" dirty="0" err="1" smtClean="0">
                  <a:solidFill>
                    <a:srgbClr val="FF0000"/>
                  </a:solidFill>
                  <a:latin typeface="Constantia" pitchFamily="18" charset="0"/>
                </a:rPr>
                <a:t>д</a:t>
              </a:r>
              <a:r>
                <a:rPr lang="en-US" sz="2800" i="1" dirty="0" smtClean="0">
                  <a:solidFill>
                    <a:srgbClr val="FF0000"/>
                  </a:solidFill>
                  <a:latin typeface="Constantia" pitchFamily="18" charset="0"/>
                </a:rPr>
                <a:t>) </a:t>
              </a:r>
              <a:r>
                <a:rPr lang="en-US" sz="2800" dirty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en-US" sz="2800" i="1" dirty="0">
                  <a:solidFill>
                    <a:srgbClr val="FF0000"/>
                  </a:solidFill>
                  <a:latin typeface="Constantia" pitchFamily="18" charset="0"/>
                </a:rPr>
                <a:t> </a:t>
              </a:r>
              <a:r>
                <a:rPr lang="en-US" sz="2800" i="1" dirty="0" smtClean="0">
                  <a:solidFill>
                    <a:srgbClr val="FF0000"/>
                  </a:solidFill>
                  <a:latin typeface="Constantia" pitchFamily="18" charset="0"/>
                </a:rPr>
                <a:t>&lt;</a:t>
              </a:r>
              <a:r>
                <a:rPr lang="ru-RU" sz="2800" i="1" dirty="0" smtClean="0">
                  <a:solidFill>
                    <a:srgbClr val="FF0000"/>
                  </a:solidFill>
                  <a:latin typeface="Constantia" pitchFamily="18" charset="0"/>
                </a:rPr>
                <a:t> </a:t>
              </a:r>
              <a:r>
                <a:rPr lang="en-US" sz="2800" i="1" dirty="0" smtClean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 </a:t>
              </a:r>
              <a:r>
                <a:rPr lang="en-US" sz="2800" i="1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&lt; </a:t>
              </a:r>
              <a:r>
                <a:rPr lang="en-US" sz="2800" baseline="-2500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1</a:t>
              </a:r>
              <a:r>
                <a:rPr lang="en-US" sz="2800" i="1" baseline="30000" dirty="0">
                  <a:solidFill>
                    <a:srgbClr val="FF0000"/>
                  </a:solidFill>
                  <a:latin typeface="Constantia" pitchFamily="18" charset="0"/>
                  <a:sym typeface="Symbol" pitchFamily="18" charset="2"/>
                </a:rPr>
                <a:t>min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083" name="Rectangle 12"/>
            <p:cNvSpPr>
              <a:spLocks/>
            </p:cNvSpPr>
            <p:nvPr/>
          </p:nvSpPr>
          <p:spPr bwMode="auto">
            <a:xfrm>
              <a:off x="3348038" y="1557338"/>
              <a:ext cx="1296987" cy="576262"/>
            </a:xfrm>
            <a:prstGeom prst="rect">
              <a:avLst/>
            </a:prstGeom>
            <a:solidFill>
              <a:schemeClr val="bg1"/>
            </a:solidFill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endParaRPr lang="en-US" sz="32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572132" y="1928802"/>
              <a:ext cx="50006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i="1" dirty="0" smtClean="0">
                  <a:latin typeface="Times New Roman" pitchFamily="18" charset="0"/>
                </a:rPr>
                <a:t>Е</a:t>
              </a:r>
              <a:r>
                <a:rPr lang="en-US" i="1" baseline="-25000" dirty="0" smtClean="0">
                  <a:latin typeface="Times New Roman" pitchFamily="18" charset="0"/>
                </a:rPr>
                <a:t>R</a:t>
              </a:r>
              <a:endParaRPr lang="ru-RU" dirty="0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714348" y="1768194"/>
              <a:ext cx="2428892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oli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16200000" flipH="1">
              <a:off x="5520511" y="1901034"/>
              <a:ext cx="2000264" cy="10715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698446" y="2992421"/>
              <a:ext cx="2198676" cy="102398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9"/>
            <p:cNvSpPr>
              <a:spLocks/>
            </p:cNvSpPr>
            <p:nvPr/>
          </p:nvSpPr>
          <p:spPr bwMode="auto">
            <a:xfrm>
              <a:off x="1722310" y="1103350"/>
              <a:ext cx="500065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2000" baseline="30000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*</a:t>
              </a:r>
              <a:endParaRPr lang="en-US" sz="2000" baseline="30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9" name="Rectangle 9"/>
            <p:cNvSpPr>
              <a:spLocks/>
            </p:cNvSpPr>
            <p:nvPr/>
          </p:nvSpPr>
          <p:spPr bwMode="auto">
            <a:xfrm>
              <a:off x="7953318" y="1873145"/>
              <a:ext cx="500065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/>
              <a:r>
                <a:rPr lang="ru-RU" sz="2400" baseline="30000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*</a:t>
              </a:r>
              <a:endParaRPr lang="en-US" sz="2400" baseline="30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3143240" y="785673"/>
              <a:ext cx="2643206" cy="730403"/>
              <a:chOff x="3143240" y="785673"/>
              <a:chExt cx="2643206" cy="730403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3357554" y="857232"/>
                <a:ext cx="2254333" cy="647700"/>
                <a:chOff x="3357554" y="857232"/>
                <a:chExt cx="2254333" cy="647700"/>
              </a:xfrm>
            </p:grpSpPr>
            <p:graphicFrame>
              <p:nvGraphicFramePr>
                <p:cNvPr id="2" name="Object 6"/>
                <p:cNvGraphicFramePr>
                  <a:graphicFrameLocks noChangeAspect="1"/>
                </p:cNvGraphicFramePr>
                <p:nvPr/>
              </p:nvGraphicFramePr>
              <p:xfrm>
                <a:off x="3357554" y="928670"/>
                <a:ext cx="1732297" cy="519099"/>
              </p:xfrm>
              <a:graphic>
                <a:graphicData uri="http://schemas.openxmlformats.org/presentationml/2006/ole">
                  <p:oleObj spid="_x0000_s3075" name="Формула" r:id="rId5" imgW="685800" imgH="203040" progId="Equation.3">
                    <p:embed/>
                  </p:oleObj>
                </a:graphicData>
              </a:graphic>
            </p:graphicFrame>
            <p:sp>
              <p:nvSpPr>
                <p:cNvPr id="24" name="Rectangle 9"/>
                <p:cNvSpPr>
                  <a:spLocks/>
                </p:cNvSpPr>
                <p:nvPr/>
              </p:nvSpPr>
              <p:spPr bwMode="auto">
                <a:xfrm>
                  <a:off x="4897507" y="857232"/>
                  <a:ext cx="714380" cy="647700"/>
                </a:xfrm>
                <a:prstGeom prst="rect">
                  <a:avLst/>
                </a:prstGeom>
                <a:noFill/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/>
                  <a:r>
                    <a:rPr lang="ru-RU" sz="4400" i="1" dirty="0" smtClean="0">
                      <a:solidFill>
                        <a:srgbClr val="FF0000"/>
                      </a:solidFill>
                      <a:latin typeface="Constantia" pitchFamily="18" charset="0"/>
                    </a:rPr>
                    <a:t>!</a:t>
                  </a:r>
                  <a:endParaRPr lang="en-US" sz="4400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endParaRPr>
                </a:p>
              </p:txBody>
            </p:sp>
          </p:grpSp>
          <p:sp>
            <p:nvSpPr>
              <p:cNvPr id="26" name="Овал 25"/>
              <p:cNvSpPr/>
              <p:nvPr/>
            </p:nvSpPr>
            <p:spPr>
              <a:xfrm>
                <a:off x="3143240" y="785673"/>
                <a:ext cx="2643206" cy="730403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28" name="Прямоугольник 27"/>
            <p:cNvSpPr/>
            <p:nvPr/>
          </p:nvSpPr>
          <p:spPr>
            <a:xfrm>
              <a:off x="6215074" y="4214818"/>
              <a:ext cx="2143140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5286380" y="4906993"/>
              <a:ext cx="3286148" cy="1379527"/>
            </a:xfrm>
            <a:prstGeom prst="cloudCallout">
              <a:avLst>
                <a:gd name="adj1" fmla="val 16684"/>
                <a:gd name="adj2" fmla="val -133654"/>
              </a:avLst>
            </a:pr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0" y="4211646"/>
              <a:ext cx="2732234" cy="2638402"/>
              <a:chOff x="0" y="4211646"/>
              <a:chExt cx="2732234" cy="2638402"/>
            </a:xfrm>
          </p:grpSpPr>
          <p:pic>
            <p:nvPicPr>
              <p:cNvPr id="21" name="Picture 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7158" y="4595739"/>
                <a:ext cx="2375076" cy="2254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Rectangle 11"/>
              <p:cNvSpPr>
                <a:spLocks/>
              </p:cNvSpPr>
              <p:nvPr/>
            </p:nvSpPr>
            <p:spPr bwMode="auto">
              <a:xfrm>
                <a:off x="0" y="4211646"/>
                <a:ext cx="2143108" cy="503238"/>
              </a:xfrm>
              <a:prstGeom prst="rect">
                <a:avLst/>
              </a:prstGeom>
              <a:solidFill>
                <a:schemeClr val="bg1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ru-RU" sz="2800" i="1" dirty="0" smtClean="0">
                    <a:solidFill>
                      <a:srgbClr val="FF0000"/>
                    </a:solidFill>
                    <a:latin typeface="Constantia" pitchFamily="18" charset="0"/>
                  </a:rPr>
                  <a:t>в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Constantia" pitchFamily="18" charset="0"/>
                  </a:rPr>
                  <a:t>) 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Constantia" pitchFamily="18" charset="0"/>
                    <a:sym typeface="Symbol" pitchFamily="18" charset="2"/>
                  </a:rPr>
                  <a:t> = </a:t>
                </a:r>
                <a:r>
                  <a:rPr lang="en-US" sz="2800" i="1" dirty="0">
                    <a:solidFill>
                      <a:srgbClr val="FF0000"/>
                    </a:solidFill>
                    <a:latin typeface="Constantia" pitchFamily="18" charset="0"/>
                    <a:sym typeface="Symbol" pitchFamily="18" charset="2"/>
                  </a:rPr>
                  <a:t></a:t>
                </a:r>
                <a:r>
                  <a:rPr lang="en-US" sz="2800" baseline="-25000" dirty="0">
                    <a:solidFill>
                      <a:srgbClr val="FF0000"/>
                    </a:solidFill>
                    <a:latin typeface="Constantia" pitchFamily="18" charset="0"/>
                    <a:sym typeface="Symbol" pitchFamily="18" charset="2"/>
                  </a:rPr>
                  <a:t>1</a:t>
                </a:r>
                <a:r>
                  <a:rPr lang="en-US" sz="2800" i="1" baseline="30000" dirty="0">
                    <a:solidFill>
                      <a:srgbClr val="FF0000"/>
                    </a:solidFill>
                    <a:latin typeface="Constantia" pitchFamily="18" charset="0"/>
                    <a:sym typeface="Symbol" pitchFamily="18" charset="2"/>
                  </a:rPr>
                  <a:t>min</a:t>
                </a:r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1" name="Rectangle 13"/>
              <p:cNvSpPr>
                <a:spLocks/>
              </p:cNvSpPr>
              <p:nvPr/>
            </p:nvSpPr>
            <p:spPr bwMode="auto">
              <a:xfrm>
                <a:off x="1323840" y="6213556"/>
                <a:ext cx="576263" cy="50323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/>
                <a:r>
                  <a:rPr lang="en-US" sz="2800" baseline="-25000" dirty="0" smtClean="0">
                    <a:latin typeface="Constantia" pitchFamily="18" charset="0"/>
                    <a:sym typeface="Symbol" pitchFamily="18" charset="2"/>
                  </a:rPr>
                  <a:t>1</a:t>
                </a:r>
                <a:r>
                  <a:rPr lang="ru-RU" sz="2800" baseline="-25000" dirty="0" smtClean="0">
                    <a:latin typeface="Constantia" pitchFamily="18" charset="0"/>
                    <a:sym typeface="Symbol" pitchFamily="18" charset="2"/>
                  </a:rPr>
                  <a:t> </a:t>
                </a:r>
                <a:endParaRPr lang="en-US" sz="2800" dirty="0">
                  <a:latin typeface="Times New Roman" pitchFamily="18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39750" y="28575"/>
            <a:ext cx="8353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 dirty="0">
                <a:solidFill>
                  <a:srgbClr val="0000FF"/>
                </a:solidFill>
                <a:latin typeface="Constantia" pitchFamily="18" charset="0"/>
              </a:rPr>
              <a:t>Дифракция </a:t>
            </a:r>
            <a:r>
              <a:rPr lang="en-US" sz="3600" i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3600" i="1" dirty="0" smtClean="0">
                <a:solidFill>
                  <a:srgbClr val="0000FF"/>
                </a:solidFill>
                <a:latin typeface="Constantia" pitchFamily="18" charset="0"/>
              </a:rPr>
              <a:t>Фраунгофера </a:t>
            </a:r>
            <a:r>
              <a:rPr lang="en-US" sz="3600" i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3600" i="1" dirty="0" smtClean="0">
                <a:solidFill>
                  <a:srgbClr val="0000FF"/>
                </a:solidFill>
                <a:latin typeface="Constantia" pitchFamily="18" charset="0"/>
              </a:rPr>
              <a:t>на </a:t>
            </a:r>
            <a:r>
              <a:rPr lang="en-US" sz="3600" i="1" dirty="0" smtClean="0">
                <a:solidFill>
                  <a:srgbClr val="0000FF"/>
                </a:solidFill>
                <a:latin typeface="Constantia" pitchFamily="18" charset="0"/>
              </a:rPr>
              <a:t> </a:t>
            </a:r>
            <a:r>
              <a:rPr lang="ru-RU" sz="3600" i="1" dirty="0" smtClean="0">
                <a:solidFill>
                  <a:srgbClr val="0000FF"/>
                </a:solidFill>
                <a:latin typeface="Constantia" pitchFamily="18" charset="0"/>
              </a:rPr>
              <a:t>щели</a:t>
            </a:r>
            <a:endParaRPr lang="ru-RU" sz="3600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428860" y="857232"/>
            <a:ext cx="338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Constantia" pitchFamily="18" charset="0"/>
              </a:rPr>
              <a:t>центральный максимум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84313"/>
            <a:ext cx="69024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2339975" y="3205163"/>
            <a:ext cx="795338" cy="800100"/>
            <a:chOff x="9424" y="5165"/>
            <a:chExt cx="1254" cy="1261"/>
          </a:xfrm>
        </p:grpSpPr>
        <p:grpSp>
          <p:nvGrpSpPr>
            <p:cNvPr id="15420" name="Group 8"/>
            <p:cNvGrpSpPr>
              <a:grpSpLocks/>
            </p:cNvGrpSpPr>
            <p:nvPr/>
          </p:nvGrpSpPr>
          <p:grpSpPr bwMode="auto">
            <a:xfrm rot="21443172" flipV="1">
              <a:off x="9424" y="5165"/>
              <a:ext cx="1254" cy="1261"/>
              <a:chOff x="6917" y="3595"/>
              <a:chExt cx="447" cy="412"/>
            </a:xfrm>
          </p:grpSpPr>
          <p:sp>
            <p:nvSpPr>
              <p:cNvPr id="15422" name="Arc 9"/>
              <p:cNvSpPr>
                <a:spLocks/>
              </p:cNvSpPr>
              <p:nvPr/>
            </p:nvSpPr>
            <p:spPr bwMode="auto">
              <a:xfrm rot="10612517">
                <a:off x="6917" y="3607"/>
                <a:ext cx="211" cy="375"/>
              </a:xfrm>
              <a:custGeom>
                <a:avLst/>
                <a:gdLst>
                  <a:gd name="T0" fmla="*/ 0 w 22316"/>
                  <a:gd name="T1" fmla="*/ 0 h 43199"/>
                  <a:gd name="T2" fmla="*/ 9 w 22316"/>
                  <a:gd name="T3" fmla="*/ 375 h 43199"/>
                  <a:gd name="T4" fmla="*/ 7 w 22316"/>
                  <a:gd name="T5" fmla="*/ 188 h 43199"/>
                  <a:gd name="T6" fmla="*/ 0 60000 65536"/>
                  <a:gd name="T7" fmla="*/ 0 60000 65536"/>
                  <a:gd name="T8" fmla="*/ 0 60000 65536"/>
                  <a:gd name="T9" fmla="*/ 0 w 22316"/>
                  <a:gd name="T10" fmla="*/ 0 h 43199"/>
                  <a:gd name="T11" fmla="*/ 22316 w 22316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6" h="43199" fill="none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</a:path>
                  <a:path w="22316" h="43199" stroke="0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  <a:lnTo>
                      <a:pt x="716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423" name="Arc 10"/>
              <p:cNvSpPr>
                <a:spLocks/>
              </p:cNvSpPr>
              <p:nvPr/>
            </p:nvSpPr>
            <p:spPr bwMode="auto">
              <a:xfrm rot="-187483">
                <a:off x="7115" y="3595"/>
                <a:ext cx="249" cy="412"/>
              </a:xfrm>
              <a:custGeom>
                <a:avLst/>
                <a:gdLst>
                  <a:gd name="T0" fmla="*/ 0 w 22303"/>
                  <a:gd name="T1" fmla="*/ 0 h 43199"/>
                  <a:gd name="T2" fmla="*/ 11 w 22303"/>
                  <a:gd name="T3" fmla="*/ 412 h 43199"/>
                  <a:gd name="T4" fmla="*/ 8 w 22303"/>
                  <a:gd name="T5" fmla="*/ 206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424" name="Arc 11"/>
              <p:cNvSpPr>
                <a:spLocks/>
              </p:cNvSpPr>
              <p:nvPr/>
            </p:nvSpPr>
            <p:spPr bwMode="auto">
              <a:xfrm rot="-187483">
                <a:off x="7126" y="3633"/>
                <a:ext cx="194" cy="338"/>
              </a:xfrm>
              <a:custGeom>
                <a:avLst/>
                <a:gdLst>
                  <a:gd name="T0" fmla="*/ 0 w 22303"/>
                  <a:gd name="T1" fmla="*/ 0 h 43199"/>
                  <a:gd name="T2" fmla="*/ 8 w 22303"/>
                  <a:gd name="T3" fmla="*/ 338 h 43199"/>
                  <a:gd name="T4" fmla="*/ 6 w 22303"/>
                  <a:gd name="T5" fmla="*/ 169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421" name="Line 12"/>
            <p:cNvSpPr>
              <a:spLocks noChangeShapeType="1"/>
            </p:cNvSpPr>
            <p:nvPr/>
          </p:nvSpPr>
          <p:spPr bwMode="auto">
            <a:xfrm>
              <a:off x="10021" y="5171"/>
              <a:ext cx="0" cy="11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med"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6156325" y="4090988"/>
            <a:ext cx="342900" cy="346075"/>
            <a:chOff x="14634" y="5351"/>
            <a:chExt cx="540" cy="544"/>
          </a:xfrm>
        </p:grpSpPr>
        <p:grpSp>
          <p:nvGrpSpPr>
            <p:cNvPr id="15411" name="Group 14"/>
            <p:cNvGrpSpPr>
              <a:grpSpLocks/>
            </p:cNvGrpSpPr>
            <p:nvPr/>
          </p:nvGrpSpPr>
          <p:grpSpPr bwMode="auto">
            <a:xfrm>
              <a:off x="14634" y="5351"/>
              <a:ext cx="540" cy="540"/>
              <a:chOff x="9403" y="13861"/>
              <a:chExt cx="167" cy="190"/>
            </a:xfrm>
          </p:grpSpPr>
          <p:grpSp>
            <p:nvGrpSpPr>
              <p:cNvPr id="15413" name="Group 15"/>
              <p:cNvGrpSpPr>
                <a:grpSpLocks/>
              </p:cNvGrpSpPr>
              <p:nvPr/>
            </p:nvGrpSpPr>
            <p:grpSpPr bwMode="auto">
              <a:xfrm>
                <a:off x="9403" y="13863"/>
                <a:ext cx="167" cy="188"/>
                <a:chOff x="9087" y="13558"/>
                <a:chExt cx="483" cy="493"/>
              </a:xfrm>
            </p:grpSpPr>
            <p:sp>
              <p:nvSpPr>
                <p:cNvPr id="15415" name="Arc 16"/>
                <p:cNvSpPr>
                  <a:spLocks/>
                </p:cNvSpPr>
                <p:nvPr/>
              </p:nvSpPr>
              <p:spPr bwMode="auto">
                <a:xfrm rot="-10633653">
                  <a:off x="9087" y="13558"/>
                  <a:ext cx="229" cy="438"/>
                </a:xfrm>
                <a:custGeom>
                  <a:avLst/>
                  <a:gdLst>
                    <a:gd name="T0" fmla="*/ 0 w 22316"/>
                    <a:gd name="T1" fmla="*/ 0 h 43199"/>
                    <a:gd name="T2" fmla="*/ 10 w 22316"/>
                    <a:gd name="T3" fmla="*/ 438 h 43199"/>
                    <a:gd name="T4" fmla="*/ 7 w 22316"/>
                    <a:gd name="T5" fmla="*/ 219 h 43199"/>
                    <a:gd name="T6" fmla="*/ 0 60000 65536"/>
                    <a:gd name="T7" fmla="*/ 0 60000 65536"/>
                    <a:gd name="T8" fmla="*/ 0 60000 65536"/>
                    <a:gd name="T9" fmla="*/ 0 w 22316"/>
                    <a:gd name="T10" fmla="*/ 0 h 43199"/>
                    <a:gd name="T11" fmla="*/ 22316 w 22316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6" h="43199" fill="none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</a:path>
                    <a:path w="22316" h="43199" stroke="0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  <a:lnTo>
                        <a:pt x="716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416" name="Arc 17"/>
                <p:cNvSpPr>
                  <a:spLocks/>
                </p:cNvSpPr>
                <p:nvPr/>
              </p:nvSpPr>
              <p:spPr bwMode="auto">
                <a:xfrm rot="166347">
                  <a:off x="9300" y="13570"/>
                  <a:ext cx="270" cy="481"/>
                </a:xfrm>
                <a:custGeom>
                  <a:avLst/>
                  <a:gdLst>
                    <a:gd name="T0" fmla="*/ 0 w 22303"/>
                    <a:gd name="T1" fmla="*/ 0 h 43199"/>
                    <a:gd name="T2" fmla="*/ 11 w 22303"/>
                    <a:gd name="T3" fmla="*/ 481 h 43199"/>
                    <a:gd name="T4" fmla="*/ 9 w 22303"/>
                    <a:gd name="T5" fmla="*/ 241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417" name="Arc 18"/>
                <p:cNvSpPr>
                  <a:spLocks/>
                </p:cNvSpPr>
                <p:nvPr/>
              </p:nvSpPr>
              <p:spPr bwMode="auto">
                <a:xfrm rot="166347">
                  <a:off x="9311" y="13613"/>
                  <a:ext cx="211" cy="394"/>
                </a:xfrm>
                <a:custGeom>
                  <a:avLst/>
                  <a:gdLst>
                    <a:gd name="T0" fmla="*/ 0 w 22303"/>
                    <a:gd name="T1" fmla="*/ 0 h 43199"/>
                    <a:gd name="T2" fmla="*/ 9 w 22303"/>
                    <a:gd name="T3" fmla="*/ 394 h 43199"/>
                    <a:gd name="T4" fmla="*/ 7 w 22303"/>
                    <a:gd name="T5" fmla="*/ 197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418" name="Arc 19"/>
                <p:cNvSpPr>
                  <a:spLocks/>
                </p:cNvSpPr>
                <p:nvPr/>
              </p:nvSpPr>
              <p:spPr bwMode="auto">
                <a:xfrm rot="-10633653">
                  <a:off x="9132" y="13603"/>
                  <a:ext cx="190" cy="350"/>
                </a:xfrm>
                <a:custGeom>
                  <a:avLst/>
                  <a:gdLst>
                    <a:gd name="T0" fmla="*/ 0 w 22303"/>
                    <a:gd name="T1" fmla="*/ 0 h 43199"/>
                    <a:gd name="T2" fmla="*/ 8 w 22303"/>
                    <a:gd name="T3" fmla="*/ 350 h 43199"/>
                    <a:gd name="T4" fmla="*/ 6 w 22303"/>
                    <a:gd name="T5" fmla="*/ 175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419" name="Arc 20"/>
                <p:cNvSpPr>
                  <a:spLocks/>
                </p:cNvSpPr>
                <p:nvPr/>
              </p:nvSpPr>
              <p:spPr bwMode="auto">
                <a:xfrm rot="166348">
                  <a:off x="9315" y="13655"/>
                  <a:ext cx="166" cy="305"/>
                </a:xfrm>
                <a:custGeom>
                  <a:avLst/>
                  <a:gdLst>
                    <a:gd name="T0" fmla="*/ 0 w 22303"/>
                    <a:gd name="T1" fmla="*/ 0 h 43199"/>
                    <a:gd name="T2" fmla="*/ 7 w 22303"/>
                    <a:gd name="T3" fmla="*/ 305 h 43199"/>
                    <a:gd name="T4" fmla="*/ 5 w 22303"/>
                    <a:gd name="T5" fmla="*/ 153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15414" name="Line 21"/>
              <p:cNvSpPr>
                <a:spLocks noChangeShapeType="1"/>
              </p:cNvSpPr>
              <p:nvPr/>
            </p:nvSpPr>
            <p:spPr bwMode="auto">
              <a:xfrm>
                <a:off x="9490" y="13861"/>
                <a:ext cx="0" cy="187"/>
              </a:xfrm>
              <a:prstGeom prst="line">
                <a:avLst/>
              </a:prstGeom>
              <a:noFill/>
              <a:ln w="12700">
                <a:solidFill>
                  <a:srgbClr val="3366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412" name="Line 22"/>
            <p:cNvSpPr>
              <a:spLocks noChangeShapeType="1"/>
            </p:cNvSpPr>
            <p:nvPr/>
          </p:nvSpPr>
          <p:spPr bwMode="auto">
            <a:xfrm>
              <a:off x="14894" y="5351"/>
              <a:ext cx="0" cy="544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5370" name="Group 28"/>
          <p:cNvGrpSpPr>
            <a:grpSpLocks/>
          </p:cNvGrpSpPr>
          <p:nvPr/>
        </p:nvGrpSpPr>
        <p:grpSpPr bwMode="auto">
          <a:xfrm>
            <a:off x="5003800" y="3205163"/>
            <a:ext cx="795338" cy="800100"/>
            <a:chOff x="9424" y="5165"/>
            <a:chExt cx="1254" cy="1261"/>
          </a:xfrm>
        </p:grpSpPr>
        <p:grpSp>
          <p:nvGrpSpPr>
            <p:cNvPr id="15402" name="Group 29"/>
            <p:cNvGrpSpPr>
              <a:grpSpLocks/>
            </p:cNvGrpSpPr>
            <p:nvPr/>
          </p:nvGrpSpPr>
          <p:grpSpPr bwMode="auto">
            <a:xfrm rot="21443172" flipV="1">
              <a:off x="9424" y="5165"/>
              <a:ext cx="1254" cy="1261"/>
              <a:chOff x="6917" y="3595"/>
              <a:chExt cx="447" cy="412"/>
            </a:xfrm>
          </p:grpSpPr>
          <p:sp>
            <p:nvSpPr>
              <p:cNvPr id="15404" name="Arc 30"/>
              <p:cNvSpPr>
                <a:spLocks/>
              </p:cNvSpPr>
              <p:nvPr/>
            </p:nvSpPr>
            <p:spPr bwMode="auto">
              <a:xfrm rot="10612517">
                <a:off x="6917" y="3607"/>
                <a:ext cx="211" cy="375"/>
              </a:xfrm>
              <a:custGeom>
                <a:avLst/>
                <a:gdLst>
                  <a:gd name="T0" fmla="*/ 0 w 22316"/>
                  <a:gd name="T1" fmla="*/ 0 h 43199"/>
                  <a:gd name="T2" fmla="*/ 9 w 22316"/>
                  <a:gd name="T3" fmla="*/ 375 h 43199"/>
                  <a:gd name="T4" fmla="*/ 7 w 22316"/>
                  <a:gd name="T5" fmla="*/ 188 h 43199"/>
                  <a:gd name="T6" fmla="*/ 0 60000 65536"/>
                  <a:gd name="T7" fmla="*/ 0 60000 65536"/>
                  <a:gd name="T8" fmla="*/ 0 60000 65536"/>
                  <a:gd name="T9" fmla="*/ 0 w 22316"/>
                  <a:gd name="T10" fmla="*/ 0 h 43199"/>
                  <a:gd name="T11" fmla="*/ 22316 w 22316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6" h="43199" fill="none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</a:path>
                  <a:path w="22316" h="43199" stroke="0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  <a:lnTo>
                      <a:pt x="716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405" name="Arc 31"/>
              <p:cNvSpPr>
                <a:spLocks/>
              </p:cNvSpPr>
              <p:nvPr/>
            </p:nvSpPr>
            <p:spPr bwMode="auto">
              <a:xfrm rot="-187483">
                <a:off x="7115" y="3595"/>
                <a:ext cx="249" cy="412"/>
              </a:xfrm>
              <a:custGeom>
                <a:avLst/>
                <a:gdLst>
                  <a:gd name="T0" fmla="*/ 0 w 22303"/>
                  <a:gd name="T1" fmla="*/ 0 h 43199"/>
                  <a:gd name="T2" fmla="*/ 11 w 22303"/>
                  <a:gd name="T3" fmla="*/ 412 h 43199"/>
                  <a:gd name="T4" fmla="*/ 8 w 22303"/>
                  <a:gd name="T5" fmla="*/ 206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406" name="Arc 32"/>
              <p:cNvSpPr>
                <a:spLocks/>
              </p:cNvSpPr>
              <p:nvPr/>
            </p:nvSpPr>
            <p:spPr bwMode="auto">
              <a:xfrm rot="-187483">
                <a:off x="7126" y="3633"/>
                <a:ext cx="194" cy="338"/>
              </a:xfrm>
              <a:custGeom>
                <a:avLst/>
                <a:gdLst>
                  <a:gd name="T0" fmla="*/ 0 w 22303"/>
                  <a:gd name="T1" fmla="*/ 0 h 43199"/>
                  <a:gd name="T2" fmla="*/ 8 w 22303"/>
                  <a:gd name="T3" fmla="*/ 338 h 43199"/>
                  <a:gd name="T4" fmla="*/ 6 w 22303"/>
                  <a:gd name="T5" fmla="*/ 169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FF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403" name="Line 33"/>
            <p:cNvSpPr>
              <a:spLocks noChangeShapeType="1"/>
            </p:cNvSpPr>
            <p:nvPr/>
          </p:nvSpPr>
          <p:spPr bwMode="auto">
            <a:xfrm>
              <a:off x="10021" y="5171"/>
              <a:ext cx="0" cy="11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med"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5371" name="Line 34"/>
          <p:cNvSpPr>
            <a:spLocks noChangeShapeType="1"/>
          </p:cNvSpPr>
          <p:nvPr/>
        </p:nvSpPr>
        <p:spPr bwMode="auto">
          <a:xfrm>
            <a:off x="2154238" y="1700213"/>
            <a:ext cx="38036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15372" name="Group 35"/>
          <p:cNvGrpSpPr>
            <a:grpSpLocks/>
          </p:cNvGrpSpPr>
          <p:nvPr/>
        </p:nvGrpSpPr>
        <p:grpSpPr bwMode="auto">
          <a:xfrm>
            <a:off x="5651500" y="5378450"/>
            <a:ext cx="577850" cy="571500"/>
            <a:chOff x="12281" y="5171"/>
            <a:chExt cx="910" cy="900"/>
          </a:xfrm>
        </p:grpSpPr>
        <p:grpSp>
          <p:nvGrpSpPr>
            <p:cNvPr id="15396" name="Group 36"/>
            <p:cNvGrpSpPr>
              <a:grpSpLocks/>
            </p:cNvGrpSpPr>
            <p:nvPr/>
          </p:nvGrpSpPr>
          <p:grpSpPr bwMode="auto">
            <a:xfrm>
              <a:off x="12281" y="5178"/>
              <a:ext cx="910" cy="893"/>
              <a:chOff x="8087" y="13680"/>
              <a:chExt cx="257" cy="255"/>
            </a:xfrm>
          </p:grpSpPr>
          <p:sp>
            <p:nvSpPr>
              <p:cNvPr id="15398" name="Arc 37"/>
              <p:cNvSpPr>
                <a:spLocks/>
              </p:cNvSpPr>
              <p:nvPr/>
            </p:nvSpPr>
            <p:spPr bwMode="auto">
              <a:xfrm rot="10695502" flipV="1">
                <a:off x="8087" y="13707"/>
                <a:ext cx="122" cy="228"/>
              </a:xfrm>
              <a:custGeom>
                <a:avLst/>
                <a:gdLst>
                  <a:gd name="T0" fmla="*/ 0 w 22316"/>
                  <a:gd name="T1" fmla="*/ 0 h 43199"/>
                  <a:gd name="T2" fmla="*/ 5 w 22316"/>
                  <a:gd name="T3" fmla="*/ 228 h 43199"/>
                  <a:gd name="T4" fmla="*/ 4 w 22316"/>
                  <a:gd name="T5" fmla="*/ 114 h 43199"/>
                  <a:gd name="T6" fmla="*/ 0 60000 65536"/>
                  <a:gd name="T7" fmla="*/ 0 60000 65536"/>
                  <a:gd name="T8" fmla="*/ 0 60000 65536"/>
                  <a:gd name="T9" fmla="*/ 0 w 22316"/>
                  <a:gd name="T10" fmla="*/ 0 h 43199"/>
                  <a:gd name="T11" fmla="*/ 22316 w 22316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6" h="43199" fill="none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</a:path>
                  <a:path w="22316" h="43199" stroke="0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  <a:lnTo>
                      <a:pt x="716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399" name="Arc 38"/>
              <p:cNvSpPr>
                <a:spLocks/>
              </p:cNvSpPr>
              <p:nvPr/>
            </p:nvSpPr>
            <p:spPr bwMode="auto">
              <a:xfrm rot="21495502" flipV="1">
                <a:off x="8200" y="13680"/>
                <a:ext cx="144" cy="251"/>
              </a:xfrm>
              <a:custGeom>
                <a:avLst/>
                <a:gdLst>
                  <a:gd name="T0" fmla="*/ 0 w 22303"/>
                  <a:gd name="T1" fmla="*/ 0 h 43199"/>
                  <a:gd name="T2" fmla="*/ 6 w 22303"/>
                  <a:gd name="T3" fmla="*/ 251 h 43199"/>
                  <a:gd name="T4" fmla="*/ 5 w 22303"/>
                  <a:gd name="T5" fmla="*/ 126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400" name="Arc 39"/>
              <p:cNvSpPr>
                <a:spLocks/>
              </p:cNvSpPr>
              <p:nvPr/>
            </p:nvSpPr>
            <p:spPr bwMode="auto">
              <a:xfrm rot="21495502" flipV="1">
                <a:off x="8207" y="13703"/>
                <a:ext cx="112" cy="205"/>
              </a:xfrm>
              <a:custGeom>
                <a:avLst/>
                <a:gdLst>
                  <a:gd name="T0" fmla="*/ 0 w 22303"/>
                  <a:gd name="T1" fmla="*/ 0 h 43199"/>
                  <a:gd name="T2" fmla="*/ 5 w 22303"/>
                  <a:gd name="T3" fmla="*/ 205 h 43199"/>
                  <a:gd name="T4" fmla="*/ 4 w 22303"/>
                  <a:gd name="T5" fmla="*/ 103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401" name="Arc 40"/>
              <p:cNvSpPr>
                <a:spLocks/>
              </p:cNvSpPr>
              <p:nvPr/>
            </p:nvSpPr>
            <p:spPr bwMode="auto">
              <a:xfrm rot="10695502" flipV="1">
                <a:off x="8110" y="13728"/>
                <a:ext cx="101" cy="182"/>
              </a:xfrm>
              <a:custGeom>
                <a:avLst/>
                <a:gdLst>
                  <a:gd name="T0" fmla="*/ 0 w 22303"/>
                  <a:gd name="T1" fmla="*/ 0 h 43199"/>
                  <a:gd name="T2" fmla="*/ 4 w 22303"/>
                  <a:gd name="T3" fmla="*/ 182 h 43199"/>
                  <a:gd name="T4" fmla="*/ 3 w 22303"/>
                  <a:gd name="T5" fmla="*/ 91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397" name="Line 41"/>
            <p:cNvSpPr>
              <a:spLocks noChangeShapeType="1"/>
            </p:cNvSpPr>
            <p:nvPr/>
          </p:nvSpPr>
          <p:spPr bwMode="auto">
            <a:xfrm>
              <a:off x="12719" y="5171"/>
              <a:ext cx="0" cy="17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med"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5373" name="Group 42"/>
          <p:cNvGrpSpPr>
            <a:grpSpLocks/>
          </p:cNvGrpSpPr>
          <p:nvPr/>
        </p:nvGrpSpPr>
        <p:grpSpPr bwMode="auto">
          <a:xfrm>
            <a:off x="1908175" y="5373688"/>
            <a:ext cx="577850" cy="571500"/>
            <a:chOff x="12281" y="5171"/>
            <a:chExt cx="910" cy="900"/>
          </a:xfrm>
        </p:grpSpPr>
        <p:grpSp>
          <p:nvGrpSpPr>
            <p:cNvPr id="15390" name="Group 43"/>
            <p:cNvGrpSpPr>
              <a:grpSpLocks/>
            </p:cNvGrpSpPr>
            <p:nvPr/>
          </p:nvGrpSpPr>
          <p:grpSpPr bwMode="auto">
            <a:xfrm>
              <a:off x="12281" y="5178"/>
              <a:ext cx="910" cy="893"/>
              <a:chOff x="8087" y="13680"/>
              <a:chExt cx="257" cy="255"/>
            </a:xfrm>
          </p:grpSpPr>
          <p:sp>
            <p:nvSpPr>
              <p:cNvPr id="15392" name="Arc 44"/>
              <p:cNvSpPr>
                <a:spLocks/>
              </p:cNvSpPr>
              <p:nvPr/>
            </p:nvSpPr>
            <p:spPr bwMode="auto">
              <a:xfrm rot="10695502" flipV="1">
                <a:off x="8087" y="13707"/>
                <a:ext cx="122" cy="228"/>
              </a:xfrm>
              <a:custGeom>
                <a:avLst/>
                <a:gdLst>
                  <a:gd name="T0" fmla="*/ 0 w 22316"/>
                  <a:gd name="T1" fmla="*/ 0 h 43199"/>
                  <a:gd name="T2" fmla="*/ 5 w 22316"/>
                  <a:gd name="T3" fmla="*/ 228 h 43199"/>
                  <a:gd name="T4" fmla="*/ 4 w 22316"/>
                  <a:gd name="T5" fmla="*/ 114 h 43199"/>
                  <a:gd name="T6" fmla="*/ 0 60000 65536"/>
                  <a:gd name="T7" fmla="*/ 0 60000 65536"/>
                  <a:gd name="T8" fmla="*/ 0 60000 65536"/>
                  <a:gd name="T9" fmla="*/ 0 w 22316"/>
                  <a:gd name="T10" fmla="*/ 0 h 43199"/>
                  <a:gd name="T11" fmla="*/ 22316 w 22316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16" h="43199" fill="none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</a:path>
                  <a:path w="22316" h="43199" stroke="0" extrusionOk="0">
                    <a:moveTo>
                      <a:pt x="-1" y="11"/>
                    </a:moveTo>
                    <a:cubicBezTo>
                      <a:pt x="238" y="3"/>
                      <a:pt x="477" y="-1"/>
                      <a:pt x="716" y="0"/>
                    </a:cubicBezTo>
                    <a:cubicBezTo>
                      <a:pt x="12645" y="0"/>
                      <a:pt x="22316" y="9670"/>
                      <a:pt x="22316" y="21600"/>
                    </a:cubicBezTo>
                    <a:cubicBezTo>
                      <a:pt x="22316" y="33434"/>
                      <a:pt x="12792" y="43066"/>
                      <a:pt x="957" y="43198"/>
                    </a:cubicBezTo>
                    <a:lnTo>
                      <a:pt x="716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393" name="Arc 45"/>
              <p:cNvSpPr>
                <a:spLocks/>
              </p:cNvSpPr>
              <p:nvPr/>
            </p:nvSpPr>
            <p:spPr bwMode="auto">
              <a:xfrm rot="21495502" flipV="1">
                <a:off x="8200" y="13680"/>
                <a:ext cx="144" cy="251"/>
              </a:xfrm>
              <a:custGeom>
                <a:avLst/>
                <a:gdLst>
                  <a:gd name="T0" fmla="*/ 0 w 22303"/>
                  <a:gd name="T1" fmla="*/ 0 h 43199"/>
                  <a:gd name="T2" fmla="*/ 6 w 22303"/>
                  <a:gd name="T3" fmla="*/ 251 h 43199"/>
                  <a:gd name="T4" fmla="*/ 5 w 22303"/>
                  <a:gd name="T5" fmla="*/ 126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394" name="Arc 46"/>
              <p:cNvSpPr>
                <a:spLocks/>
              </p:cNvSpPr>
              <p:nvPr/>
            </p:nvSpPr>
            <p:spPr bwMode="auto">
              <a:xfrm rot="21495502" flipV="1">
                <a:off x="8207" y="13703"/>
                <a:ext cx="112" cy="205"/>
              </a:xfrm>
              <a:custGeom>
                <a:avLst/>
                <a:gdLst>
                  <a:gd name="T0" fmla="*/ 0 w 22303"/>
                  <a:gd name="T1" fmla="*/ 0 h 43199"/>
                  <a:gd name="T2" fmla="*/ 5 w 22303"/>
                  <a:gd name="T3" fmla="*/ 205 h 43199"/>
                  <a:gd name="T4" fmla="*/ 4 w 22303"/>
                  <a:gd name="T5" fmla="*/ 103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5395" name="Arc 47"/>
              <p:cNvSpPr>
                <a:spLocks/>
              </p:cNvSpPr>
              <p:nvPr/>
            </p:nvSpPr>
            <p:spPr bwMode="auto">
              <a:xfrm rot="10695502" flipV="1">
                <a:off x="8110" y="13728"/>
                <a:ext cx="101" cy="182"/>
              </a:xfrm>
              <a:custGeom>
                <a:avLst/>
                <a:gdLst>
                  <a:gd name="T0" fmla="*/ 0 w 22303"/>
                  <a:gd name="T1" fmla="*/ 0 h 43199"/>
                  <a:gd name="T2" fmla="*/ 4 w 22303"/>
                  <a:gd name="T3" fmla="*/ 182 h 43199"/>
                  <a:gd name="T4" fmla="*/ 3 w 22303"/>
                  <a:gd name="T5" fmla="*/ 91 h 43199"/>
                  <a:gd name="T6" fmla="*/ 0 60000 65536"/>
                  <a:gd name="T7" fmla="*/ 0 60000 65536"/>
                  <a:gd name="T8" fmla="*/ 0 60000 65536"/>
                  <a:gd name="T9" fmla="*/ 0 w 22303"/>
                  <a:gd name="T10" fmla="*/ 0 h 43199"/>
                  <a:gd name="T11" fmla="*/ 22303 w 22303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303" h="43199" fill="none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</a:path>
                  <a:path w="22303" h="43199" stroke="0" extrusionOk="0">
                    <a:moveTo>
                      <a:pt x="0" y="11"/>
                    </a:moveTo>
                    <a:cubicBezTo>
                      <a:pt x="234" y="3"/>
                      <a:pt x="468" y="-1"/>
                      <a:pt x="703" y="0"/>
                    </a:cubicBezTo>
                    <a:cubicBezTo>
                      <a:pt x="12632" y="0"/>
                      <a:pt x="22303" y="9670"/>
                      <a:pt x="22303" y="21600"/>
                    </a:cubicBezTo>
                    <a:cubicBezTo>
                      <a:pt x="22303" y="33434"/>
                      <a:pt x="12779" y="43066"/>
                      <a:pt x="944" y="43198"/>
                    </a:cubicBezTo>
                    <a:lnTo>
                      <a:pt x="703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FF00"/>
                </a:solidFill>
                <a:round/>
                <a:headEnd type="none" w="sm" len="med"/>
                <a:tailEnd type="non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391" name="Line 48"/>
            <p:cNvSpPr>
              <a:spLocks noChangeShapeType="1"/>
            </p:cNvSpPr>
            <p:nvPr/>
          </p:nvSpPr>
          <p:spPr bwMode="auto">
            <a:xfrm>
              <a:off x="12719" y="5171"/>
              <a:ext cx="0" cy="17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none" w="sm" len="med"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15376" name="Group 51"/>
          <p:cNvGrpSpPr>
            <a:grpSpLocks/>
          </p:cNvGrpSpPr>
          <p:nvPr/>
        </p:nvGrpSpPr>
        <p:grpSpPr bwMode="auto">
          <a:xfrm>
            <a:off x="1619250" y="4090988"/>
            <a:ext cx="342900" cy="346075"/>
            <a:chOff x="14634" y="5351"/>
            <a:chExt cx="540" cy="544"/>
          </a:xfrm>
        </p:grpSpPr>
        <p:grpSp>
          <p:nvGrpSpPr>
            <p:cNvPr id="15381" name="Group 52"/>
            <p:cNvGrpSpPr>
              <a:grpSpLocks/>
            </p:cNvGrpSpPr>
            <p:nvPr/>
          </p:nvGrpSpPr>
          <p:grpSpPr bwMode="auto">
            <a:xfrm>
              <a:off x="14634" y="5351"/>
              <a:ext cx="540" cy="540"/>
              <a:chOff x="9403" y="13861"/>
              <a:chExt cx="167" cy="190"/>
            </a:xfrm>
          </p:grpSpPr>
          <p:grpSp>
            <p:nvGrpSpPr>
              <p:cNvPr id="15383" name="Group 53"/>
              <p:cNvGrpSpPr>
                <a:grpSpLocks/>
              </p:cNvGrpSpPr>
              <p:nvPr/>
            </p:nvGrpSpPr>
            <p:grpSpPr bwMode="auto">
              <a:xfrm>
                <a:off x="9403" y="13863"/>
                <a:ext cx="167" cy="188"/>
                <a:chOff x="9087" y="13558"/>
                <a:chExt cx="483" cy="493"/>
              </a:xfrm>
            </p:grpSpPr>
            <p:sp>
              <p:nvSpPr>
                <p:cNvPr id="15385" name="Arc 54"/>
                <p:cNvSpPr>
                  <a:spLocks/>
                </p:cNvSpPr>
                <p:nvPr/>
              </p:nvSpPr>
              <p:spPr bwMode="auto">
                <a:xfrm rot="-10633653">
                  <a:off x="9087" y="13558"/>
                  <a:ext cx="229" cy="438"/>
                </a:xfrm>
                <a:custGeom>
                  <a:avLst/>
                  <a:gdLst>
                    <a:gd name="T0" fmla="*/ 0 w 22316"/>
                    <a:gd name="T1" fmla="*/ 0 h 43199"/>
                    <a:gd name="T2" fmla="*/ 10 w 22316"/>
                    <a:gd name="T3" fmla="*/ 438 h 43199"/>
                    <a:gd name="T4" fmla="*/ 7 w 22316"/>
                    <a:gd name="T5" fmla="*/ 219 h 43199"/>
                    <a:gd name="T6" fmla="*/ 0 60000 65536"/>
                    <a:gd name="T7" fmla="*/ 0 60000 65536"/>
                    <a:gd name="T8" fmla="*/ 0 60000 65536"/>
                    <a:gd name="T9" fmla="*/ 0 w 22316"/>
                    <a:gd name="T10" fmla="*/ 0 h 43199"/>
                    <a:gd name="T11" fmla="*/ 22316 w 22316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6" h="43199" fill="none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</a:path>
                    <a:path w="22316" h="43199" stroke="0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  <a:lnTo>
                        <a:pt x="716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386" name="Arc 55"/>
                <p:cNvSpPr>
                  <a:spLocks/>
                </p:cNvSpPr>
                <p:nvPr/>
              </p:nvSpPr>
              <p:spPr bwMode="auto">
                <a:xfrm rot="166347">
                  <a:off x="9300" y="13570"/>
                  <a:ext cx="270" cy="481"/>
                </a:xfrm>
                <a:custGeom>
                  <a:avLst/>
                  <a:gdLst>
                    <a:gd name="T0" fmla="*/ 0 w 22303"/>
                    <a:gd name="T1" fmla="*/ 0 h 43199"/>
                    <a:gd name="T2" fmla="*/ 11 w 22303"/>
                    <a:gd name="T3" fmla="*/ 481 h 43199"/>
                    <a:gd name="T4" fmla="*/ 9 w 22303"/>
                    <a:gd name="T5" fmla="*/ 241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triangl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387" name="Arc 56"/>
                <p:cNvSpPr>
                  <a:spLocks/>
                </p:cNvSpPr>
                <p:nvPr/>
              </p:nvSpPr>
              <p:spPr bwMode="auto">
                <a:xfrm rot="166347">
                  <a:off x="9311" y="13613"/>
                  <a:ext cx="211" cy="394"/>
                </a:xfrm>
                <a:custGeom>
                  <a:avLst/>
                  <a:gdLst>
                    <a:gd name="T0" fmla="*/ 0 w 22303"/>
                    <a:gd name="T1" fmla="*/ 0 h 43199"/>
                    <a:gd name="T2" fmla="*/ 9 w 22303"/>
                    <a:gd name="T3" fmla="*/ 394 h 43199"/>
                    <a:gd name="T4" fmla="*/ 7 w 22303"/>
                    <a:gd name="T5" fmla="*/ 197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388" name="Arc 57"/>
                <p:cNvSpPr>
                  <a:spLocks/>
                </p:cNvSpPr>
                <p:nvPr/>
              </p:nvSpPr>
              <p:spPr bwMode="auto">
                <a:xfrm rot="-10633653">
                  <a:off x="9132" y="13603"/>
                  <a:ext cx="190" cy="350"/>
                </a:xfrm>
                <a:custGeom>
                  <a:avLst/>
                  <a:gdLst>
                    <a:gd name="T0" fmla="*/ 0 w 22303"/>
                    <a:gd name="T1" fmla="*/ 0 h 43199"/>
                    <a:gd name="T2" fmla="*/ 8 w 22303"/>
                    <a:gd name="T3" fmla="*/ 350 h 43199"/>
                    <a:gd name="T4" fmla="*/ 6 w 22303"/>
                    <a:gd name="T5" fmla="*/ 175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389" name="Arc 58"/>
                <p:cNvSpPr>
                  <a:spLocks/>
                </p:cNvSpPr>
                <p:nvPr/>
              </p:nvSpPr>
              <p:spPr bwMode="auto">
                <a:xfrm rot="166348">
                  <a:off x="9315" y="13655"/>
                  <a:ext cx="166" cy="305"/>
                </a:xfrm>
                <a:custGeom>
                  <a:avLst/>
                  <a:gdLst>
                    <a:gd name="T0" fmla="*/ 0 w 22303"/>
                    <a:gd name="T1" fmla="*/ 0 h 43199"/>
                    <a:gd name="T2" fmla="*/ 7 w 22303"/>
                    <a:gd name="T3" fmla="*/ 305 h 43199"/>
                    <a:gd name="T4" fmla="*/ 5 w 22303"/>
                    <a:gd name="T5" fmla="*/ 153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3366FF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15384" name="Line 59"/>
              <p:cNvSpPr>
                <a:spLocks noChangeShapeType="1"/>
              </p:cNvSpPr>
              <p:nvPr/>
            </p:nvSpPr>
            <p:spPr bwMode="auto">
              <a:xfrm>
                <a:off x="9490" y="13861"/>
                <a:ext cx="0" cy="187"/>
              </a:xfrm>
              <a:prstGeom prst="line">
                <a:avLst/>
              </a:prstGeom>
              <a:noFill/>
              <a:ln w="12700">
                <a:solidFill>
                  <a:srgbClr val="3366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382" name="Line 60"/>
            <p:cNvSpPr>
              <a:spLocks noChangeShapeType="1"/>
            </p:cNvSpPr>
            <p:nvPr/>
          </p:nvSpPr>
          <p:spPr bwMode="auto">
            <a:xfrm>
              <a:off x="14894" y="5351"/>
              <a:ext cx="0" cy="544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2555834" y="5469100"/>
            <a:ext cx="1257300" cy="1254125"/>
            <a:chOff x="2516079" y="5469100"/>
            <a:chExt cx="1257300" cy="1254125"/>
          </a:xfrm>
        </p:grpSpPr>
        <p:grpSp>
          <p:nvGrpSpPr>
            <p:cNvPr id="15369" name="Group 23"/>
            <p:cNvGrpSpPr>
              <a:grpSpLocks/>
            </p:cNvGrpSpPr>
            <p:nvPr/>
          </p:nvGrpSpPr>
          <p:grpSpPr bwMode="auto">
            <a:xfrm>
              <a:off x="2516079" y="5469100"/>
              <a:ext cx="1257300" cy="1254125"/>
              <a:chOff x="5993" y="4810"/>
              <a:chExt cx="1980" cy="1976"/>
            </a:xfrm>
          </p:grpSpPr>
          <p:grpSp>
            <p:nvGrpSpPr>
              <p:cNvPr id="15407" name="Group 24"/>
              <p:cNvGrpSpPr>
                <a:grpSpLocks/>
              </p:cNvGrpSpPr>
              <p:nvPr/>
            </p:nvGrpSpPr>
            <p:grpSpPr bwMode="auto">
              <a:xfrm rot="21577876" flipV="1">
                <a:off x="5993" y="4810"/>
                <a:ext cx="1980" cy="1976"/>
                <a:chOff x="6074" y="5037"/>
                <a:chExt cx="1956" cy="1980"/>
              </a:xfrm>
            </p:grpSpPr>
            <p:sp>
              <p:nvSpPr>
                <p:cNvPr id="15409" name="Arc 25"/>
                <p:cNvSpPr>
                  <a:spLocks/>
                </p:cNvSpPr>
                <p:nvPr/>
              </p:nvSpPr>
              <p:spPr bwMode="auto">
                <a:xfrm rot="10800000">
                  <a:off x="6074" y="5037"/>
                  <a:ext cx="923" cy="1800"/>
                </a:xfrm>
                <a:custGeom>
                  <a:avLst/>
                  <a:gdLst>
                    <a:gd name="T0" fmla="*/ 0 w 22316"/>
                    <a:gd name="T1" fmla="*/ 1 h 43199"/>
                    <a:gd name="T2" fmla="*/ 40 w 22316"/>
                    <a:gd name="T3" fmla="*/ 1800 h 43199"/>
                    <a:gd name="T4" fmla="*/ 30 w 22316"/>
                    <a:gd name="T5" fmla="*/ 900 h 43199"/>
                    <a:gd name="T6" fmla="*/ 0 60000 65536"/>
                    <a:gd name="T7" fmla="*/ 0 60000 65536"/>
                    <a:gd name="T8" fmla="*/ 0 60000 65536"/>
                    <a:gd name="T9" fmla="*/ 0 w 22316"/>
                    <a:gd name="T10" fmla="*/ 0 h 43199"/>
                    <a:gd name="T11" fmla="*/ 22316 w 22316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6" h="43199" fill="none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</a:path>
                    <a:path w="22316" h="43199" stroke="0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  <a:lnTo>
                        <a:pt x="716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5410" name="Arc 26"/>
                <p:cNvSpPr>
                  <a:spLocks/>
                </p:cNvSpPr>
                <p:nvPr/>
              </p:nvSpPr>
              <p:spPr bwMode="auto">
                <a:xfrm>
                  <a:off x="6940" y="5037"/>
                  <a:ext cx="1090" cy="1980"/>
                </a:xfrm>
                <a:custGeom>
                  <a:avLst/>
                  <a:gdLst>
                    <a:gd name="T0" fmla="*/ 0 w 22303"/>
                    <a:gd name="T1" fmla="*/ 1 h 43199"/>
                    <a:gd name="T2" fmla="*/ 46 w 22303"/>
                    <a:gd name="T3" fmla="*/ 1980 h 43199"/>
                    <a:gd name="T4" fmla="*/ 34 w 22303"/>
                    <a:gd name="T5" fmla="*/ 990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15408" name="Line 27"/>
              <p:cNvSpPr>
                <a:spLocks noChangeShapeType="1"/>
              </p:cNvSpPr>
              <p:nvPr/>
            </p:nvSpPr>
            <p:spPr bwMode="auto">
              <a:xfrm>
                <a:off x="6894" y="4811"/>
                <a:ext cx="0" cy="17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377" name="Text Box 61"/>
            <p:cNvSpPr txBox="1">
              <a:spLocks noChangeArrowheads="1"/>
            </p:cNvSpPr>
            <p:nvPr/>
          </p:nvSpPr>
          <p:spPr bwMode="auto">
            <a:xfrm>
              <a:off x="2674979" y="5979770"/>
              <a:ext cx="857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1-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й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1600" i="1" dirty="0">
                  <a:latin typeface="Times New Roman" pitchFamily="18" charset="0"/>
                  <a:sym typeface="Symbol" pitchFamily="18" charset="2"/>
                </a:rPr>
                <a:t>min</a:t>
              </a:r>
            </a:p>
          </p:txBody>
        </p:sp>
      </p:grpSp>
      <p:sp>
        <p:nvSpPr>
          <p:cNvPr id="15378" name="Text Box 62"/>
          <p:cNvSpPr txBox="1">
            <a:spLocks noChangeArrowheads="1"/>
          </p:cNvSpPr>
          <p:nvPr/>
        </p:nvSpPr>
        <p:spPr bwMode="auto">
          <a:xfrm>
            <a:off x="5578477" y="5929330"/>
            <a:ext cx="779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sym typeface="Symbol" pitchFamily="18" charset="2"/>
              </a:rPr>
              <a:t>2-</a:t>
            </a:r>
            <a:r>
              <a:rPr lang="ru-RU" sz="1400" dirty="0">
                <a:latin typeface="Times New Roman" pitchFamily="18" charset="0"/>
                <a:sym typeface="Symbol" pitchFamily="18" charset="2"/>
              </a:rPr>
              <a:t>й</a:t>
            </a:r>
            <a:r>
              <a:rPr lang="en-US" sz="1400" i="1" dirty="0">
                <a:latin typeface="Times New Roman" pitchFamily="18" charset="0"/>
                <a:sym typeface="Symbol" pitchFamily="18" charset="2"/>
              </a:rPr>
              <a:t> min</a:t>
            </a:r>
          </a:p>
        </p:txBody>
      </p:sp>
      <p:sp>
        <p:nvSpPr>
          <p:cNvPr id="15379" name="Text Box 63"/>
          <p:cNvSpPr txBox="1">
            <a:spLocks noChangeArrowheads="1"/>
          </p:cNvSpPr>
          <p:nvPr/>
        </p:nvSpPr>
        <p:spPr bwMode="auto">
          <a:xfrm>
            <a:off x="1833565" y="5929330"/>
            <a:ext cx="7381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sym typeface="Symbol" pitchFamily="18" charset="2"/>
              </a:rPr>
              <a:t>2-</a:t>
            </a:r>
            <a:r>
              <a:rPr lang="ru-RU" sz="1400" dirty="0">
                <a:latin typeface="Times New Roman" pitchFamily="18" charset="0"/>
                <a:sym typeface="Symbol" pitchFamily="18" charset="2"/>
              </a:rPr>
              <a:t>й</a:t>
            </a:r>
            <a:r>
              <a:rPr lang="en-US" sz="1400" i="1" dirty="0">
                <a:latin typeface="Times New Roman" pitchFamily="18" charset="0"/>
                <a:sym typeface="Symbol" pitchFamily="18" charset="2"/>
              </a:rPr>
              <a:t> min</a:t>
            </a:r>
          </a:p>
        </p:txBody>
      </p:sp>
      <p:sp>
        <p:nvSpPr>
          <p:cNvPr id="15380" name="Rectangle 64"/>
          <p:cNvSpPr>
            <a:spLocks/>
          </p:cNvSpPr>
          <p:nvPr/>
        </p:nvSpPr>
        <p:spPr bwMode="auto">
          <a:xfrm>
            <a:off x="4067175" y="1628775"/>
            <a:ext cx="863600" cy="57626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en-US" sz="3200" baseline="-25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3200" baseline="30000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*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000101" y="1428736"/>
            <a:ext cx="126974" cy="342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6929212" y="1523906"/>
            <a:ext cx="126974" cy="342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 rot="5400000">
            <a:off x="4000435" y="-1397040"/>
            <a:ext cx="71559" cy="5929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2" name="Прямая со стрелкой 71"/>
          <p:cNvCxnSpPr/>
          <p:nvPr/>
        </p:nvCxnSpPr>
        <p:spPr>
          <a:xfrm rot="10800000" flipV="1">
            <a:off x="4500562" y="2428868"/>
            <a:ext cx="2928958" cy="57150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 flipH="1">
            <a:off x="3478148" y="1785926"/>
            <a:ext cx="220691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8" name="Rectangle 6"/>
          <p:cNvSpPr>
            <a:spLocks noChangeArrowheads="1"/>
          </p:cNvSpPr>
          <p:nvPr/>
        </p:nvSpPr>
        <p:spPr bwMode="auto">
          <a:xfrm>
            <a:off x="3652830" y="1223946"/>
            <a:ext cx="4191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Constantia" pitchFamily="18" charset="0"/>
              </a:rPr>
              <a:t>I</a:t>
            </a:r>
            <a:endParaRPr lang="ru-RU" sz="2800" i="1" dirty="0">
              <a:latin typeface="Constantia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rot="5400000" flipH="1" flipV="1">
            <a:off x="3719453" y="1797119"/>
            <a:ext cx="642942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5214942" y="1214422"/>
          <a:ext cx="379412" cy="471487"/>
        </p:xfrm>
        <a:graphic>
          <a:graphicData uri="http://schemas.openxmlformats.org/presentationml/2006/ole">
            <p:oleObj spid="_x0000_s24582" name="Формула" r:id="rId4" imgW="215640" imgH="266400" progId="Equation.3">
              <p:embed/>
            </p:oleObj>
          </a:graphicData>
        </a:graphic>
      </p:graphicFrame>
      <p:sp>
        <p:nvSpPr>
          <p:cNvPr id="83" name="Прямоугольник 82"/>
          <p:cNvSpPr/>
          <p:nvPr/>
        </p:nvSpPr>
        <p:spPr>
          <a:xfrm rot="5400000">
            <a:off x="4000436" y="1857303"/>
            <a:ext cx="71559" cy="5929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Line 50"/>
          <p:cNvSpPr>
            <a:spLocks noChangeShapeType="1"/>
          </p:cNvSpPr>
          <p:nvPr/>
        </p:nvSpPr>
        <p:spPr bwMode="auto">
          <a:xfrm flipH="1" flipV="1">
            <a:off x="3127338" y="4572008"/>
            <a:ext cx="0" cy="79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87" name="Text Box 62"/>
          <p:cNvSpPr txBox="1">
            <a:spLocks noChangeArrowheads="1"/>
          </p:cNvSpPr>
          <p:nvPr/>
        </p:nvSpPr>
        <p:spPr bwMode="auto">
          <a:xfrm>
            <a:off x="6770676" y="592933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sym typeface="Symbol" pitchFamily="18" charset="2"/>
              </a:rPr>
              <a:t>b</a:t>
            </a:r>
            <a:r>
              <a:rPr lang="en-US" sz="2800" dirty="0" smtClean="0">
                <a:latin typeface="Times New Roman" pitchFamily="18" charset="0"/>
                <a:sym typeface="Symbol"/>
              </a:rPr>
              <a:t>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sin</a:t>
            </a:r>
            <a:r>
              <a:rPr lang="en-US" sz="2800" i="1" dirty="0" smtClean="0">
                <a:latin typeface="Times New Roman" pitchFamily="18" charset="0"/>
                <a:sym typeface="Symbol"/>
              </a:rPr>
              <a:t> = </a:t>
            </a:r>
            <a:r>
              <a:rPr lang="en-US" sz="2800" dirty="0" smtClean="0">
                <a:latin typeface="Times New Roman" pitchFamily="18" charset="0"/>
                <a:sym typeface="Symbol"/>
              </a:rPr>
              <a:t></a:t>
            </a:r>
            <a:r>
              <a:rPr lang="en-US" sz="2800" i="1" dirty="0" smtClean="0">
                <a:latin typeface="Times New Roman" pitchFamily="18" charset="0"/>
                <a:sym typeface="Symbol"/>
              </a:rPr>
              <a:t> m</a:t>
            </a:r>
            <a:endParaRPr lang="en-US" sz="2800" i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99" name="Группа 98"/>
          <p:cNvGrpSpPr/>
          <p:nvPr/>
        </p:nvGrpSpPr>
        <p:grpSpPr>
          <a:xfrm>
            <a:off x="7143736" y="1285860"/>
            <a:ext cx="2000264" cy="2293953"/>
            <a:chOff x="7143736" y="1285860"/>
            <a:chExt cx="2000264" cy="2293953"/>
          </a:xfrm>
        </p:grpSpPr>
        <p:graphicFrame>
          <p:nvGraphicFramePr>
            <p:cNvPr id="24579" name="Object 3"/>
            <p:cNvGraphicFramePr>
              <a:graphicFrameLocks noChangeAspect="1"/>
            </p:cNvGraphicFramePr>
            <p:nvPr/>
          </p:nvGraphicFramePr>
          <p:xfrm>
            <a:off x="7572375" y="2992438"/>
            <a:ext cx="1216025" cy="587375"/>
          </p:xfrm>
          <a:graphic>
            <a:graphicData uri="http://schemas.openxmlformats.org/presentationml/2006/ole">
              <p:oleObj spid="_x0000_s24579" name="Формула" r:id="rId5" imgW="952200" imgH="457200" progId="Equation.3">
                <p:embed/>
              </p:oleObj>
            </a:graphicData>
          </a:graphic>
        </p:graphicFrame>
        <p:sp>
          <p:nvSpPr>
            <p:cNvPr id="86" name="Rectangle 6"/>
            <p:cNvSpPr>
              <a:spLocks noChangeArrowheads="1"/>
            </p:cNvSpPr>
            <p:nvPr/>
          </p:nvSpPr>
          <p:spPr bwMode="auto">
            <a:xfrm>
              <a:off x="7143736" y="1285860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</a:rPr>
                <a:t>Задача 10.5 </a:t>
              </a:r>
              <a:r>
                <a:rPr lang="ru-RU" b="1" dirty="0" smtClean="0">
                  <a:solidFill>
                    <a:srgbClr val="00B0F0"/>
                  </a:solidFill>
                  <a:latin typeface="Constantia" pitchFamily="18" charset="0"/>
                </a:rPr>
                <a:t>:</a:t>
              </a:r>
              <a:endParaRPr lang="ru-RU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24583" name="Object 7"/>
            <p:cNvGraphicFramePr>
              <a:graphicFrameLocks noChangeAspect="1"/>
            </p:cNvGraphicFramePr>
            <p:nvPr/>
          </p:nvGraphicFramePr>
          <p:xfrm>
            <a:off x="7243763" y="1776413"/>
            <a:ext cx="1800225" cy="714375"/>
          </p:xfrm>
          <a:graphic>
            <a:graphicData uri="http://schemas.openxmlformats.org/presentationml/2006/ole">
              <p:oleObj spid="_x0000_s24583" name="Формула" r:id="rId6" imgW="1206360" imgH="482400" progId="Equation.3">
                <p:embed/>
              </p:oleObj>
            </a:graphicData>
          </a:graphic>
        </p:graphicFrame>
      </p:grp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6969209" y="4278063"/>
            <a:ext cx="81750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sym typeface="Symbol" pitchFamily="18" charset="2"/>
              </a:rPr>
              <a:t>sin</a:t>
            </a:r>
            <a:r>
              <a:rPr lang="en-US" sz="2400" i="1" dirty="0" smtClean="0">
                <a:latin typeface="Times New Roman" pitchFamily="18" charset="0"/>
                <a:sym typeface="Symbol"/>
              </a:rPr>
              <a:t> </a:t>
            </a:r>
            <a:endParaRPr lang="en-US" sz="2400" i="1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8" name="Text Box 62"/>
          <p:cNvSpPr txBox="1">
            <a:spLocks noChangeArrowheads="1"/>
          </p:cNvSpPr>
          <p:nvPr/>
        </p:nvSpPr>
        <p:spPr bwMode="auto">
          <a:xfrm>
            <a:off x="7072330" y="6457890"/>
            <a:ext cx="19193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sym typeface="Symbol"/>
              </a:rPr>
              <a:t>m = </a:t>
            </a:r>
            <a:r>
              <a:rPr lang="en-US" sz="2000" dirty="0" smtClean="0">
                <a:latin typeface="Times New Roman" pitchFamily="18" charset="0"/>
                <a:sym typeface="Symbol"/>
              </a:rPr>
              <a:t>1, 2, 3, …</a:t>
            </a:r>
            <a:endParaRPr lang="en-US" sz="20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89" name="Line 50"/>
          <p:cNvSpPr>
            <a:spLocks noChangeShapeType="1"/>
          </p:cNvSpPr>
          <p:nvPr/>
        </p:nvSpPr>
        <p:spPr bwMode="auto">
          <a:xfrm flipH="1" flipV="1">
            <a:off x="4968824" y="4572008"/>
            <a:ext cx="0" cy="79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6929454" y="5643578"/>
            <a:ext cx="1895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sym typeface="Symbol" pitchFamily="18" charset="2"/>
              </a:rPr>
              <a:t>Все  минимумы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sym typeface="Symbol" pitchFamily="18" charset="2"/>
              </a:rPr>
              <a:t>:</a:t>
            </a:r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lang="ru-RU" dirty="0"/>
          </a:p>
        </p:txBody>
      </p:sp>
      <p:grpSp>
        <p:nvGrpSpPr>
          <p:cNvPr id="92" name="Группа 91"/>
          <p:cNvGrpSpPr/>
          <p:nvPr/>
        </p:nvGrpSpPr>
        <p:grpSpPr>
          <a:xfrm>
            <a:off x="4386270" y="5468898"/>
            <a:ext cx="1257300" cy="1254125"/>
            <a:chOff x="2516079" y="5469100"/>
            <a:chExt cx="1257300" cy="1254125"/>
          </a:xfrm>
        </p:grpSpPr>
        <p:grpSp>
          <p:nvGrpSpPr>
            <p:cNvPr id="93" name="Group 23"/>
            <p:cNvGrpSpPr>
              <a:grpSpLocks/>
            </p:cNvGrpSpPr>
            <p:nvPr/>
          </p:nvGrpSpPr>
          <p:grpSpPr bwMode="auto">
            <a:xfrm>
              <a:off x="2513539" y="5469100"/>
              <a:ext cx="1256665" cy="1254125"/>
              <a:chOff x="5989" y="4810"/>
              <a:chExt cx="1979" cy="1976"/>
            </a:xfrm>
          </p:grpSpPr>
          <p:grpSp>
            <p:nvGrpSpPr>
              <p:cNvPr id="95" name="Group 24"/>
              <p:cNvGrpSpPr>
                <a:grpSpLocks/>
              </p:cNvGrpSpPr>
              <p:nvPr/>
            </p:nvGrpSpPr>
            <p:grpSpPr bwMode="auto">
              <a:xfrm rot="21577876" flipV="1">
                <a:off x="5989" y="4810"/>
                <a:ext cx="1979" cy="1976"/>
                <a:chOff x="6074" y="5037"/>
                <a:chExt cx="1956" cy="1980"/>
              </a:xfrm>
            </p:grpSpPr>
            <p:sp>
              <p:nvSpPr>
                <p:cNvPr id="97" name="Arc 25"/>
                <p:cNvSpPr>
                  <a:spLocks/>
                </p:cNvSpPr>
                <p:nvPr/>
              </p:nvSpPr>
              <p:spPr bwMode="auto">
                <a:xfrm rot="10800000">
                  <a:off x="6074" y="5037"/>
                  <a:ext cx="923" cy="1800"/>
                </a:xfrm>
                <a:custGeom>
                  <a:avLst/>
                  <a:gdLst>
                    <a:gd name="T0" fmla="*/ 0 w 22316"/>
                    <a:gd name="T1" fmla="*/ 1 h 43199"/>
                    <a:gd name="T2" fmla="*/ 40 w 22316"/>
                    <a:gd name="T3" fmla="*/ 1800 h 43199"/>
                    <a:gd name="T4" fmla="*/ 30 w 22316"/>
                    <a:gd name="T5" fmla="*/ 900 h 43199"/>
                    <a:gd name="T6" fmla="*/ 0 60000 65536"/>
                    <a:gd name="T7" fmla="*/ 0 60000 65536"/>
                    <a:gd name="T8" fmla="*/ 0 60000 65536"/>
                    <a:gd name="T9" fmla="*/ 0 w 22316"/>
                    <a:gd name="T10" fmla="*/ 0 h 43199"/>
                    <a:gd name="T11" fmla="*/ 22316 w 22316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16" h="43199" fill="none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</a:path>
                    <a:path w="22316" h="43199" stroke="0" extrusionOk="0">
                      <a:moveTo>
                        <a:pt x="-1" y="11"/>
                      </a:moveTo>
                      <a:cubicBezTo>
                        <a:pt x="238" y="3"/>
                        <a:pt x="477" y="-1"/>
                        <a:pt x="716" y="0"/>
                      </a:cubicBezTo>
                      <a:cubicBezTo>
                        <a:pt x="12645" y="0"/>
                        <a:pt x="22316" y="9670"/>
                        <a:pt x="22316" y="21600"/>
                      </a:cubicBezTo>
                      <a:cubicBezTo>
                        <a:pt x="22316" y="33434"/>
                        <a:pt x="12792" y="43066"/>
                        <a:pt x="957" y="43198"/>
                      </a:cubicBezTo>
                      <a:lnTo>
                        <a:pt x="716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98" name="Arc 26"/>
                <p:cNvSpPr>
                  <a:spLocks/>
                </p:cNvSpPr>
                <p:nvPr/>
              </p:nvSpPr>
              <p:spPr bwMode="auto">
                <a:xfrm>
                  <a:off x="6940" y="5037"/>
                  <a:ext cx="1090" cy="1980"/>
                </a:xfrm>
                <a:custGeom>
                  <a:avLst/>
                  <a:gdLst>
                    <a:gd name="T0" fmla="*/ 0 w 22303"/>
                    <a:gd name="T1" fmla="*/ 1 h 43199"/>
                    <a:gd name="T2" fmla="*/ 46 w 22303"/>
                    <a:gd name="T3" fmla="*/ 1980 h 43199"/>
                    <a:gd name="T4" fmla="*/ 34 w 22303"/>
                    <a:gd name="T5" fmla="*/ 990 h 43199"/>
                    <a:gd name="T6" fmla="*/ 0 60000 65536"/>
                    <a:gd name="T7" fmla="*/ 0 60000 65536"/>
                    <a:gd name="T8" fmla="*/ 0 60000 65536"/>
                    <a:gd name="T9" fmla="*/ 0 w 22303"/>
                    <a:gd name="T10" fmla="*/ 0 h 43199"/>
                    <a:gd name="T11" fmla="*/ 22303 w 22303"/>
                    <a:gd name="T12" fmla="*/ 43199 h 431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303" h="43199" fill="none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</a:path>
                    <a:path w="22303" h="43199" stroke="0" extrusionOk="0">
                      <a:moveTo>
                        <a:pt x="0" y="11"/>
                      </a:moveTo>
                      <a:cubicBezTo>
                        <a:pt x="234" y="3"/>
                        <a:pt x="468" y="-1"/>
                        <a:pt x="703" y="0"/>
                      </a:cubicBezTo>
                      <a:cubicBezTo>
                        <a:pt x="12632" y="0"/>
                        <a:pt x="22303" y="9670"/>
                        <a:pt x="22303" y="21600"/>
                      </a:cubicBezTo>
                      <a:cubicBezTo>
                        <a:pt x="22303" y="33434"/>
                        <a:pt x="12779" y="43066"/>
                        <a:pt x="944" y="43198"/>
                      </a:cubicBezTo>
                      <a:lnTo>
                        <a:pt x="703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FF00"/>
                  </a:solidFill>
                  <a:round/>
                  <a:headEnd type="none" w="sm" len="med"/>
                  <a:tailEnd type="none" w="sm" len="sm"/>
                </a:ln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sp>
            <p:nvSpPr>
              <p:cNvPr id="96" name="Line 27"/>
              <p:cNvSpPr>
                <a:spLocks noChangeShapeType="1"/>
              </p:cNvSpPr>
              <p:nvPr/>
            </p:nvSpPr>
            <p:spPr bwMode="auto">
              <a:xfrm>
                <a:off x="6894" y="4811"/>
                <a:ext cx="0" cy="17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sm" len="sm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94" name="Text Box 61"/>
            <p:cNvSpPr txBox="1">
              <a:spLocks noChangeArrowheads="1"/>
            </p:cNvSpPr>
            <p:nvPr/>
          </p:nvSpPr>
          <p:spPr bwMode="auto">
            <a:xfrm>
              <a:off x="2674979" y="5979770"/>
              <a:ext cx="857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1-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й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1600" i="1" dirty="0">
                  <a:latin typeface="Times New Roman" pitchFamily="18" charset="0"/>
                  <a:sym typeface="Symbol" pitchFamily="18" charset="2"/>
                </a:rPr>
                <a:t>min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subSp spid="_x0000_s2458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82">
                                            <p:subSp spid="_x0000_s2458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subSp spid="_x0000_s24579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579">
                                            <p:subSp spid="_x0000_s24579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 autoUpdateAnimBg="0"/>
      <p:bldP spid="15371" grpId="0" animBg="1" autoUpdateAnimBg="0"/>
      <p:bldP spid="15378" grpId="0" autoUpdateAnimBg="0"/>
      <p:bldP spid="15379" grpId="0" autoUpdateAnimBg="0"/>
      <p:bldP spid="84" grpId="0" animBg="1" autoUpdateAnimBg="0"/>
      <p:bldP spid="87" grpId="0" autoUpdateAnimBg="0"/>
      <p:bldP spid="82" grpId="0" animBg="1" autoUpdateAnimBg="0"/>
      <p:bldP spid="88" grpId="0" autoUpdateAnimBg="0"/>
      <p:bldP spid="89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 txBox="1">
            <a:spLocks/>
          </p:cNvSpPr>
          <p:nvPr/>
        </p:nvSpPr>
        <p:spPr bwMode="auto">
          <a:xfrm>
            <a:off x="285720" y="214290"/>
            <a:ext cx="1071570" cy="357190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Доска</a:t>
            </a:r>
            <a:endParaRPr lang="ru-RU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8674241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 dirty="0"/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8499475" y="2574925"/>
            <a:ext cx="4556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dirty="0">
                <a:latin typeface="Times New Roman" pitchFamily="18" charset="0"/>
              </a:rPr>
              <a:t>0</a:t>
            </a:r>
            <a:endParaRPr lang="ru-RU" dirty="0"/>
          </a:p>
        </p:txBody>
      </p:sp>
      <p:sp>
        <p:nvSpPr>
          <p:cNvPr id="4105" name="Text Box 5"/>
          <p:cNvSpPr txBox="1">
            <a:spLocks noChangeArrowheads="1"/>
          </p:cNvSpPr>
          <p:nvPr/>
        </p:nvSpPr>
        <p:spPr bwMode="auto">
          <a:xfrm>
            <a:off x="4337050" y="3435350"/>
            <a:ext cx="4540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i="1" dirty="0">
                <a:latin typeface="Times New Roman" pitchFamily="18" charset="0"/>
              </a:rPr>
              <a:t>l</a:t>
            </a:r>
            <a:endParaRPr lang="ru-RU" dirty="0"/>
          </a:p>
        </p:txBody>
      </p:sp>
      <p:pic>
        <p:nvPicPr>
          <p:cNvPr id="41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0413" y="1903413"/>
            <a:ext cx="909637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Line 7"/>
          <p:cNvSpPr>
            <a:spLocks noChangeShapeType="1"/>
          </p:cNvSpPr>
          <p:nvPr/>
        </p:nvSpPr>
        <p:spPr bwMode="auto">
          <a:xfrm rot="16200000" flipV="1">
            <a:off x="4768057" y="-962819"/>
            <a:ext cx="1588" cy="75469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08" name="Line 8"/>
          <p:cNvSpPr>
            <a:spLocks noChangeShapeType="1"/>
          </p:cNvSpPr>
          <p:nvPr/>
        </p:nvSpPr>
        <p:spPr bwMode="auto">
          <a:xfrm rot="-5520000">
            <a:off x="4444973" y="-1714527"/>
            <a:ext cx="627063" cy="76120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09" name="Line 9"/>
          <p:cNvSpPr>
            <a:spLocks noChangeShapeType="1"/>
          </p:cNvSpPr>
          <p:nvPr/>
        </p:nvSpPr>
        <p:spPr bwMode="auto">
          <a:xfrm rot="16200000" flipV="1">
            <a:off x="656432" y="3402806"/>
            <a:ext cx="604838" cy="3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0" name="Line 10"/>
          <p:cNvSpPr>
            <a:spLocks noChangeShapeType="1"/>
          </p:cNvSpPr>
          <p:nvPr/>
        </p:nvSpPr>
        <p:spPr bwMode="auto">
          <a:xfrm rot="16200000" flipV="1">
            <a:off x="4755357" y="-288131"/>
            <a:ext cx="1587" cy="7546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sm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1" name="Line 11"/>
          <p:cNvSpPr>
            <a:spLocks noChangeShapeType="1"/>
          </p:cNvSpPr>
          <p:nvPr/>
        </p:nvSpPr>
        <p:spPr bwMode="auto">
          <a:xfrm rot="-5400000">
            <a:off x="4025880" y="-1433532"/>
            <a:ext cx="1454163" cy="760732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sm" len="med"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4112" name="Group 12"/>
          <p:cNvGrpSpPr>
            <a:grpSpLocks/>
          </p:cNvGrpSpPr>
          <p:nvPr/>
        </p:nvGrpSpPr>
        <p:grpSpPr bwMode="auto">
          <a:xfrm rot="-5400000">
            <a:off x="-190500" y="2538413"/>
            <a:ext cx="1712913" cy="541337"/>
            <a:chOff x="7045" y="6798"/>
            <a:chExt cx="3968" cy="1043"/>
          </a:xfrm>
        </p:grpSpPr>
        <p:sp>
          <p:nvSpPr>
            <p:cNvPr id="4161" name="Line 13"/>
            <p:cNvSpPr>
              <a:spLocks noChangeShapeType="1"/>
            </p:cNvSpPr>
            <p:nvPr/>
          </p:nvSpPr>
          <p:spPr bwMode="auto">
            <a:xfrm rot="5400000">
              <a:off x="10499" y="7315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2" name="Line 14"/>
            <p:cNvSpPr>
              <a:spLocks noChangeShapeType="1"/>
            </p:cNvSpPr>
            <p:nvPr/>
          </p:nvSpPr>
          <p:spPr bwMode="auto">
            <a:xfrm rot="5400000">
              <a:off x="10244" y="7319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3" name="Line 15"/>
            <p:cNvSpPr>
              <a:spLocks noChangeShapeType="1"/>
            </p:cNvSpPr>
            <p:nvPr/>
          </p:nvSpPr>
          <p:spPr bwMode="auto">
            <a:xfrm rot="5400000">
              <a:off x="10011" y="7322"/>
              <a:ext cx="10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4" name="Line 16"/>
            <p:cNvSpPr>
              <a:spLocks noChangeShapeType="1"/>
            </p:cNvSpPr>
            <p:nvPr/>
          </p:nvSpPr>
          <p:spPr bwMode="auto">
            <a:xfrm rot="5400000">
              <a:off x="9757" y="7312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5" name="Line 17"/>
            <p:cNvSpPr>
              <a:spLocks noChangeShapeType="1"/>
            </p:cNvSpPr>
            <p:nvPr/>
          </p:nvSpPr>
          <p:spPr bwMode="auto">
            <a:xfrm rot="5400000">
              <a:off x="9504" y="7318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166" name="Group 18"/>
            <p:cNvGrpSpPr>
              <a:grpSpLocks/>
            </p:cNvGrpSpPr>
            <p:nvPr/>
          </p:nvGrpSpPr>
          <p:grpSpPr bwMode="auto">
            <a:xfrm rot="5400000">
              <a:off x="9128" y="7197"/>
              <a:ext cx="1031" cy="254"/>
              <a:chOff x="3466" y="3760"/>
              <a:chExt cx="1031" cy="254"/>
            </a:xfrm>
          </p:grpSpPr>
          <p:sp>
            <p:nvSpPr>
              <p:cNvPr id="4179" name="Line 19"/>
              <p:cNvSpPr>
                <a:spLocks noChangeShapeType="1"/>
              </p:cNvSpPr>
              <p:nvPr/>
            </p:nvSpPr>
            <p:spPr bwMode="auto">
              <a:xfrm>
                <a:off x="3466" y="3760"/>
                <a:ext cx="1027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80" name="Line 20"/>
              <p:cNvSpPr>
                <a:spLocks noChangeShapeType="1"/>
              </p:cNvSpPr>
              <p:nvPr/>
            </p:nvSpPr>
            <p:spPr bwMode="auto">
              <a:xfrm>
                <a:off x="3470" y="4013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4167" name="Line 21"/>
            <p:cNvSpPr>
              <a:spLocks noChangeShapeType="1"/>
            </p:cNvSpPr>
            <p:nvPr/>
          </p:nvSpPr>
          <p:spPr bwMode="auto">
            <a:xfrm rot="5400000">
              <a:off x="8776" y="7321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8" name="Line 22"/>
            <p:cNvSpPr>
              <a:spLocks noChangeShapeType="1"/>
            </p:cNvSpPr>
            <p:nvPr/>
          </p:nvSpPr>
          <p:spPr bwMode="auto">
            <a:xfrm rot="5400000">
              <a:off x="8521" y="7325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9" name="Line 23"/>
            <p:cNvSpPr>
              <a:spLocks noChangeShapeType="1"/>
            </p:cNvSpPr>
            <p:nvPr/>
          </p:nvSpPr>
          <p:spPr bwMode="auto">
            <a:xfrm rot="5400000">
              <a:off x="8289" y="7327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70" name="Line 24"/>
            <p:cNvSpPr>
              <a:spLocks noChangeShapeType="1"/>
            </p:cNvSpPr>
            <p:nvPr/>
          </p:nvSpPr>
          <p:spPr bwMode="auto">
            <a:xfrm rot="5400000">
              <a:off x="8034" y="7318"/>
              <a:ext cx="102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4171" name="Group 25"/>
            <p:cNvGrpSpPr>
              <a:grpSpLocks/>
            </p:cNvGrpSpPr>
            <p:nvPr/>
          </p:nvGrpSpPr>
          <p:grpSpPr bwMode="auto">
            <a:xfrm>
              <a:off x="7793" y="6805"/>
              <a:ext cx="502" cy="1036"/>
              <a:chOff x="7793" y="6805"/>
              <a:chExt cx="502" cy="1036"/>
            </a:xfrm>
          </p:grpSpPr>
          <p:sp>
            <p:nvSpPr>
              <p:cNvPr id="4176" name="Line 26"/>
              <p:cNvSpPr>
                <a:spLocks noChangeShapeType="1"/>
              </p:cNvSpPr>
              <p:nvPr/>
            </p:nvSpPr>
            <p:spPr bwMode="auto">
              <a:xfrm rot="5400000">
                <a:off x="7781" y="7324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77" name="Line 27"/>
              <p:cNvSpPr>
                <a:spLocks noChangeShapeType="1"/>
              </p:cNvSpPr>
              <p:nvPr/>
            </p:nvSpPr>
            <p:spPr bwMode="auto">
              <a:xfrm rot="5400000">
                <a:off x="7535" y="7327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78" name="Line 28"/>
              <p:cNvSpPr>
                <a:spLocks noChangeShapeType="1"/>
              </p:cNvSpPr>
              <p:nvPr/>
            </p:nvSpPr>
            <p:spPr bwMode="auto">
              <a:xfrm rot="5400000">
                <a:off x="7280" y="7318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4172" name="Group 29"/>
            <p:cNvGrpSpPr>
              <a:grpSpLocks/>
            </p:cNvGrpSpPr>
            <p:nvPr/>
          </p:nvGrpSpPr>
          <p:grpSpPr bwMode="auto">
            <a:xfrm>
              <a:off x="7045" y="6798"/>
              <a:ext cx="502" cy="1036"/>
              <a:chOff x="7793" y="6805"/>
              <a:chExt cx="502" cy="1036"/>
            </a:xfrm>
          </p:grpSpPr>
          <p:sp>
            <p:nvSpPr>
              <p:cNvPr id="4173" name="Line 30"/>
              <p:cNvSpPr>
                <a:spLocks noChangeShapeType="1"/>
              </p:cNvSpPr>
              <p:nvPr/>
            </p:nvSpPr>
            <p:spPr bwMode="auto">
              <a:xfrm rot="5400000">
                <a:off x="7781" y="7324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74" name="Line 31"/>
              <p:cNvSpPr>
                <a:spLocks noChangeShapeType="1"/>
              </p:cNvSpPr>
              <p:nvPr/>
            </p:nvSpPr>
            <p:spPr bwMode="auto">
              <a:xfrm rot="5400000">
                <a:off x="7535" y="7327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75" name="Line 32"/>
              <p:cNvSpPr>
                <a:spLocks noChangeShapeType="1"/>
              </p:cNvSpPr>
              <p:nvPr/>
            </p:nvSpPr>
            <p:spPr bwMode="auto">
              <a:xfrm rot="5400000">
                <a:off x="7280" y="7318"/>
                <a:ext cx="1027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</p:grpSp>
      </p:grpSp>
      <p:sp>
        <p:nvSpPr>
          <p:cNvPr id="4113" name="Line 33"/>
          <p:cNvSpPr>
            <a:spLocks noChangeShapeType="1"/>
          </p:cNvSpPr>
          <p:nvPr/>
        </p:nvSpPr>
        <p:spPr bwMode="auto">
          <a:xfrm rot="16200000" flipV="1">
            <a:off x="658019" y="2224881"/>
            <a:ext cx="6032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4" name="Line 34"/>
          <p:cNvSpPr>
            <a:spLocks noChangeShapeType="1"/>
          </p:cNvSpPr>
          <p:nvPr/>
        </p:nvSpPr>
        <p:spPr bwMode="auto">
          <a:xfrm rot="16200000" flipV="1">
            <a:off x="4737101" y="-669925"/>
            <a:ext cx="0" cy="75469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5" name="Line 35"/>
          <p:cNvSpPr>
            <a:spLocks noChangeShapeType="1"/>
          </p:cNvSpPr>
          <p:nvPr/>
        </p:nvSpPr>
        <p:spPr bwMode="auto">
          <a:xfrm rot="16200000" flipV="1">
            <a:off x="4703763" y="-1249363"/>
            <a:ext cx="0" cy="75469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6" name="Line 36"/>
          <p:cNvSpPr>
            <a:spLocks noChangeShapeType="1"/>
          </p:cNvSpPr>
          <p:nvPr/>
        </p:nvSpPr>
        <p:spPr bwMode="auto">
          <a:xfrm flipV="1">
            <a:off x="960438" y="2058988"/>
            <a:ext cx="4762" cy="148113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7" name="Arc 37"/>
          <p:cNvSpPr>
            <a:spLocks/>
          </p:cNvSpPr>
          <p:nvPr/>
        </p:nvSpPr>
        <p:spPr bwMode="auto">
          <a:xfrm rot="2925824">
            <a:off x="2688432" y="2356644"/>
            <a:ext cx="112712" cy="152400"/>
          </a:xfrm>
          <a:custGeom>
            <a:avLst/>
            <a:gdLst>
              <a:gd name="T0" fmla="*/ 0 w 21600"/>
              <a:gd name="T1" fmla="*/ 0 h 21600"/>
              <a:gd name="T2" fmla="*/ 112712 w 21600"/>
              <a:gd name="T3" fmla="*/ 152400 h 21600"/>
              <a:gd name="T4" fmla="*/ 0 w 21600"/>
              <a:gd name="T5" fmla="*/ 1524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8" name="Arc 38"/>
          <p:cNvSpPr>
            <a:spLocks/>
          </p:cNvSpPr>
          <p:nvPr/>
        </p:nvSpPr>
        <p:spPr bwMode="auto">
          <a:xfrm rot="2882464">
            <a:off x="2292350" y="2825751"/>
            <a:ext cx="147637" cy="303212"/>
          </a:xfrm>
          <a:custGeom>
            <a:avLst/>
            <a:gdLst>
              <a:gd name="T0" fmla="*/ 0 w 21600"/>
              <a:gd name="T1" fmla="*/ 0 h 21600"/>
              <a:gd name="T2" fmla="*/ 147637 w 21600"/>
              <a:gd name="T3" fmla="*/ 303212 h 21600"/>
              <a:gd name="T4" fmla="*/ 0 w 21600"/>
              <a:gd name="T5" fmla="*/ 30321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19" name="Line 39"/>
          <p:cNvSpPr>
            <a:spLocks noChangeShapeType="1"/>
          </p:cNvSpPr>
          <p:nvPr/>
        </p:nvSpPr>
        <p:spPr bwMode="auto">
          <a:xfrm rot="-5400000">
            <a:off x="7396163" y="2747962"/>
            <a:ext cx="2279650" cy="3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0" name="Line 40"/>
          <p:cNvSpPr>
            <a:spLocks noChangeShapeType="1"/>
          </p:cNvSpPr>
          <p:nvPr/>
        </p:nvSpPr>
        <p:spPr bwMode="auto">
          <a:xfrm rot="-5400000">
            <a:off x="8580438" y="3562350"/>
            <a:ext cx="0" cy="0"/>
          </a:xfrm>
          <a:prstGeom prst="line">
            <a:avLst/>
          </a:prstGeom>
          <a:noFill/>
          <a:ln w="381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1" name="Line 41"/>
          <p:cNvSpPr>
            <a:spLocks noChangeShapeType="1"/>
          </p:cNvSpPr>
          <p:nvPr/>
        </p:nvSpPr>
        <p:spPr bwMode="auto">
          <a:xfrm rot="-5400000">
            <a:off x="8580438" y="2813050"/>
            <a:ext cx="0" cy="0"/>
          </a:xfrm>
          <a:prstGeom prst="line">
            <a:avLst/>
          </a:prstGeom>
          <a:noFill/>
          <a:ln w="381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2" name="Line 42"/>
          <p:cNvSpPr>
            <a:spLocks noChangeShapeType="1"/>
          </p:cNvSpPr>
          <p:nvPr/>
        </p:nvSpPr>
        <p:spPr bwMode="auto">
          <a:xfrm rot="-5400000">
            <a:off x="8580438" y="2065338"/>
            <a:ext cx="0" cy="0"/>
          </a:xfrm>
          <a:prstGeom prst="line">
            <a:avLst/>
          </a:prstGeom>
          <a:noFill/>
          <a:ln w="381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3" name="Line 43"/>
          <p:cNvSpPr>
            <a:spLocks noChangeShapeType="1"/>
          </p:cNvSpPr>
          <p:nvPr/>
        </p:nvSpPr>
        <p:spPr bwMode="auto">
          <a:xfrm rot="-5400000">
            <a:off x="7389019" y="2813844"/>
            <a:ext cx="2382838" cy="0"/>
          </a:xfrm>
          <a:prstGeom prst="line">
            <a:avLst/>
          </a:prstGeom>
          <a:noFill/>
          <a:ln w="381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4" name="Line 44"/>
          <p:cNvSpPr>
            <a:spLocks noChangeShapeType="1"/>
          </p:cNvSpPr>
          <p:nvPr/>
        </p:nvSpPr>
        <p:spPr bwMode="auto">
          <a:xfrm rot="16200000" flipV="1">
            <a:off x="8070057" y="1112043"/>
            <a:ext cx="0" cy="1020763"/>
          </a:xfrm>
          <a:prstGeom prst="line">
            <a:avLst/>
          </a:prstGeom>
          <a:noFill/>
          <a:ln w="3810">
            <a:solidFill>
              <a:srgbClr val="FFFFFF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4125" name="Group 45"/>
          <p:cNvGrpSpPr>
            <a:grpSpLocks/>
          </p:cNvGrpSpPr>
          <p:nvPr/>
        </p:nvGrpSpPr>
        <p:grpSpPr bwMode="auto">
          <a:xfrm>
            <a:off x="7559675" y="1622425"/>
            <a:ext cx="935038" cy="2382838"/>
            <a:chOff x="9848" y="1758"/>
            <a:chExt cx="1111" cy="3754"/>
          </a:xfrm>
        </p:grpSpPr>
        <p:sp>
          <p:nvSpPr>
            <p:cNvPr id="4148" name="Line 46"/>
            <p:cNvSpPr>
              <a:spLocks noChangeShapeType="1"/>
            </p:cNvSpPr>
            <p:nvPr/>
          </p:nvSpPr>
          <p:spPr bwMode="auto">
            <a:xfrm rot="-5400000">
              <a:off x="10959" y="5512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49" name="Line 47"/>
            <p:cNvSpPr>
              <a:spLocks noChangeShapeType="1"/>
            </p:cNvSpPr>
            <p:nvPr/>
          </p:nvSpPr>
          <p:spPr bwMode="auto">
            <a:xfrm rot="-5400000">
              <a:off x="10354" y="5512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0" name="Line 48"/>
            <p:cNvSpPr>
              <a:spLocks noChangeShapeType="1"/>
            </p:cNvSpPr>
            <p:nvPr/>
          </p:nvSpPr>
          <p:spPr bwMode="auto">
            <a:xfrm rot="-5400000">
              <a:off x="9848" y="4815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1" name="Line 49"/>
            <p:cNvSpPr>
              <a:spLocks noChangeShapeType="1"/>
            </p:cNvSpPr>
            <p:nvPr/>
          </p:nvSpPr>
          <p:spPr bwMode="auto">
            <a:xfrm rot="-5400000">
              <a:off x="9848" y="3635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2" name="Line 50"/>
            <p:cNvSpPr>
              <a:spLocks noChangeShapeType="1"/>
            </p:cNvSpPr>
            <p:nvPr/>
          </p:nvSpPr>
          <p:spPr bwMode="auto">
            <a:xfrm rot="-5400000">
              <a:off x="9848" y="2456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3" name="Line 51"/>
            <p:cNvSpPr>
              <a:spLocks noChangeShapeType="1"/>
            </p:cNvSpPr>
            <p:nvPr/>
          </p:nvSpPr>
          <p:spPr bwMode="auto">
            <a:xfrm rot="-5400000">
              <a:off x="7971" y="3635"/>
              <a:ext cx="3754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4" name="Line 52"/>
            <p:cNvSpPr>
              <a:spLocks noChangeShapeType="1"/>
            </p:cNvSpPr>
            <p:nvPr/>
          </p:nvSpPr>
          <p:spPr bwMode="auto">
            <a:xfrm rot="-5400000">
              <a:off x="10959" y="1758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5" name="Line 53"/>
            <p:cNvSpPr>
              <a:spLocks noChangeShapeType="1"/>
            </p:cNvSpPr>
            <p:nvPr/>
          </p:nvSpPr>
          <p:spPr bwMode="auto">
            <a:xfrm rot="-5400000">
              <a:off x="10354" y="1758"/>
              <a:ext cx="0" cy="0"/>
            </a:xfrm>
            <a:prstGeom prst="line">
              <a:avLst/>
            </a:prstGeom>
            <a:noFill/>
            <a:ln w="3810">
              <a:solidFill>
                <a:srgbClr val="FFFF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6" name="Freeform 54"/>
            <p:cNvSpPr>
              <a:spLocks/>
            </p:cNvSpPr>
            <p:nvPr/>
          </p:nvSpPr>
          <p:spPr bwMode="auto">
            <a:xfrm rot="-5400000">
              <a:off x="10218" y="4828"/>
              <a:ext cx="883" cy="483"/>
            </a:xfrm>
            <a:custGeom>
              <a:avLst/>
              <a:gdLst>
                <a:gd name="T0" fmla="*/ 10 w 641"/>
                <a:gd name="T1" fmla="*/ 899 h 907"/>
                <a:gd name="T2" fmla="*/ 19 w 641"/>
                <a:gd name="T3" fmla="*/ 892 h 907"/>
                <a:gd name="T4" fmla="*/ 29 w 641"/>
                <a:gd name="T5" fmla="*/ 886 h 907"/>
                <a:gd name="T6" fmla="*/ 39 w 641"/>
                <a:gd name="T7" fmla="*/ 878 h 907"/>
                <a:gd name="T8" fmla="*/ 49 w 641"/>
                <a:gd name="T9" fmla="*/ 870 h 907"/>
                <a:gd name="T10" fmla="*/ 59 w 641"/>
                <a:gd name="T11" fmla="*/ 862 h 907"/>
                <a:gd name="T12" fmla="*/ 70 w 641"/>
                <a:gd name="T13" fmla="*/ 853 h 907"/>
                <a:gd name="T14" fmla="*/ 80 w 641"/>
                <a:gd name="T15" fmla="*/ 844 h 907"/>
                <a:gd name="T16" fmla="*/ 90 w 641"/>
                <a:gd name="T17" fmla="*/ 835 h 907"/>
                <a:gd name="T18" fmla="*/ 100 w 641"/>
                <a:gd name="T19" fmla="*/ 825 h 907"/>
                <a:gd name="T20" fmla="*/ 110 w 641"/>
                <a:gd name="T21" fmla="*/ 816 h 907"/>
                <a:gd name="T22" fmla="*/ 120 w 641"/>
                <a:gd name="T23" fmla="*/ 806 h 907"/>
                <a:gd name="T24" fmla="*/ 129 w 641"/>
                <a:gd name="T25" fmla="*/ 795 h 907"/>
                <a:gd name="T26" fmla="*/ 139 w 641"/>
                <a:gd name="T27" fmla="*/ 785 h 907"/>
                <a:gd name="T28" fmla="*/ 150 w 641"/>
                <a:gd name="T29" fmla="*/ 774 h 907"/>
                <a:gd name="T30" fmla="*/ 160 w 641"/>
                <a:gd name="T31" fmla="*/ 764 h 907"/>
                <a:gd name="T32" fmla="*/ 170 w 641"/>
                <a:gd name="T33" fmla="*/ 752 h 907"/>
                <a:gd name="T34" fmla="*/ 180 w 641"/>
                <a:gd name="T35" fmla="*/ 740 h 907"/>
                <a:gd name="T36" fmla="*/ 190 w 641"/>
                <a:gd name="T37" fmla="*/ 728 h 907"/>
                <a:gd name="T38" fmla="*/ 201 w 641"/>
                <a:gd name="T39" fmla="*/ 716 h 907"/>
                <a:gd name="T40" fmla="*/ 211 w 641"/>
                <a:gd name="T41" fmla="*/ 705 h 907"/>
                <a:gd name="T42" fmla="*/ 221 w 641"/>
                <a:gd name="T43" fmla="*/ 693 h 907"/>
                <a:gd name="T44" fmla="*/ 231 w 641"/>
                <a:gd name="T45" fmla="*/ 680 h 907"/>
                <a:gd name="T46" fmla="*/ 241 w 641"/>
                <a:gd name="T47" fmla="*/ 667 h 907"/>
                <a:gd name="T48" fmla="*/ 251 w 641"/>
                <a:gd name="T49" fmla="*/ 653 h 907"/>
                <a:gd name="T50" fmla="*/ 260 w 641"/>
                <a:gd name="T51" fmla="*/ 639 h 907"/>
                <a:gd name="T52" fmla="*/ 271 w 641"/>
                <a:gd name="T53" fmla="*/ 626 h 907"/>
                <a:gd name="T54" fmla="*/ 281 w 641"/>
                <a:gd name="T55" fmla="*/ 611 h 907"/>
                <a:gd name="T56" fmla="*/ 291 w 641"/>
                <a:gd name="T57" fmla="*/ 598 h 907"/>
                <a:gd name="T58" fmla="*/ 301 w 641"/>
                <a:gd name="T59" fmla="*/ 584 h 907"/>
                <a:gd name="T60" fmla="*/ 311 w 641"/>
                <a:gd name="T61" fmla="*/ 569 h 907"/>
                <a:gd name="T62" fmla="*/ 321 w 641"/>
                <a:gd name="T63" fmla="*/ 554 h 907"/>
                <a:gd name="T64" fmla="*/ 332 w 641"/>
                <a:gd name="T65" fmla="*/ 539 h 907"/>
                <a:gd name="T66" fmla="*/ 342 w 641"/>
                <a:gd name="T67" fmla="*/ 523 h 907"/>
                <a:gd name="T68" fmla="*/ 352 w 641"/>
                <a:gd name="T69" fmla="*/ 508 h 907"/>
                <a:gd name="T70" fmla="*/ 362 w 641"/>
                <a:gd name="T71" fmla="*/ 492 h 907"/>
                <a:gd name="T72" fmla="*/ 372 w 641"/>
                <a:gd name="T73" fmla="*/ 476 h 907"/>
                <a:gd name="T74" fmla="*/ 383 w 641"/>
                <a:gd name="T75" fmla="*/ 460 h 907"/>
                <a:gd name="T76" fmla="*/ 393 w 641"/>
                <a:gd name="T77" fmla="*/ 444 h 907"/>
                <a:gd name="T78" fmla="*/ 403 w 641"/>
                <a:gd name="T79" fmla="*/ 427 h 907"/>
                <a:gd name="T80" fmla="*/ 413 w 641"/>
                <a:gd name="T81" fmla="*/ 412 h 907"/>
                <a:gd name="T82" fmla="*/ 423 w 641"/>
                <a:gd name="T83" fmla="*/ 395 h 907"/>
                <a:gd name="T84" fmla="*/ 432 w 641"/>
                <a:gd name="T85" fmla="*/ 377 h 907"/>
                <a:gd name="T86" fmla="*/ 442 w 641"/>
                <a:gd name="T87" fmla="*/ 359 h 907"/>
                <a:gd name="T88" fmla="*/ 453 w 641"/>
                <a:gd name="T89" fmla="*/ 342 h 907"/>
                <a:gd name="T90" fmla="*/ 463 w 641"/>
                <a:gd name="T91" fmla="*/ 325 h 907"/>
                <a:gd name="T92" fmla="*/ 473 w 641"/>
                <a:gd name="T93" fmla="*/ 308 h 907"/>
                <a:gd name="T94" fmla="*/ 483 w 641"/>
                <a:gd name="T95" fmla="*/ 289 h 907"/>
                <a:gd name="T96" fmla="*/ 493 w 641"/>
                <a:gd name="T97" fmla="*/ 271 h 907"/>
                <a:gd name="T98" fmla="*/ 503 w 641"/>
                <a:gd name="T99" fmla="*/ 254 h 907"/>
                <a:gd name="T100" fmla="*/ 514 w 641"/>
                <a:gd name="T101" fmla="*/ 236 h 907"/>
                <a:gd name="T102" fmla="*/ 524 w 641"/>
                <a:gd name="T103" fmla="*/ 218 h 907"/>
                <a:gd name="T104" fmla="*/ 534 w 641"/>
                <a:gd name="T105" fmla="*/ 200 h 907"/>
                <a:gd name="T106" fmla="*/ 544 w 641"/>
                <a:gd name="T107" fmla="*/ 182 h 907"/>
                <a:gd name="T108" fmla="*/ 554 w 641"/>
                <a:gd name="T109" fmla="*/ 163 h 907"/>
                <a:gd name="T110" fmla="*/ 563 w 641"/>
                <a:gd name="T111" fmla="*/ 144 h 907"/>
                <a:gd name="T112" fmla="*/ 573 w 641"/>
                <a:gd name="T113" fmla="*/ 125 h 907"/>
                <a:gd name="T114" fmla="*/ 584 w 641"/>
                <a:gd name="T115" fmla="*/ 107 h 907"/>
                <a:gd name="T116" fmla="*/ 594 w 641"/>
                <a:gd name="T117" fmla="*/ 88 h 907"/>
                <a:gd name="T118" fmla="*/ 604 w 641"/>
                <a:gd name="T119" fmla="*/ 69 h 907"/>
                <a:gd name="T120" fmla="*/ 614 w 641"/>
                <a:gd name="T121" fmla="*/ 50 h 907"/>
                <a:gd name="T122" fmla="*/ 624 w 641"/>
                <a:gd name="T123" fmla="*/ 32 h 907"/>
                <a:gd name="T124" fmla="*/ 635 w 641"/>
                <a:gd name="T125" fmla="*/ 12 h 9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1"/>
                <a:gd name="T190" fmla="*/ 0 h 907"/>
                <a:gd name="T191" fmla="*/ 641 w 641"/>
                <a:gd name="T192" fmla="*/ 907 h 90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1" h="907">
                  <a:moveTo>
                    <a:pt x="0" y="907"/>
                  </a:moveTo>
                  <a:lnTo>
                    <a:pt x="5" y="903"/>
                  </a:lnTo>
                  <a:lnTo>
                    <a:pt x="6" y="903"/>
                  </a:lnTo>
                  <a:lnTo>
                    <a:pt x="6" y="902"/>
                  </a:lnTo>
                  <a:lnTo>
                    <a:pt x="7" y="902"/>
                  </a:lnTo>
                  <a:lnTo>
                    <a:pt x="8" y="900"/>
                  </a:lnTo>
                  <a:lnTo>
                    <a:pt x="10" y="900"/>
                  </a:lnTo>
                  <a:lnTo>
                    <a:pt x="10" y="899"/>
                  </a:lnTo>
                  <a:lnTo>
                    <a:pt x="11" y="899"/>
                  </a:lnTo>
                  <a:lnTo>
                    <a:pt x="12" y="898"/>
                  </a:lnTo>
                  <a:lnTo>
                    <a:pt x="14" y="898"/>
                  </a:lnTo>
                  <a:lnTo>
                    <a:pt x="14" y="896"/>
                  </a:lnTo>
                  <a:lnTo>
                    <a:pt x="15" y="896"/>
                  </a:lnTo>
                  <a:lnTo>
                    <a:pt x="16" y="895"/>
                  </a:lnTo>
                  <a:lnTo>
                    <a:pt x="17" y="894"/>
                  </a:lnTo>
                  <a:lnTo>
                    <a:pt x="19" y="894"/>
                  </a:lnTo>
                  <a:lnTo>
                    <a:pt x="19" y="892"/>
                  </a:lnTo>
                  <a:lnTo>
                    <a:pt x="20" y="892"/>
                  </a:lnTo>
                  <a:lnTo>
                    <a:pt x="21" y="891"/>
                  </a:lnTo>
                  <a:lnTo>
                    <a:pt x="22" y="891"/>
                  </a:lnTo>
                  <a:lnTo>
                    <a:pt x="22" y="890"/>
                  </a:lnTo>
                  <a:lnTo>
                    <a:pt x="24" y="890"/>
                  </a:lnTo>
                  <a:lnTo>
                    <a:pt x="25" y="889"/>
                  </a:lnTo>
                  <a:lnTo>
                    <a:pt x="26" y="887"/>
                  </a:lnTo>
                  <a:lnTo>
                    <a:pt x="28" y="887"/>
                  </a:lnTo>
                  <a:lnTo>
                    <a:pt x="29" y="886"/>
                  </a:lnTo>
                  <a:lnTo>
                    <a:pt x="30" y="885"/>
                  </a:lnTo>
                  <a:lnTo>
                    <a:pt x="31" y="885"/>
                  </a:lnTo>
                  <a:lnTo>
                    <a:pt x="31" y="883"/>
                  </a:lnTo>
                  <a:lnTo>
                    <a:pt x="33" y="883"/>
                  </a:lnTo>
                  <a:lnTo>
                    <a:pt x="34" y="882"/>
                  </a:lnTo>
                  <a:lnTo>
                    <a:pt x="35" y="882"/>
                  </a:lnTo>
                  <a:lnTo>
                    <a:pt x="35" y="881"/>
                  </a:lnTo>
                  <a:lnTo>
                    <a:pt x="36" y="881"/>
                  </a:lnTo>
                  <a:lnTo>
                    <a:pt x="38" y="879"/>
                  </a:lnTo>
                  <a:lnTo>
                    <a:pt x="39" y="878"/>
                  </a:lnTo>
                  <a:lnTo>
                    <a:pt x="40" y="877"/>
                  </a:lnTo>
                  <a:lnTo>
                    <a:pt x="42" y="875"/>
                  </a:lnTo>
                  <a:lnTo>
                    <a:pt x="43" y="875"/>
                  </a:lnTo>
                  <a:lnTo>
                    <a:pt x="44" y="874"/>
                  </a:lnTo>
                  <a:lnTo>
                    <a:pt x="45" y="873"/>
                  </a:lnTo>
                  <a:lnTo>
                    <a:pt x="47" y="873"/>
                  </a:lnTo>
                  <a:lnTo>
                    <a:pt x="47" y="871"/>
                  </a:lnTo>
                  <a:lnTo>
                    <a:pt x="48" y="871"/>
                  </a:lnTo>
                  <a:lnTo>
                    <a:pt x="49" y="870"/>
                  </a:lnTo>
                  <a:lnTo>
                    <a:pt x="50" y="869"/>
                  </a:lnTo>
                  <a:lnTo>
                    <a:pt x="52" y="868"/>
                  </a:lnTo>
                  <a:lnTo>
                    <a:pt x="53" y="868"/>
                  </a:lnTo>
                  <a:lnTo>
                    <a:pt x="53" y="866"/>
                  </a:lnTo>
                  <a:lnTo>
                    <a:pt x="54" y="866"/>
                  </a:lnTo>
                  <a:lnTo>
                    <a:pt x="56" y="865"/>
                  </a:lnTo>
                  <a:lnTo>
                    <a:pt x="57" y="864"/>
                  </a:lnTo>
                  <a:lnTo>
                    <a:pt x="58" y="862"/>
                  </a:lnTo>
                  <a:lnTo>
                    <a:pt x="59" y="862"/>
                  </a:lnTo>
                  <a:lnTo>
                    <a:pt x="59" y="861"/>
                  </a:lnTo>
                  <a:lnTo>
                    <a:pt x="61" y="860"/>
                  </a:lnTo>
                  <a:lnTo>
                    <a:pt x="62" y="860"/>
                  </a:lnTo>
                  <a:lnTo>
                    <a:pt x="63" y="858"/>
                  </a:lnTo>
                  <a:lnTo>
                    <a:pt x="64" y="857"/>
                  </a:lnTo>
                  <a:lnTo>
                    <a:pt x="66" y="856"/>
                  </a:lnTo>
                  <a:lnTo>
                    <a:pt x="67" y="856"/>
                  </a:lnTo>
                  <a:lnTo>
                    <a:pt x="67" y="854"/>
                  </a:lnTo>
                  <a:lnTo>
                    <a:pt x="68" y="853"/>
                  </a:lnTo>
                  <a:lnTo>
                    <a:pt x="70" y="853"/>
                  </a:lnTo>
                  <a:lnTo>
                    <a:pt x="70" y="852"/>
                  </a:lnTo>
                  <a:lnTo>
                    <a:pt x="71" y="852"/>
                  </a:lnTo>
                  <a:lnTo>
                    <a:pt x="72" y="850"/>
                  </a:lnTo>
                  <a:lnTo>
                    <a:pt x="73" y="849"/>
                  </a:lnTo>
                  <a:lnTo>
                    <a:pt x="75" y="848"/>
                  </a:lnTo>
                  <a:lnTo>
                    <a:pt x="76" y="847"/>
                  </a:lnTo>
                  <a:lnTo>
                    <a:pt x="77" y="847"/>
                  </a:lnTo>
                  <a:lnTo>
                    <a:pt x="77" y="845"/>
                  </a:lnTo>
                  <a:lnTo>
                    <a:pt x="78" y="845"/>
                  </a:lnTo>
                  <a:lnTo>
                    <a:pt x="80" y="844"/>
                  </a:lnTo>
                  <a:lnTo>
                    <a:pt x="81" y="843"/>
                  </a:lnTo>
                  <a:lnTo>
                    <a:pt x="82" y="841"/>
                  </a:lnTo>
                  <a:lnTo>
                    <a:pt x="84" y="840"/>
                  </a:lnTo>
                  <a:lnTo>
                    <a:pt x="85" y="839"/>
                  </a:lnTo>
                  <a:lnTo>
                    <a:pt x="86" y="837"/>
                  </a:lnTo>
                  <a:lnTo>
                    <a:pt x="87" y="837"/>
                  </a:lnTo>
                  <a:lnTo>
                    <a:pt x="87" y="836"/>
                  </a:lnTo>
                  <a:lnTo>
                    <a:pt x="89" y="836"/>
                  </a:lnTo>
                  <a:lnTo>
                    <a:pt x="90" y="835"/>
                  </a:lnTo>
                  <a:lnTo>
                    <a:pt x="91" y="833"/>
                  </a:lnTo>
                  <a:lnTo>
                    <a:pt x="92" y="832"/>
                  </a:lnTo>
                  <a:lnTo>
                    <a:pt x="94" y="831"/>
                  </a:lnTo>
                  <a:lnTo>
                    <a:pt x="95" y="831"/>
                  </a:lnTo>
                  <a:lnTo>
                    <a:pt x="95" y="829"/>
                  </a:lnTo>
                  <a:lnTo>
                    <a:pt x="96" y="828"/>
                  </a:lnTo>
                  <a:lnTo>
                    <a:pt x="98" y="828"/>
                  </a:lnTo>
                  <a:lnTo>
                    <a:pt x="98" y="827"/>
                  </a:lnTo>
                  <a:lnTo>
                    <a:pt x="99" y="827"/>
                  </a:lnTo>
                  <a:lnTo>
                    <a:pt x="100" y="825"/>
                  </a:lnTo>
                  <a:lnTo>
                    <a:pt x="101" y="824"/>
                  </a:lnTo>
                  <a:lnTo>
                    <a:pt x="103" y="823"/>
                  </a:lnTo>
                  <a:lnTo>
                    <a:pt x="104" y="822"/>
                  </a:lnTo>
                  <a:lnTo>
                    <a:pt x="105" y="822"/>
                  </a:lnTo>
                  <a:lnTo>
                    <a:pt x="105" y="820"/>
                  </a:lnTo>
                  <a:lnTo>
                    <a:pt x="106" y="819"/>
                  </a:lnTo>
                  <a:lnTo>
                    <a:pt x="108" y="819"/>
                  </a:lnTo>
                  <a:lnTo>
                    <a:pt x="108" y="818"/>
                  </a:lnTo>
                  <a:lnTo>
                    <a:pt x="109" y="816"/>
                  </a:lnTo>
                  <a:lnTo>
                    <a:pt x="110" y="816"/>
                  </a:lnTo>
                  <a:lnTo>
                    <a:pt x="112" y="815"/>
                  </a:lnTo>
                  <a:lnTo>
                    <a:pt x="112" y="814"/>
                  </a:lnTo>
                  <a:lnTo>
                    <a:pt x="113" y="814"/>
                  </a:lnTo>
                  <a:lnTo>
                    <a:pt x="114" y="812"/>
                  </a:lnTo>
                  <a:lnTo>
                    <a:pt x="114" y="811"/>
                  </a:lnTo>
                  <a:lnTo>
                    <a:pt x="115" y="811"/>
                  </a:lnTo>
                  <a:lnTo>
                    <a:pt x="117" y="810"/>
                  </a:lnTo>
                  <a:lnTo>
                    <a:pt x="118" y="808"/>
                  </a:lnTo>
                  <a:lnTo>
                    <a:pt x="119" y="807"/>
                  </a:lnTo>
                  <a:lnTo>
                    <a:pt x="120" y="806"/>
                  </a:lnTo>
                  <a:lnTo>
                    <a:pt x="122" y="804"/>
                  </a:lnTo>
                  <a:lnTo>
                    <a:pt x="123" y="803"/>
                  </a:lnTo>
                  <a:lnTo>
                    <a:pt x="123" y="802"/>
                  </a:lnTo>
                  <a:lnTo>
                    <a:pt x="124" y="802"/>
                  </a:lnTo>
                  <a:lnTo>
                    <a:pt x="126" y="801"/>
                  </a:lnTo>
                  <a:lnTo>
                    <a:pt x="127" y="799"/>
                  </a:lnTo>
                  <a:lnTo>
                    <a:pt x="128" y="798"/>
                  </a:lnTo>
                  <a:lnTo>
                    <a:pt x="129" y="797"/>
                  </a:lnTo>
                  <a:lnTo>
                    <a:pt x="129" y="795"/>
                  </a:lnTo>
                  <a:lnTo>
                    <a:pt x="131" y="795"/>
                  </a:lnTo>
                  <a:lnTo>
                    <a:pt x="132" y="794"/>
                  </a:lnTo>
                  <a:lnTo>
                    <a:pt x="133" y="793"/>
                  </a:lnTo>
                  <a:lnTo>
                    <a:pt x="134" y="791"/>
                  </a:lnTo>
                  <a:lnTo>
                    <a:pt x="136" y="790"/>
                  </a:lnTo>
                  <a:lnTo>
                    <a:pt x="136" y="789"/>
                  </a:lnTo>
                  <a:lnTo>
                    <a:pt x="137" y="789"/>
                  </a:lnTo>
                  <a:lnTo>
                    <a:pt x="138" y="787"/>
                  </a:lnTo>
                  <a:lnTo>
                    <a:pt x="139" y="786"/>
                  </a:lnTo>
                  <a:lnTo>
                    <a:pt x="139" y="785"/>
                  </a:lnTo>
                  <a:lnTo>
                    <a:pt x="141" y="785"/>
                  </a:lnTo>
                  <a:lnTo>
                    <a:pt x="142" y="783"/>
                  </a:lnTo>
                  <a:lnTo>
                    <a:pt x="142" y="782"/>
                  </a:lnTo>
                  <a:lnTo>
                    <a:pt x="143" y="781"/>
                  </a:lnTo>
                  <a:lnTo>
                    <a:pt x="145" y="781"/>
                  </a:lnTo>
                  <a:lnTo>
                    <a:pt x="146" y="779"/>
                  </a:lnTo>
                  <a:lnTo>
                    <a:pt x="146" y="778"/>
                  </a:lnTo>
                  <a:lnTo>
                    <a:pt x="147" y="777"/>
                  </a:lnTo>
                  <a:lnTo>
                    <a:pt x="148" y="777"/>
                  </a:lnTo>
                  <a:lnTo>
                    <a:pt x="150" y="776"/>
                  </a:lnTo>
                  <a:lnTo>
                    <a:pt x="150" y="774"/>
                  </a:lnTo>
                  <a:lnTo>
                    <a:pt x="151" y="773"/>
                  </a:lnTo>
                  <a:lnTo>
                    <a:pt x="152" y="773"/>
                  </a:lnTo>
                  <a:lnTo>
                    <a:pt x="152" y="772"/>
                  </a:lnTo>
                  <a:lnTo>
                    <a:pt x="153" y="770"/>
                  </a:lnTo>
                  <a:lnTo>
                    <a:pt x="155" y="769"/>
                  </a:lnTo>
                  <a:lnTo>
                    <a:pt x="156" y="769"/>
                  </a:lnTo>
                  <a:lnTo>
                    <a:pt x="156" y="768"/>
                  </a:lnTo>
                  <a:lnTo>
                    <a:pt x="157" y="766"/>
                  </a:lnTo>
                  <a:lnTo>
                    <a:pt x="159" y="765"/>
                  </a:lnTo>
                  <a:lnTo>
                    <a:pt x="160" y="765"/>
                  </a:lnTo>
                  <a:lnTo>
                    <a:pt x="160" y="764"/>
                  </a:lnTo>
                  <a:lnTo>
                    <a:pt x="161" y="762"/>
                  </a:lnTo>
                  <a:lnTo>
                    <a:pt x="162" y="761"/>
                  </a:lnTo>
                  <a:lnTo>
                    <a:pt x="162" y="760"/>
                  </a:lnTo>
                  <a:lnTo>
                    <a:pt x="164" y="760"/>
                  </a:lnTo>
                  <a:lnTo>
                    <a:pt x="165" y="758"/>
                  </a:lnTo>
                  <a:lnTo>
                    <a:pt x="166" y="757"/>
                  </a:lnTo>
                  <a:lnTo>
                    <a:pt x="166" y="756"/>
                  </a:lnTo>
                  <a:lnTo>
                    <a:pt x="167" y="755"/>
                  </a:lnTo>
                  <a:lnTo>
                    <a:pt x="169" y="755"/>
                  </a:lnTo>
                  <a:lnTo>
                    <a:pt x="169" y="753"/>
                  </a:lnTo>
                  <a:lnTo>
                    <a:pt x="170" y="752"/>
                  </a:lnTo>
                  <a:lnTo>
                    <a:pt x="171" y="751"/>
                  </a:lnTo>
                  <a:lnTo>
                    <a:pt x="173" y="751"/>
                  </a:lnTo>
                  <a:lnTo>
                    <a:pt x="173" y="749"/>
                  </a:lnTo>
                  <a:lnTo>
                    <a:pt x="174" y="748"/>
                  </a:lnTo>
                  <a:lnTo>
                    <a:pt x="175" y="747"/>
                  </a:lnTo>
                  <a:lnTo>
                    <a:pt x="175" y="745"/>
                  </a:lnTo>
                  <a:lnTo>
                    <a:pt x="176" y="745"/>
                  </a:lnTo>
                  <a:lnTo>
                    <a:pt x="178" y="744"/>
                  </a:lnTo>
                  <a:lnTo>
                    <a:pt x="178" y="743"/>
                  </a:lnTo>
                  <a:lnTo>
                    <a:pt x="179" y="741"/>
                  </a:lnTo>
                  <a:lnTo>
                    <a:pt x="180" y="740"/>
                  </a:lnTo>
                  <a:lnTo>
                    <a:pt x="181" y="740"/>
                  </a:lnTo>
                  <a:lnTo>
                    <a:pt x="181" y="739"/>
                  </a:lnTo>
                  <a:lnTo>
                    <a:pt x="183" y="737"/>
                  </a:lnTo>
                  <a:lnTo>
                    <a:pt x="184" y="736"/>
                  </a:lnTo>
                  <a:lnTo>
                    <a:pt x="184" y="735"/>
                  </a:lnTo>
                  <a:lnTo>
                    <a:pt x="185" y="735"/>
                  </a:lnTo>
                  <a:lnTo>
                    <a:pt x="187" y="734"/>
                  </a:lnTo>
                  <a:lnTo>
                    <a:pt x="188" y="732"/>
                  </a:lnTo>
                  <a:lnTo>
                    <a:pt x="188" y="731"/>
                  </a:lnTo>
                  <a:lnTo>
                    <a:pt x="189" y="730"/>
                  </a:lnTo>
                  <a:lnTo>
                    <a:pt x="190" y="728"/>
                  </a:lnTo>
                  <a:lnTo>
                    <a:pt x="192" y="727"/>
                  </a:lnTo>
                  <a:lnTo>
                    <a:pt x="193" y="726"/>
                  </a:lnTo>
                  <a:lnTo>
                    <a:pt x="194" y="724"/>
                  </a:lnTo>
                  <a:lnTo>
                    <a:pt x="194" y="723"/>
                  </a:lnTo>
                  <a:lnTo>
                    <a:pt x="195" y="723"/>
                  </a:lnTo>
                  <a:lnTo>
                    <a:pt x="197" y="722"/>
                  </a:lnTo>
                  <a:lnTo>
                    <a:pt x="197" y="720"/>
                  </a:lnTo>
                  <a:lnTo>
                    <a:pt x="198" y="719"/>
                  </a:lnTo>
                  <a:lnTo>
                    <a:pt x="199" y="718"/>
                  </a:lnTo>
                  <a:lnTo>
                    <a:pt x="201" y="716"/>
                  </a:lnTo>
                  <a:lnTo>
                    <a:pt x="202" y="715"/>
                  </a:lnTo>
                  <a:lnTo>
                    <a:pt x="203" y="714"/>
                  </a:lnTo>
                  <a:lnTo>
                    <a:pt x="204" y="712"/>
                  </a:lnTo>
                  <a:lnTo>
                    <a:pt x="204" y="711"/>
                  </a:lnTo>
                  <a:lnTo>
                    <a:pt x="206" y="710"/>
                  </a:lnTo>
                  <a:lnTo>
                    <a:pt x="207" y="710"/>
                  </a:lnTo>
                  <a:lnTo>
                    <a:pt x="207" y="709"/>
                  </a:lnTo>
                  <a:lnTo>
                    <a:pt x="208" y="707"/>
                  </a:lnTo>
                  <a:lnTo>
                    <a:pt x="209" y="706"/>
                  </a:lnTo>
                  <a:lnTo>
                    <a:pt x="211" y="705"/>
                  </a:lnTo>
                  <a:lnTo>
                    <a:pt x="211" y="703"/>
                  </a:lnTo>
                  <a:lnTo>
                    <a:pt x="212" y="703"/>
                  </a:lnTo>
                  <a:lnTo>
                    <a:pt x="213" y="702"/>
                  </a:lnTo>
                  <a:lnTo>
                    <a:pt x="215" y="701"/>
                  </a:lnTo>
                  <a:lnTo>
                    <a:pt x="215" y="699"/>
                  </a:lnTo>
                  <a:lnTo>
                    <a:pt x="216" y="698"/>
                  </a:lnTo>
                  <a:lnTo>
                    <a:pt x="217" y="697"/>
                  </a:lnTo>
                  <a:lnTo>
                    <a:pt x="218" y="695"/>
                  </a:lnTo>
                  <a:lnTo>
                    <a:pt x="220" y="694"/>
                  </a:lnTo>
                  <a:lnTo>
                    <a:pt x="221" y="693"/>
                  </a:lnTo>
                  <a:lnTo>
                    <a:pt x="221" y="691"/>
                  </a:lnTo>
                  <a:lnTo>
                    <a:pt x="222" y="690"/>
                  </a:lnTo>
                  <a:lnTo>
                    <a:pt x="223" y="689"/>
                  </a:lnTo>
                  <a:lnTo>
                    <a:pt x="225" y="688"/>
                  </a:lnTo>
                  <a:lnTo>
                    <a:pt x="225" y="686"/>
                  </a:lnTo>
                  <a:lnTo>
                    <a:pt x="226" y="686"/>
                  </a:lnTo>
                  <a:lnTo>
                    <a:pt x="227" y="685"/>
                  </a:lnTo>
                  <a:lnTo>
                    <a:pt x="229" y="684"/>
                  </a:lnTo>
                  <a:lnTo>
                    <a:pt x="229" y="682"/>
                  </a:lnTo>
                  <a:lnTo>
                    <a:pt x="230" y="681"/>
                  </a:lnTo>
                  <a:lnTo>
                    <a:pt x="231" y="680"/>
                  </a:lnTo>
                  <a:lnTo>
                    <a:pt x="232" y="678"/>
                  </a:lnTo>
                  <a:lnTo>
                    <a:pt x="232" y="677"/>
                  </a:lnTo>
                  <a:lnTo>
                    <a:pt x="234" y="676"/>
                  </a:lnTo>
                  <a:lnTo>
                    <a:pt x="235" y="676"/>
                  </a:lnTo>
                  <a:lnTo>
                    <a:pt x="235" y="674"/>
                  </a:lnTo>
                  <a:lnTo>
                    <a:pt x="236" y="673"/>
                  </a:lnTo>
                  <a:lnTo>
                    <a:pt x="237" y="672"/>
                  </a:lnTo>
                  <a:lnTo>
                    <a:pt x="239" y="670"/>
                  </a:lnTo>
                  <a:lnTo>
                    <a:pt x="239" y="669"/>
                  </a:lnTo>
                  <a:lnTo>
                    <a:pt x="240" y="668"/>
                  </a:lnTo>
                  <a:lnTo>
                    <a:pt x="241" y="667"/>
                  </a:lnTo>
                  <a:lnTo>
                    <a:pt x="243" y="665"/>
                  </a:lnTo>
                  <a:lnTo>
                    <a:pt x="243" y="664"/>
                  </a:lnTo>
                  <a:lnTo>
                    <a:pt x="244" y="663"/>
                  </a:lnTo>
                  <a:lnTo>
                    <a:pt x="245" y="661"/>
                  </a:lnTo>
                  <a:lnTo>
                    <a:pt x="246" y="660"/>
                  </a:lnTo>
                  <a:lnTo>
                    <a:pt x="248" y="659"/>
                  </a:lnTo>
                  <a:lnTo>
                    <a:pt x="249" y="657"/>
                  </a:lnTo>
                  <a:lnTo>
                    <a:pt x="249" y="656"/>
                  </a:lnTo>
                  <a:lnTo>
                    <a:pt x="250" y="655"/>
                  </a:lnTo>
                  <a:lnTo>
                    <a:pt x="251" y="653"/>
                  </a:lnTo>
                  <a:lnTo>
                    <a:pt x="251" y="652"/>
                  </a:lnTo>
                  <a:lnTo>
                    <a:pt x="253" y="651"/>
                  </a:lnTo>
                  <a:lnTo>
                    <a:pt x="254" y="649"/>
                  </a:lnTo>
                  <a:lnTo>
                    <a:pt x="255" y="648"/>
                  </a:lnTo>
                  <a:lnTo>
                    <a:pt x="255" y="647"/>
                  </a:lnTo>
                  <a:lnTo>
                    <a:pt x="257" y="645"/>
                  </a:lnTo>
                  <a:lnTo>
                    <a:pt x="258" y="644"/>
                  </a:lnTo>
                  <a:lnTo>
                    <a:pt x="258" y="643"/>
                  </a:lnTo>
                  <a:lnTo>
                    <a:pt x="259" y="642"/>
                  </a:lnTo>
                  <a:lnTo>
                    <a:pt x="260" y="640"/>
                  </a:lnTo>
                  <a:lnTo>
                    <a:pt x="260" y="639"/>
                  </a:lnTo>
                  <a:lnTo>
                    <a:pt x="262" y="638"/>
                  </a:lnTo>
                  <a:lnTo>
                    <a:pt x="263" y="638"/>
                  </a:lnTo>
                  <a:lnTo>
                    <a:pt x="264" y="636"/>
                  </a:lnTo>
                  <a:lnTo>
                    <a:pt x="264" y="635"/>
                  </a:lnTo>
                  <a:lnTo>
                    <a:pt x="265" y="634"/>
                  </a:lnTo>
                  <a:lnTo>
                    <a:pt x="267" y="632"/>
                  </a:lnTo>
                  <a:lnTo>
                    <a:pt x="267" y="631"/>
                  </a:lnTo>
                  <a:lnTo>
                    <a:pt x="268" y="630"/>
                  </a:lnTo>
                  <a:lnTo>
                    <a:pt x="269" y="628"/>
                  </a:lnTo>
                  <a:lnTo>
                    <a:pt x="271" y="627"/>
                  </a:lnTo>
                  <a:lnTo>
                    <a:pt x="271" y="626"/>
                  </a:lnTo>
                  <a:lnTo>
                    <a:pt x="272" y="624"/>
                  </a:lnTo>
                  <a:lnTo>
                    <a:pt x="273" y="623"/>
                  </a:lnTo>
                  <a:lnTo>
                    <a:pt x="273" y="622"/>
                  </a:lnTo>
                  <a:lnTo>
                    <a:pt x="274" y="621"/>
                  </a:lnTo>
                  <a:lnTo>
                    <a:pt x="276" y="619"/>
                  </a:lnTo>
                  <a:lnTo>
                    <a:pt x="277" y="618"/>
                  </a:lnTo>
                  <a:lnTo>
                    <a:pt x="277" y="617"/>
                  </a:lnTo>
                  <a:lnTo>
                    <a:pt x="278" y="615"/>
                  </a:lnTo>
                  <a:lnTo>
                    <a:pt x="279" y="614"/>
                  </a:lnTo>
                  <a:lnTo>
                    <a:pt x="279" y="613"/>
                  </a:lnTo>
                  <a:lnTo>
                    <a:pt x="281" y="611"/>
                  </a:lnTo>
                  <a:lnTo>
                    <a:pt x="282" y="610"/>
                  </a:lnTo>
                  <a:lnTo>
                    <a:pt x="283" y="609"/>
                  </a:lnTo>
                  <a:lnTo>
                    <a:pt x="283" y="607"/>
                  </a:lnTo>
                  <a:lnTo>
                    <a:pt x="285" y="606"/>
                  </a:lnTo>
                  <a:lnTo>
                    <a:pt x="286" y="605"/>
                  </a:lnTo>
                  <a:lnTo>
                    <a:pt x="287" y="603"/>
                  </a:lnTo>
                  <a:lnTo>
                    <a:pt x="287" y="602"/>
                  </a:lnTo>
                  <a:lnTo>
                    <a:pt x="288" y="601"/>
                  </a:lnTo>
                  <a:lnTo>
                    <a:pt x="290" y="599"/>
                  </a:lnTo>
                  <a:lnTo>
                    <a:pt x="291" y="598"/>
                  </a:lnTo>
                  <a:lnTo>
                    <a:pt x="292" y="597"/>
                  </a:lnTo>
                  <a:lnTo>
                    <a:pt x="293" y="596"/>
                  </a:lnTo>
                  <a:lnTo>
                    <a:pt x="293" y="594"/>
                  </a:lnTo>
                  <a:lnTo>
                    <a:pt x="295" y="593"/>
                  </a:lnTo>
                  <a:lnTo>
                    <a:pt x="296" y="592"/>
                  </a:lnTo>
                  <a:lnTo>
                    <a:pt x="297" y="590"/>
                  </a:lnTo>
                  <a:lnTo>
                    <a:pt x="297" y="589"/>
                  </a:lnTo>
                  <a:lnTo>
                    <a:pt x="299" y="588"/>
                  </a:lnTo>
                  <a:lnTo>
                    <a:pt x="300" y="586"/>
                  </a:lnTo>
                  <a:lnTo>
                    <a:pt x="301" y="585"/>
                  </a:lnTo>
                  <a:lnTo>
                    <a:pt x="301" y="584"/>
                  </a:lnTo>
                  <a:lnTo>
                    <a:pt x="302" y="582"/>
                  </a:lnTo>
                  <a:lnTo>
                    <a:pt x="304" y="581"/>
                  </a:lnTo>
                  <a:lnTo>
                    <a:pt x="304" y="580"/>
                  </a:lnTo>
                  <a:lnTo>
                    <a:pt x="305" y="578"/>
                  </a:lnTo>
                  <a:lnTo>
                    <a:pt x="306" y="577"/>
                  </a:lnTo>
                  <a:lnTo>
                    <a:pt x="307" y="576"/>
                  </a:lnTo>
                  <a:lnTo>
                    <a:pt x="307" y="575"/>
                  </a:lnTo>
                  <a:lnTo>
                    <a:pt x="309" y="573"/>
                  </a:lnTo>
                  <a:lnTo>
                    <a:pt x="310" y="572"/>
                  </a:lnTo>
                  <a:lnTo>
                    <a:pt x="311" y="571"/>
                  </a:lnTo>
                  <a:lnTo>
                    <a:pt x="311" y="569"/>
                  </a:lnTo>
                  <a:lnTo>
                    <a:pt x="313" y="568"/>
                  </a:lnTo>
                  <a:lnTo>
                    <a:pt x="314" y="567"/>
                  </a:lnTo>
                  <a:lnTo>
                    <a:pt x="315" y="564"/>
                  </a:lnTo>
                  <a:lnTo>
                    <a:pt x="315" y="563"/>
                  </a:lnTo>
                  <a:lnTo>
                    <a:pt x="316" y="561"/>
                  </a:lnTo>
                  <a:lnTo>
                    <a:pt x="318" y="560"/>
                  </a:lnTo>
                  <a:lnTo>
                    <a:pt x="318" y="559"/>
                  </a:lnTo>
                  <a:lnTo>
                    <a:pt x="319" y="557"/>
                  </a:lnTo>
                  <a:lnTo>
                    <a:pt x="320" y="556"/>
                  </a:lnTo>
                  <a:lnTo>
                    <a:pt x="321" y="555"/>
                  </a:lnTo>
                  <a:lnTo>
                    <a:pt x="321" y="554"/>
                  </a:lnTo>
                  <a:lnTo>
                    <a:pt x="323" y="552"/>
                  </a:lnTo>
                  <a:lnTo>
                    <a:pt x="324" y="551"/>
                  </a:lnTo>
                  <a:lnTo>
                    <a:pt x="325" y="550"/>
                  </a:lnTo>
                  <a:lnTo>
                    <a:pt x="325" y="548"/>
                  </a:lnTo>
                  <a:lnTo>
                    <a:pt x="327" y="547"/>
                  </a:lnTo>
                  <a:lnTo>
                    <a:pt x="328" y="546"/>
                  </a:lnTo>
                  <a:lnTo>
                    <a:pt x="328" y="544"/>
                  </a:lnTo>
                  <a:lnTo>
                    <a:pt x="329" y="543"/>
                  </a:lnTo>
                  <a:lnTo>
                    <a:pt x="330" y="542"/>
                  </a:lnTo>
                  <a:lnTo>
                    <a:pt x="332" y="540"/>
                  </a:lnTo>
                  <a:lnTo>
                    <a:pt x="332" y="539"/>
                  </a:lnTo>
                  <a:lnTo>
                    <a:pt x="333" y="538"/>
                  </a:lnTo>
                  <a:lnTo>
                    <a:pt x="334" y="536"/>
                  </a:lnTo>
                  <a:lnTo>
                    <a:pt x="334" y="535"/>
                  </a:lnTo>
                  <a:lnTo>
                    <a:pt x="335" y="534"/>
                  </a:lnTo>
                  <a:lnTo>
                    <a:pt x="337" y="531"/>
                  </a:lnTo>
                  <a:lnTo>
                    <a:pt x="338" y="530"/>
                  </a:lnTo>
                  <a:lnTo>
                    <a:pt x="338" y="529"/>
                  </a:lnTo>
                  <a:lnTo>
                    <a:pt x="339" y="527"/>
                  </a:lnTo>
                  <a:lnTo>
                    <a:pt x="341" y="526"/>
                  </a:lnTo>
                  <a:lnTo>
                    <a:pt x="341" y="525"/>
                  </a:lnTo>
                  <a:lnTo>
                    <a:pt x="342" y="523"/>
                  </a:lnTo>
                  <a:lnTo>
                    <a:pt x="343" y="522"/>
                  </a:lnTo>
                  <a:lnTo>
                    <a:pt x="343" y="521"/>
                  </a:lnTo>
                  <a:lnTo>
                    <a:pt x="344" y="519"/>
                  </a:lnTo>
                  <a:lnTo>
                    <a:pt x="346" y="518"/>
                  </a:lnTo>
                  <a:lnTo>
                    <a:pt x="347" y="517"/>
                  </a:lnTo>
                  <a:lnTo>
                    <a:pt x="347" y="515"/>
                  </a:lnTo>
                  <a:lnTo>
                    <a:pt x="348" y="514"/>
                  </a:lnTo>
                  <a:lnTo>
                    <a:pt x="349" y="513"/>
                  </a:lnTo>
                  <a:lnTo>
                    <a:pt x="349" y="510"/>
                  </a:lnTo>
                  <a:lnTo>
                    <a:pt x="351" y="509"/>
                  </a:lnTo>
                  <a:lnTo>
                    <a:pt x="352" y="508"/>
                  </a:lnTo>
                  <a:lnTo>
                    <a:pt x="353" y="506"/>
                  </a:lnTo>
                  <a:lnTo>
                    <a:pt x="353" y="505"/>
                  </a:lnTo>
                  <a:lnTo>
                    <a:pt x="355" y="504"/>
                  </a:lnTo>
                  <a:lnTo>
                    <a:pt x="356" y="502"/>
                  </a:lnTo>
                  <a:lnTo>
                    <a:pt x="356" y="501"/>
                  </a:lnTo>
                  <a:lnTo>
                    <a:pt x="357" y="500"/>
                  </a:lnTo>
                  <a:lnTo>
                    <a:pt x="358" y="498"/>
                  </a:lnTo>
                  <a:lnTo>
                    <a:pt x="360" y="497"/>
                  </a:lnTo>
                  <a:lnTo>
                    <a:pt x="360" y="496"/>
                  </a:lnTo>
                  <a:lnTo>
                    <a:pt x="361" y="493"/>
                  </a:lnTo>
                  <a:lnTo>
                    <a:pt x="362" y="492"/>
                  </a:lnTo>
                  <a:lnTo>
                    <a:pt x="362" y="490"/>
                  </a:lnTo>
                  <a:lnTo>
                    <a:pt x="363" y="489"/>
                  </a:lnTo>
                  <a:lnTo>
                    <a:pt x="365" y="488"/>
                  </a:lnTo>
                  <a:lnTo>
                    <a:pt x="366" y="487"/>
                  </a:lnTo>
                  <a:lnTo>
                    <a:pt x="366" y="485"/>
                  </a:lnTo>
                  <a:lnTo>
                    <a:pt x="367" y="484"/>
                  </a:lnTo>
                  <a:lnTo>
                    <a:pt x="369" y="483"/>
                  </a:lnTo>
                  <a:lnTo>
                    <a:pt x="370" y="481"/>
                  </a:lnTo>
                  <a:lnTo>
                    <a:pt x="370" y="480"/>
                  </a:lnTo>
                  <a:lnTo>
                    <a:pt x="371" y="477"/>
                  </a:lnTo>
                  <a:lnTo>
                    <a:pt x="372" y="476"/>
                  </a:lnTo>
                  <a:lnTo>
                    <a:pt x="372" y="475"/>
                  </a:lnTo>
                  <a:lnTo>
                    <a:pt x="374" y="473"/>
                  </a:lnTo>
                  <a:lnTo>
                    <a:pt x="375" y="472"/>
                  </a:lnTo>
                  <a:lnTo>
                    <a:pt x="376" y="471"/>
                  </a:lnTo>
                  <a:lnTo>
                    <a:pt x="376" y="469"/>
                  </a:lnTo>
                  <a:lnTo>
                    <a:pt x="377" y="468"/>
                  </a:lnTo>
                  <a:lnTo>
                    <a:pt x="379" y="467"/>
                  </a:lnTo>
                  <a:lnTo>
                    <a:pt x="380" y="465"/>
                  </a:lnTo>
                  <a:lnTo>
                    <a:pt x="380" y="463"/>
                  </a:lnTo>
                  <a:lnTo>
                    <a:pt x="381" y="462"/>
                  </a:lnTo>
                  <a:lnTo>
                    <a:pt x="383" y="460"/>
                  </a:lnTo>
                  <a:lnTo>
                    <a:pt x="384" y="459"/>
                  </a:lnTo>
                  <a:lnTo>
                    <a:pt x="384" y="458"/>
                  </a:lnTo>
                  <a:lnTo>
                    <a:pt x="385" y="456"/>
                  </a:lnTo>
                  <a:lnTo>
                    <a:pt x="386" y="455"/>
                  </a:lnTo>
                  <a:lnTo>
                    <a:pt x="386" y="454"/>
                  </a:lnTo>
                  <a:lnTo>
                    <a:pt x="388" y="451"/>
                  </a:lnTo>
                  <a:lnTo>
                    <a:pt x="389" y="450"/>
                  </a:lnTo>
                  <a:lnTo>
                    <a:pt x="390" y="448"/>
                  </a:lnTo>
                  <a:lnTo>
                    <a:pt x="390" y="447"/>
                  </a:lnTo>
                  <a:lnTo>
                    <a:pt x="391" y="446"/>
                  </a:lnTo>
                  <a:lnTo>
                    <a:pt x="393" y="444"/>
                  </a:lnTo>
                  <a:lnTo>
                    <a:pt x="394" y="443"/>
                  </a:lnTo>
                  <a:lnTo>
                    <a:pt x="394" y="442"/>
                  </a:lnTo>
                  <a:lnTo>
                    <a:pt x="395" y="439"/>
                  </a:lnTo>
                  <a:lnTo>
                    <a:pt x="397" y="438"/>
                  </a:lnTo>
                  <a:lnTo>
                    <a:pt x="398" y="437"/>
                  </a:lnTo>
                  <a:lnTo>
                    <a:pt x="398" y="435"/>
                  </a:lnTo>
                  <a:lnTo>
                    <a:pt x="399" y="434"/>
                  </a:lnTo>
                  <a:lnTo>
                    <a:pt x="400" y="433"/>
                  </a:lnTo>
                  <a:lnTo>
                    <a:pt x="400" y="431"/>
                  </a:lnTo>
                  <a:lnTo>
                    <a:pt x="402" y="430"/>
                  </a:lnTo>
                  <a:lnTo>
                    <a:pt x="403" y="427"/>
                  </a:lnTo>
                  <a:lnTo>
                    <a:pt x="404" y="426"/>
                  </a:lnTo>
                  <a:lnTo>
                    <a:pt x="404" y="425"/>
                  </a:lnTo>
                  <a:lnTo>
                    <a:pt x="405" y="423"/>
                  </a:lnTo>
                  <a:lnTo>
                    <a:pt x="407" y="422"/>
                  </a:lnTo>
                  <a:lnTo>
                    <a:pt x="408" y="421"/>
                  </a:lnTo>
                  <a:lnTo>
                    <a:pt x="408" y="418"/>
                  </a:lnTo>
                  <a:lnTo>
                    <a:pt x="409" y="417"/>
                  </a:lnTo>
                  <a:lnTo>
                    <a:pt x="411" y="416"/>
                  </a:lnTo>
                  <a:lnTo>
                    <a:pt x="411" y="414"/>
                  </a:lnTo>
                  <a:lnTo>
                    <a:pt x="412" y="413"/>
                  </a:lnTo>
                  <a:lnTo>
                    <a:pt x="413" y="412"/>
                  </a:lnTo>
                  <a:lnTo>
                    <a:pt x="414" y="409"/>
                  </a:lnTo>
                  <a:lnTo>
                    <a:pt x="414" y="408"/>
                  </a:lnTo>
                  <a:lnTo>
                    <a:pt x="416" y="406"/>
                  </a:lnTo>
                  <a:lnTo>
                    <a:pt x="417" y="405"/>
                  </a:lnTo>
                  <a:lnTo>
                    <a:pt x="417" y="404"/>
                  </a:lnTo>
                  <a:lnTo>
                    <a:pt x="418" y="402"/>
                  </a:lnTo>
                  <a:lnTo>
                    <a:pt x="419" y="400"/>
                  </a:lnTo>
                  <a:lnTo>
                    <a:pt x="421" y="398"/>
                  </a:lnTo>
                  <a:lnTo>
                    <a:pt x="421" y="397"/>
                  </a:lnTo>
                  <a:lnTo>
                    <a:pt x="422" y="396"/>
                  </a:lnTo>
                  <a:lnTo>
                    <a:pt x="423" y="395"/>
                  </a:lnTo>
                  <a:lnTo>
                    <a:pt x="423" y="393"/>
                  </a:lnTo>
                  <a:lnTo>
                    <a:pt x="425" y="391"/>
                  </a:lnTo>
                  <a:lnTo>
                    <a:pt x="426" y="389"/>
                  </a:lnTo>
                  <a:lnTo>
                    <a:pt x="426" y="388"/>
                  </a:lnTo>
                  <a:lnTo>
                    <a:pt x="427" y="387"/>
                  </a:lnTo>
                  <a:lnTo>
                    <a:pt x="428" y="385"/>
                  </a:lnTo>
                  <a:lnTo>
                    <a:pt x="430" y="383"/>
                  </a:lnTo>
                  <a:lnTo>
                    <a:pt x="430" y="381"/>
                  </a:lnTo>
                  <a:lnTo>
                    <a:pt x="431" y="380"/>
                  </a:lnTo>
                  <a:lnTo>
                    <a:pt x="432" y="379"/>
                  </a:lnTo>
                  <a:lnTo>
                    <a:pt x="432" y="377"/>
                  </a:lnTo>
                  <a:lnTo>
                    <a:pt x="433" y="375"/>
                  </a:lnTo>
                  <a:lnTo>
                    <a:pt x="435" y="374"/>
                  </a:lnTo>
                  <a:lnTo>
                    <a:pt x="436" y="372"/>
                  </a:lnTo>
                  <a:lnTo>
                    <a:pt x="436" y="371"/>
                  </a:lnTo>
                  <a:lnTo>
                    <a:pt x="437" y="370"/>
                  </a:lnTo>
                  <a:lnTo>
                    <a:pt x="439" y="367"/>
                  </a:lnTo>
                  <a:lnTo>
                    <a:pt x="439" y="366"/>
                  </a:lnTo>
                  <a:lnTo>
                    <a:pt x="440" y="364"/>
                  </a:lnTo>
                  <a:lnTo>
                    <a:pt x="441" y="363"/>
                  </a:lnTo>
                  <a:lnTo>
                    <a:pt x="442" y="362"/>
                  </a:lnTo>
                  <a:lnTo>
                    <a:pt x="442" y="359"/>
                  </a:lnTo>
                  <a:lnTo>
                    <a:pt x="444" y="358"/>
                  </a:lnTo>
                  <a:lnTo>
                    <a:pt x="445" y="356"/>
                  </a:lnTo>
                  <a:lnTo>
                    <a:pt x="445" y="355"/>
                  </a:lnTo>
                  <a:lnTo>
                    <a:pt x="446" y="354"/>
                  </a:lnTo>
                  <a:lnTo>
                    <a:pt x="447" y="351"/>
                  </a:lnTo>
                  <a:lnTo>
                    <a:pt x="449" y="350"/>
                  </a:lnTo>
                  <a:lnTo>
                    <a:pt x="449" y="349"/>
                  </a:lnTo>
                  <a:lnTo>
                    <a:pt x="450" y="347"/>
                  </a:lnTo>
                  <a:lnTo>
                    <a:pt x="451" y="346"/>
                  </a:lnTo>
                  <a:lnTo>
                    <a:pt x="453" y="343"/>
                  </a:lnTo>
                  <a:lnTo>
                    <a:pt x="453" y="342"/>
                  </a:lnTo>
                  <a:lnTo>
                    <a:pt x="454" y="341"/>
                  </a:lnTo>
                  <a:lnTo>
                    <a:pt x="455" y="339"/>
                  </a:lnTo>
                  <a:lnTo>
                    <a:pt x="455" y="338"/>
                  </a:lnTo>
                  <a:lnTo>
                    <a:pt x="456" y="335"/>
                  </a:lnTo>
                  <a:lnTo>
                    <a:pt x="458" y="334"/>
                  </a:lnTo>
                  <a:lnTo>
                    <a:pt x="459" y="333"/>
                  </a:lnTo>
                  <a:lnTo>
                    <a:pt x="459" y="331"/>
                  </a:lnTo>
                  <a:lnTo>
                    <a:pt x="460" y="330"/>
                  </a:lnTo>
                  <a:lnTo>
                    <a:pt x="461" y="328"/>
                  </a:lnTo>
                  <a:lnTo>
                    <a:pt x="463" y="326"/>
                  </a:lnTo>
                  <a:lnTo>
                    <a:pt x="463" y="325"/>
                  </a:lnTo>
                  <a:lnTo>
                    <a:pt x="464" y="324"/>
                  </a:lnTo>
                  <a:lnTo>
                    <a:pt x="465" y="321"/>
                  </a:lnTo>
                  <a:lnTo>
                    <a:pt x="465" y="320"/>
                  </a:lnTo>
                  <a:lnTo>
                    <a:pt x="467" y="318"/>
                  </a:lnTo>
                  <a:lnTo>
                    <a:pt x="468" y="317"/>
                  </a:lnTo>
                  <a:lnTo>
                    <a:pt x="469" y="316"/>
                  </a:lnTo>
                  <a:lnTo>
                    <a:pt x="469" y="313"/>
                  </a:lnTo>
                  <a:lnTo>
                    <a:pt x="470" y="312"/>
                  </a:lnTo>
                  <a:lnTo>
                    <a:pt x="472" y="310"/>
                  </a:lnTo>
                  <a:lnTo>
                    <a:pt x="472" y="309"/>
                  </a:lnTo>
                  <a:lnTo>
                    <a:pt x="473" y="308"/>
                  </a:lnTo>
                  <a:lnTo>
                    <a:pt x="474" y="305"/>
                  </a:lnTo>
                  <a:lnTo>
                    <a:pt x="475" y="304"/>
                  </a:lnTo>
                  <a:lnTo>
                    <a:pt x="475" y="303"/>
                  </a:lnTo>
                  <a:lnTo>
                    <a:pt x="477" y="301"/>
                  </a:lnTo>
                  <a:lnTo>
                    <a:pt x="478" y="299"/>
                  </a:lnTo>
                  <a:lnTo>
                    <a:pt x="478" y="297"/>
                  </a:lnTo>
                  <a:lnTo>
                    <a:pt x="479" y="296"/>
                  </a:lnTo>
                  <a:lnTo>
                    <a:pt x="481" y="295"/>
                  </a:lnTo>
                  <a:lnTo>
                    <a:pt x="481" y="292"/>
                  </a:lnTo>
                  <a:lnTo>
                    <a:pt x="482" y="291"/>
                  </a:lnTo>
                  <a:lnTo>
                    <a:pt x="483" y="289"/>
                  </a:lnTo>
                  <a:lnTo>
                    <a:pt x="484" y="288"/>
                  </a:lnTo>
                  <a:lnTo>
                    <a:pt x="484" y="287"/>
                  </a:lnTo>
                  <a:lnTo>
                    <a:pt x="486" y="284"/>
                  </a:lnTo>
                  <a:lnTo>
                    <a:pt x="487" y="283"/>
                  </a:lnTo>
                  <a:lnTo>
                    <a:pt x="487" y="282"/>
                  </a:lnTo>
                  <a:lnTo>
                    <a:pt x="488" y="280"/>
                  </a:lnTo>
                  <a:lnTo>
                    <a:pt x="489" y="278"/>
                  </a:lnTo>
                  <a:lnTo>
                    <a:pt x="491" y="276"/>
                  </a:lnTo>
                  <a:lnTo>
                    <a:pt x="491" y="275"/>
                  </a:lnTo>
                  <a:lnTo>
                    <a:pt x="492" y="274"/>
                  </a:lnTo>
                  <a:lnTo>
                    <a:pt x="493" y="271"/>
                  </a:lnTo>
                  <a:lnTo>
                    <a:pt x="493" y="270"/>
                  </a:lnTo>
                  <a:lnTo>
                    <a:pt x="495" y="268"/>
                  </a:lnTo>
                  <a:lnTo>
                    <a:pt x="496" y="267"/>
                  </a:lnTo>
                  <a:lnTo>
                    <a:pt x="497" y="266"/>
                  </a:lnTo>
                  <a:lnTo>
                    <a:pt x="497" y="263"/>
                  </a:lnTo>
                  <a:lnTo>
                    <a:pt x="498" y="262"/>
                  </a:lnTo>
                  <a:lnTo>
                    <a:pt x="500" y="261"/>
                  </a:lnTo>
                  <a:lnTo>
                    <a:pt x="500" y="259"/>
                  </a:lnTo>
                  <a:lnTo>
                    <a:pt x="501" y="257"/>
                  </a:lnTo>
                  <a:lnTo>
                    <a:pt x="502" y="255"/>
                  </a:lnTo>
                  <a:lnTo>
                    <a:pt x="503" y="254"/>
                  </a:lnTo>
                  <a:lnTo>
                    <a:pt x="503" y="253"/>
                  </a:lnTo>
                  <a:lnTo>
                    <a:pt x="505" y="250"/>
                  </a:lnTo>
                  <a:lnTo>
                    <a:pt x="506" y="249"/>
                  </a:lnTo>
                  <a:lnTo>
                    <a:pt x="507" y="247"/>
                  </a:lnTo>
                  <a:lnTo>
                    <a:pt x="507" y="246"/>
                  </a:lnTo>
                  <a:lnTo>
                    <a:pt x="509" y="243"/>
                  </a:lnTo>
                  <a:lnTo>
                    <a:pt x="510" y="242"/>
                  </a:lnTo>
                  <a:lnTo>
                    <a:pt x="510" y="241"/>
                  </a:lnTo>
                  <a:lnTo>
                    <a:pt x="511" y="239"/>
                  </a:lnTo>
                  <a:lnTo>
                    <a:pt x="512" y="238"/>
                  </a:lnTo>
                  <a:lnTo>
                    <a:pt x="514" y="236"/>
                  </a:lnTo>
                  <a:lnTo>
                    <a:pt x="514" y="234"/>
                  </a:lnTo>
                  <a:lnTo>
                    <a:pt x="515" y="233"/>
                  </a:lnTo>
                  <a:lnTo>
                    <a:pt x="516" y="232"/>
                  </a:lnTo>
                  <a:lnTo>
                    <a:pt x="517" y="229"/>
                  </a:lnTo>
                  <a:lnTo>
                    <a:pt x="517" y="228"/>
                  </a:lnTo>
                  <a:lnTo>
                    <a:pt x="519" y="226"/>
                  </a:lnTo>
                  <a:lnTo>
                    <a:pt x="520" y="225"/>
                  </a:lnTo>
                  <a:lnTo>
                    <a:pt x="521" y="222"/>
                  </a:lnTo>
                  <a:lnTo>
                    <a:pt x="521" y="221"/>
                  </a:lnTo>
                  <a:lnTo>
                    <a:pt x="523" y="220"/>
                  </a:lnTo>
                  <a:lnTo>
                    <a:pt x="524" y="218"/>
                  </a:lnTo>
                  <a:lnTo>
                    <a:pt x="524" y="216"/>
                  </a:lnTo>
                  <a:lnTo>
                    <a:pt x="525" y="215"/>
                  </a:lnTo>
                  <a:lnTo>
                    <a:pt x="526" y="213"/>
                  </a:lnTo>
                  <a:lnTo>
                    <a:pt x="528" y="212"/>
                  </a:lnTo>
                  <a:lnTo>
                    <a:pt x="528" y="209"/>
                  </a:lnTo>
                  <a:lnTo>
                    <a:pt x="529" y="208"/>
                  </a:lnTo>
                  <a:lnTo>
                    <a:pt x="530" y="207"/>
                  </a:lnTo>
                  <a:lnTo>
                    <a:pt x="531" y="205"/>
                  </a:lnTo>
                  <a:lnTo>
                    <a:pt x="531" y="203"/>
                  </a:lnTo>
                  <a:lnTo>
                    <a:pt x="533" y="201"/>
                  </a:lnTo>
                  <a:lnTo>
                    <a:pt x="534" y="200"/>
                  </a:lnTo>
                  <a:lnTo>
                    <a:pt x="535" y="197"/>
                  </a:lnTo>
                  <a:lnTo>
                    <a:pt x="535" y="196"/>
                  </a:lnTo>
                  <a:lnTo>
                    <a:pt x="537" y="195"/>
                  </a:lnTo>
                  <a:lnTo>
                    <a:pt x="538" y="194"/>
                  </a:lnTo>
                  <a:lnTo>
                    <a:pt x="538" y="191"/>
                  </a:lnTo>
                  <a:lnTo>
                    <a:pt x="539" y="190"/>
                  </a:lnTo>
                  <a:lnTo>
                    <a:pt x="540" y="188"/>
                  </a:lnTo>
                  <a:lnTo>
                    <a:pt x="542" y="187"/>
                  </a:lnTo>
                  <a:lnTo>
                    <a:pt x="542" y="184"/>
                  </a:lnTo>
                  <a:lnTo>
                    <a:pt x="543" y="183"/>
                  </a:lnTo>
                  <a:lnTo>
                    <a:pt x="544" y="182"/>
                  </a:lnTo>
                  <a:lnTo>
                    <a:pt x="545" y="180"/>
                  </a:lnTo>
                  <a:lnTo>
                    <a:pt x="545" y="178"/>
                  </a:lnTo>
                  <a:lnTo>
                    <a:pt x="547" y="176"/>
                  </a:lnTo>
                  <a:lnTo>
                    <a:pt x="548" y="175"/>
                  </a:lnTo>
                  <a:lnTo>
                    <a:pt x="548" y="172"/>
                  </a:lnTo>
                  <a:lnTo>
                    <a:pt x="549" y="171"/>
                  </a:lnTo>
                  <a:lnTo>
                    <a:pt x="551" y="170"/>
                  </a:lnTo>
                  <a:lnTo>
                    <a:pt x="552" y="169"/>
                  </a:lnTo>
                  <a:lnTo>
                    <a:pt x="552" y="166"/>
                  </a:lnTo>
                  <a:lnTo>
                    <a:pt x="553" y="165"/>
                  </a:lnTo>
                  <a:lnTo>
                    <a:pt x="554" y="163"/>
                  </a:lnTo>
                  <a:lnTo>
                    <a:pt x="554" y="161"/>
                  </a:lnTo>
                  <a:lnTo>
                    <a:pt x="556" y="159"/>
                  </a:lnTo>
                  <a:lnTo>
                    <a:pt x="557" y="158"/>
                  </a:lnTo>
                  <a:lnTo>
                    <a:pt x="558" y="157"/>
                  </a:lnTo>
                  <a:lnTo>
                    <a:pt x="558" y="154"/>
                  </a:lnTo>
                  <a:lnTo>
                    <a:pt x="559" y="153"/>
                  </a:lnTo>
                  <a:lnTo>
                    <a:pt x="561" y="151"/>
                  </a:lnTo>
                  <a:lnTo>
                    <a:pt x="561" y="149"/>
                  </a:lnTo>
                  <a:lnTo>
                    <a:pt x="562" y="148"/>
                  </a:lnTo>
                  <a:lnTo>
                    <a:pt x="563" y="146"/>
                  </a:lnTo>
                  <a:lnTo>
                    <a:pt x="563" y="144"/>
                  </a:lnTo>
                  <a:lnTo>
                    <a:pt x="565" y="142"/>
                  </a:lnTo>
                  <a:lnTo>
                    <a:pt x="566" y="141"/>
                  </a:lnTo>
                  <a:lnTo>
                    <a:pt x="567" y="140"/>
                  </a:lnTo>
                  <a:lnTo>
                    <a:pt x="567" y="137"/>
                  </a:lnTo>
                  <a:lnTo>
                    <a:pt x="568" y="136"/>
                  </a:lnTo>
                  <a:lnTo>
                    <a:pt x="570" y="134"/>
                  </a:lnTo>
                  <a:lnTo>
                    <a:pt x="570" y="132"/>
                  </a:lnTo>
                  <a:lnTo>
                    <a:pt x="571" y="130"/>
                  </a:lnTo>
                  <a:lnTo>
                    <a:pt x="572" y="129"/>
                  </a:lnTo>
                  <a:lnTo>
                    <a:pt x="573" y="126"/>
                  </a:lnTo>
                  <a:lnTo>
                    <a:pt x="573" y="125"/>
                  </a:lnTo>
                  <a:lnTo>
                    <a:pt x="575" y="124"/>
                  </a:lnTo>
                  <a:lnTo>
                    <a:pt x="576" y="123"/>
                  </a:lnTo>
                  <a:lnTo>
                    <a:pt x="576" y="120"/>
                  </a:lnTo>
                  <a:lnTo>
                    <a:pt x="577" y="119"/>
                  </a:lnTo>
                  <a:lnTo>
                    <a:pt x="579" y="117"/>
                  </a:lnTo>
                  <a:lnTo>
                    <a:pt x="580" y="115"/>
                  </a:lnTo>
                  <a:lnTo>
                    <a:pt x="580" y="113"/>
                  </a:lnTo>
                  <a:lnTo>
                    <a:pt x="581" y="112"/>
                  </a:lnTo>
                  <a:lnTo>
                    <a:pt x="582" y="111"/>
                  </a:lnTo>
                  <a:lnTo>
                    <a:pt x="582" y="108"/>
                  </a:lnTo>
                  <a:lnTo>
                    <a:pt x="584" y="107"/>
                  </a:lnTo>
                  <a:lnTo>
                    <a:pt x="585" y="105"/>
                  </a:lnTo>
                  <a:lnTo>
                    <a:pt x="586" y="103"/>
                  </a:lnTo>
                  <a:lnTo>
                    <a:pt x="586" y="102"/>
                  </a:lnTo>
                  <a:lnTo>
                    <a:pt x="587" y="100"/>
                  </a:lnTo>
                  <a:lnTo>
                    <a:pt x="589" y="98"/>
                  </a:lnTo>
                  <a:lnTo>
                    <a:pt x="590" y="96"/>
                  </a:lnTo>
                  <a:lnTo>
                    <a:pt x="590" y="95"/>
                  </a:lnTo>
                  <a:lnTo>
                    <a:pt x="591" y="94"/>
                  </a:lnTo>
                  <a:lnTo>
                    <a:pt x="593" y="91"/>
                  </a:lnTo>
                  <a:lnTo>
                    <a:pt x="593" y="90"/>
                  </a:lnTo>
                  <a:lnTo>
                    <a:pt x="594" y="88"/>
                  </a:lnTo>
                  <a:lnTo>
                    <a:pt x="595" y="86"/>
                  </a:lnTo>
                  <a:lnTo>
                    <a:pt x="596" y="84"/>
                  </a:lnTo>
                  <a:lnTo>
                    <a:pt x="596" y="83"/>
                  </a:lnTo>
                  <a:lnTo>
                    <a:pt x="598" y="81"/>
                  </a:lnTo>
                  <a:lnTo>
                    <a:pt x="599" y="79"/>
                  </a:lnTo>
                  <a:lnTo>
                    <a:pt x="600" y="78"/>
                  </a:lnTo>
                  <a:lnTo>
                    <a:pt x="600" y="77"/>
                  </a:lnTo>
                  <a:lnTo>
                    <a:pt x="601" y="74"/>
                  </a:lnTo>
                  <a:lnTo>
                    <a:pt x="603" y="73"/>
                  </a:lnTo>
                  <a:lnTo>
                    <a:pt x="604" y="71"/>
                  </a:lnTo>
                  <a:lnTo>
                    <a:pt x="604" y="69"/>
                  </a:lnTo>
                  <a:lnTo>
                    <a:pt x="605" y="67"/>
                  </a:lnTo>
                  <a:lnTo>
                    <a:pt x="607" y="66"/>
                  </a:lnTo>
                  <a:lnTo>
                    <a:pt x="607" y="63"/>
                  </a:lnTo>
                  <a:lnTo>
                    <a:pt x="608" y="62"/>
                  </a:lnTo>
                  <a:lnTo>
                    <a:pt x="609" y="61"/>
                  </a:lnTo>
                  <a:lnTo>
                    <a:pt x="610" y="58"/>
                  </a:lnTo>
                  <a:lnTo>
                    <a:pt x="610" y="57"/>
                  </a:lnTo>
                  <a:lnTo>
                    <a:pt x="612" y="56"/>
                  </a:lnTo>
                  <a:lnTo>
                    <a:pt x="613" y="54"/>
                  </a:lnTo>
                  <a:lnTo>
                    <a:pt x="614" y="52"/>
                  </a:lnTo>
                  <a:lnTo>
                    <a:pt x="614" y="50"/>
                  </a:lnTo>
                  <a:lnTo>
                    <a:pt x="615" y="49"/>
                  </a:lnTo>
                  <a:lnTo>
                    <a:pt x="617" y="46"/>
                  </a:lnTo>
                  <a:lnTo>
                    <a:pt x="618" y="45"/>
                  </a:lnTo>
                  <a:lnTo>
                    <a:pt x="618" y="44"/>
                  </a:lnTo>
                  <a:lnTo>
                    <a:pt x="619" y="41"/>
                  </a:lnTo>
                  <a:lnTo>
                    <a:pt x="621" y="40"/>
                  </a:lnTo>
                  <a:lnTo>
                    <a:pt x="621" y="38"/>
                  </a:lnTo>
                  <a:lnTo>
                    <a:pt x="622" y="37"/>
                  </a:lnTo>
                  <a:lnTo>
                    <a:pt x="623" y="35"/>
                  </a:lnTo>
                  <a:lnTo>
                    <a:pt x="624" y="33"/>
                  </a:lnTo>
                  <a:lnTo>
                    <a:pt x="624" y="32"/>
                  </a:lnTo>
                  <a:lnTo>
                    <a:pt x="626" y="29"/>
                  </a:lnTo>
                  <a:lnTo>
                    <a:pt x="627" y="28"/>
                  </a:lnTo>
                  <a:lnTo>
                    <a:pt x="628" y="27"/>
                  </a:lnTo>
                  <a:lnTo>
                    <a:pt x="628" y="24"/>
                  </a:lnTo>
                  <a:lnTo>
                    <a:pt x="629" y="23"/>
                  </a:lnTo>
                  <a:lnTo>
                    <a:pt x="631" y="21"/>
                  </a:lnTo>
                  <a:lnTo>
                    <a:pt x="631" y="19"/>
                  </a:lnTo>
                  <a:lnTo>
                    <a:pt x="632" y="17"/>
                  </a:lnTo>
                  <a:lnTo>
                    <a:pt x="633" y="16"/>
                  </a:lnTo>
                  <a:lnTo>
                    <a:pt x="635" y="15"/>
                  </a:lnTo>
                  <a:lnTo>
                    <a:pt x="635" y="12"/>
                  </a:lnTo>
                  <a:lnTo>
                    <a:pt x="636" y="11"/>
                  </a:lnTo>
                  <a:lnTo>
                    <a:pt x="637" y="10"/>
                  </a:lnTo>
                  <a:lnTo>
                    <a:pt x="637" y="7"/>
                  </a:lnTo>
                  <a:lnTo>
                    <a:pt x="638" y="6"/>
                  </a:lnTo>
                  <a:lnTo>
                    <a:pt x="640" y="4"/>
                  </a:lnTo>
                  <a:lnTo>
                    <a:pt x="641" y="2"/>
                  </a:lnTo>
                  <a:lnTo>
                    <a:pt x="641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7" name="Freeform 55"/>
            <p:cNvSpPr>
              <a:spLocks/>
            </p:cNvSpPr>
            <p:nvPr/>
          </p:nvSpPr>
          <p:spPr bwMode="auto">
            <a:xfrm rot="-5400000">
              <a:off x="9747" y="3957"/>
              <a:ext cx="882" cy="461"/>
            </a:xfrm>
            <a:custGeom>
              <a:avLst/>
              <a:gdLst>
                <a:gd name="T0" fmla="*/ 9 w 641"/>
                <a:gd name="T1" fmla="*/ 845 h 862"/>
                <a:gd name="T2" fmla="*/ 19 w 641"/>
                <a:gd name="T3" fmla="*/ 826 h 862"/>
                <a:gd name="T4" fmla="*/ 29 w 641"/>
                <a:gd name="T5" fmla="*/ 807 h 862"/>
                <a:gd name="T6" fmla="*/ 39 w 641"/>
                <a:gd name="T7" fmla="*/ 787 h 862"/>
                <a:gd name="T8" fmla="*/ 50 w 641"/>
                <a:gd name="T9" fmla="*/ 769 h 862"/>
                <a:gd name="T10" fmla="*/ 60 w 641"/>
                <a:gd name="T11" fmla="*/ 751 h 862"/>
                <a:gd name="T12" fmla="*/ 70 w 641"/>
                <a:gd name="T13" fmla="*/ 732 h 862"/>
                <a:gd name="T14" fmla="*/ 80 w 641"/>
                <a:gd name="T15" fmla="*/ 713 h 862"/>
                <a:gd name="T16" fmla="*/ 90 w 641"/>
                <a:gd name="T17" fmla="*/ 694 h 862"/>
                <a:gd name="T18" fmla="*/ 100 w 641"/>
                <a:gd name="T19" fmla="*/ 676 h 862"/>
                <a:gd name="T20" fmla="*/ 111 w 641"/>
                <a:gd name="T21" fmla="*/ 657 h 862"/>
                <a:gd name="T22" fmla="*/ 121 w 641"/>
                <a:gd name="T23" fmla="*/ 639 h 862"/>
                <a:gd name="T24" fmla="*/ 131 w 641"/>
                <a:gd name="T25" fmla="*/ 621 h 862"/>
                <a:gd name="T26" fmla="*/ 140 w 641"/>
                <a:gd name="T27" fmla="*/ 602 h 862"/>
                <a:gd name="T28" fmla="*/ 150 w 641"/>
                <a:gd name="T29" fmla="*/ 584 h 862"/>
                <a:gd name="T30" fmla="*/ 160 w 641"/>
                <a:gd name="T31" fmla="*/ 565 h 862"/>
                <a:gd name="T32" fmla="*/ 170 w 641"/>
                <a:gd name="T33" fmla="*/ 548 h 862"/>
                <a:gd name="T34" fmla="*/ 181 w 641"/>
                <a:gd name="T35" fmla="*/ 530 h 862"/>
                <a:gd name="T36" fmla="*/ 191 w 641"/>
                <a:gd name="T37" fmla="*/ 513 h 862"/>
                <a:gd name="T38" fmla="*/ 201 w 641"/>
                <a:gd name="T39" fmla="*/ 494 h 862"/>
                <a:gd name="T40" fmla="*/ 211 w 641"/>
                <a:gd name="T41" fmla="*/ 477 h 862"/>
                <a:gd name="T42" fmla="*/ 221 w 641"/>
                <a:gd name="T43" fmla="*/ 460 h 862"/>
                <a:gd name="T44" fmla="*/ 232 w 641"/>
                <a:gd name="T45" fmla="*/ 445 h 862"/>
                <a:gd name="T46" fmla="*/ 242 w 641"/>
                <a:gd name="T47" fmla="*/ 427 h 862"/>
                <a:gd name="T48" fmla="*/ 252 w 641"/>
                <a:gd name="T49" fmla="*/ 410 h 862"/>
                <a:gd name="T50" fmla="*/ 262 w 641"/>
                <a:gd name="T51" fmla="*/ 395 h 862"/>
                <a:gd name="T52" fmla="*/ 272 w 641"/>
                <a:gd name="T53" fmla="*/ 379 h 862"/>
                <a:gd name="T54" fmla="*/ 282 w 641"/>
                <a:gd name="T55" fmla="*/ 362 h 862"/>
                <a:gd name="T56" fmla="*/ 293 w 641"/>
                <a:gd name="T57" fmla="*/ 347 h 862"/>
                <a:gd name="T58" fmla="*/ 303 w 641"/>
                <a:gd name="T59" fmla="*/ 332 h 862"/>
                <a:gd name="T60" fmla="*/ 312 w 641"/>
                <a:gd name="T61" fmla="*/ 316 h 862"/>
                <a:gd name="T62" fmla="*/ 322 w 641"/>
                <a:gd name="T63" fmla="*/ 301 h 862"/>
                <a:gd name="T64" fmla="*/ 332 w 641"/>
                <a:gd name="T65" fmla="*/ 287 h 862"/>
                <a:gd name="T66" fmla="*/ 342 w 641"/>
                <a:gd name="T67" fmla="*/ 272 h 862"/>
                <a:gd name="T68" fmla="*/ 352 w 641"/>
                <a:gd name="T69" fmla="*/ 258 h 862"/>
                <a:gd name="T70" fmla="*/ 363 w 641"/>
                <a:gd name="T71" fmla="*/ 245 h 862"/>
                <a:gd name="T72" fmla="*/ 373 w 641"/>
                <a:gd name="T73" fmla="*/ 230 h 862"/>
                <a:gd name="T74" fmla="*/ 383 w 641"/>
                <a:gd name="T75" fmla="*/ 217 h 862"/>
                <a:gd name="T76" fmla="*/ 393 w 641"/>
                <a:gd name="T77" fmla="*/ 204 h 862"/>
                <a:gd name="T78" fmla="*/ 403 w 641"/>
                <a:gd name="T79" fmla="*/ 192 h 862"/>
                <a:gd name="T80" fmla="*/ 414 w 641"/>
                <a:gd name="T81" fmla="*/ 180 h 862"/>
                <a:gd name="T82" fmla="*/ 424 w 641"/>
                <a:gd name="T83" fmla="*/ 167 h 862"/>
                <a:gd name="T84" fmla="*/ 434 w 641"/>
                <a:gd name="T85" fmla="*/ 157 h 862"/>
                <a:gd name="T86" fmla="*/ 443 w 641"/>
                <a:gd name="T87" fmla="*/ 145 h 862"/>
                <a:gd name="T88" fmla="*/ 453 w 641"/>
                <a:gd name="T89" fmla="*/ 134 h 862"/>
                <a:gd name="T90" fmla="*/ 463 w 641"/>
                <a:gd name="T91" fmla="*/ 123 h 862"/>
                <a:gd name="T92" fmla="*/ 473 w 641"/>
                <a:gd name="T93" fmla="*/ 113 h 862"/>
                <a:gd name="T94" fmla="*/ 484 w 641"/>
                <a:gd name="T95" fmla="*/ 103 h 862"/>
                <a:gd name="T96" fmla="*/ 494 w 641"/>
                <a:gd name="T97" fmla="*/ 94 h 862"/>
                <a:gd name="T98" fmla="*/ 504 w 641"/>
                <a:gd name="T99" fmla="*/ 85 h 862"/>
                <a:gd name="T100" fmla="*/ 514 w 641"/>
                <a:gd name="T101" fmla="*/ 77 h 862"/>
                <a:gd name="T102" fmla="*/ 524 w 641"/>
                <a:gd name="T103" fmla="*/ 67 h 862"/>
                <a:gd name="T104" fmla="*/ 534 w 641"/>
                <a:gd name="T105" fmla="*/ 60 h 862"/>
                <a:gd name="T106" fmla="*/ 545 w 641"/>
                <a:gd name="T107" fmla="*/ 52 h 862"/>
                <a:gd name="T108" fmla="*/ 555 w 641"/>
                <a:gd name="T109" fmla="*/ 45 h 862"/>
                <a:gd name="T110" fmla="*/ 565 w 641"/>
                <a:gd name="T111" fmla="*/ 39 h 862"/>
                <a:gd name="T112" fmla="*/ 575 w 641"/>
                <a:gd name="T113" fmla="*/ 32 h 862"/>
                <a:gd name="T114" fmla="*/ 585 w 641"/>
                <a:gd name="T115" fmla="*/ 27 h 862"/>
                <a:gd name="T116" fmla="*/ 596 w 641"/>
                <a:gd name="T117" fmla="*/ 20 h 862"/>
                <a:gd name="T118" fmla="*/ 606 w 641"/>
                <a:gd name="T119" fmla="*/ 15 h 862"/>
                <a:gd name="T120" fmla="*/ 615 w 641"/>
                <a:gd name="T121" fmla="*/ 11 h 862"/>
                <a:gd name="T122" fmla="*/ 625 w 641"/>
                <a:gd name="T123" fmla="*/ 7 h 862"/>
                <a:gd name="T124" fmla="*/ 635 w 641"/>
                <a:gd name="T125" fmla="*/ 3 h 8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1"/>
                <a:gd name="T190" fmla="*/ 0 h 862"/>
                <a:gd name="T191" fmla="*/ 641 w 641"/>
                <a:gd name="T192" fmla="*/ 862 h 8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1" h="862">
                  <a:moveTo>
                    <a:pt x="0" y="862"/>
                  </a:moveTo>
                  <a:lnTo>
                    <a:pt x="1" y="861"/>
                  </a:lnTo>
                  <a:lnTo>
                    <a:pt x="2" y="858"/>
                  </a:lnTo>
                  <a:lnTo>
                    <a:pt x="2" y="857"/>
                  </a:lnTo>
                  <a:lnTo>
                    <a:pt x="4" y="856"/>
                  </a:lnTo>
                  <a:lnTo>
                    <a:pt x="5" y="853"/>
                  </a:lnTo>
                  <a:lnTo>
                    <a:pt x="6" y="852"/>
                  </a:lnTo>
                  <a:lnTo>
                    <a:pt x="6" y="851"/>
                  </a:lnTo>
                  <a:lnTo>
                    <a:pt x="8" y="848"/>
                  </a:lnTo>
                  <a:lnTo>
                    <a:pt x="9" y="847"/>
                  </a:lnTo>
                  <a:lnTo>
                    <a:pt x="9" y="845"/>
                  </a:lnTo>
                  <a:lnTo>
                    <a:pt x="10" y="843"/>
                  </a:lnTo>
                  <a:lnTo>
                    <a:pt x="11" y="841"/>
                  </a:lnTo>
                  <a:lnTo>
                    <a:pt x="11" y="840"/>
                  </a:lnTo>
                  <a:lnTo>
                    <a:pt x="13" y="837"/>
                  </a:lnTo>
                  <a:lnTo>
                    <a:pt x="14" y="836"/>
                  </a:lnTo>
                  <a:lnTo>
                    <a:pt x="15" y="835"/>
                  </a:lnTo>
                  <a:lnTo>
                    <a:pt x="15" y="832"/>
                  </a:lnTo>
                  <a:lnTo>
                    <a:pt x="16" y="831"/>
                  </a:lnTo>
                  <a:lnTo>
                    <a:pt x="18" y="830"/>
                  </a:lnTo>
                  <a:lnTo>
                    <a:pt x="18" y="827"/>
                  </a:lnTo>
                  <a:lnTo>
                    <a:pt x="19" y="826"/>
                  </a:lnTo>
                  <a:lnTo>
                    <a:pt x="20" y="824"/>
                  </a:lnTo>
                  <a:lnTo>
                    <a:pt x="22" y="823"/>
                  </a:lnTo>
                  <a:lnTo>
                    <a:pt x="22" y="820"/>
                  </a:lnTo>
                  <a:lnTo>
                    <a:pt x="23" y="819"/>
                  </a:lnTo>
                  <a:lnTo>
                    <a:pt x="24" y="818"/>
                  </a:lnTo>
                  <a:lnTo>
                    <a:pt x="24" y="815"/>
                  </a:lnTo>
                  <a:lnTo>
                    <a:pt x="25" y="814"/>
                  </a:lnTo>
                  <a:lnTo>
                    <a:pt x="27" y="812"/>
                  </a:lnTo>
                  <a:lnTo>
                    <a:pt x="28" y="810"/>
                  </a:lnTo>
                  <a:lnTo>
                    <a:pt x="28" y="808"/>
                  </a:lnTo>
                  <a:lnTo>
                    <a:pt x="29" y="807"/>
                  </a:lnTo>
                  <a:lnTo>
                    <a:pt x="30" y="805"/>
                  </a:lnTo>
                  <a:lnTo>
                    <a:pt x="32" y="803"/>
                  </a:lnTo>
                  <a:lnTo>
                    <a:pt x="32" y="802"/>
                  </a:lnTo>
                  <a:lnTo>
                    <a:pt x="33" y="801"/>
                  </a:lnTo>
                  <a:lnTo>
                    <a:pt x="34" y="798"/>
                  </a:lnTo>
                  <a:lnTo>
                    <a:pt x="34" y="797"/>
                  </a:lnTo>
                  <a:lnTo>
                    <a:pt x="36" y="795"/>
                  </a:lnTo>
                  <a:lnTo>
                    <a:pt x="37" y="793"/>
                  </a:lnTo>
                  <a:lnTo>
                    <a:pt x="38" y="791"/>
                  </a:lnTo>
                  <a:lnTo>
                    <a:pt x="38" y="790"/>
                  </a:lnTo>
                  <a:lnTo>
                    <a:pt x="39" y="787"/>
                  </a:lnTo>
                  <a:lnTo>
                    <a:pt x="41" y="786"/>
                  </a:lnTo>
                  <a:lnTo>
                    <a:pt x="42" y="785"/>
                  </a:lnTo>
                  <a:lnTo>
                    <a:pt x="42" y="784"/>
                  </a:lnTo>
                  <a:lnTo>
                    <a:pt x="43" y="781"/>
                  </a:lnTo>
                  <a:lnTo>
                    <a:pt x="44" y="780"/>
                  </a:lnTo>
                  <a:lnTo>
                    <a:pt x="46" y="778"/>
                  </a:lnTo>
                  <a:lnTo>
                    <a:pt x="46" y="776"/>
                  </a:lnTo>
                  <a:lnTo>
                    <a:pt x="47" y="774"/>
                  </a:lnTo>
                  <a:lnTo>
                    <a:pt x="48" y="773"/>
                  </a:lnTo>
                  <a:lnTo>
                    <a:pt x="48" y="770"/>
                  </a:lnTo>
                  <a:lnTo>
                    <a:pt x="50" y="769"/>
                  </a:lnTo>
                  <a:lnTo>
                    <a:pt x="51" y="768"/>
                  </a:lnTo>
                  <a:lnTo>
                    <a:pt x="52" y="766"/>
                  </a:lnTo>
                  <a:lnTo>
                    <a:pt x="52" y="764"/>
                  </a:lnTo>
                  <a:lnTo>
                    <a:pt x="53" y="763"/>
                  </a:lnTo>
                  <a:lnTo>
                    <a:pt x="55" y="761"/>
                  </a:lnTo>
                  <a:lnTo>
                    <a:pt x="56" y="759"/>
                  </a:lnTo>
                  <a:lnTo>
                    <a:pt x="56" y="757"/>
                  </a:lnTo>
                  <a:lnTo>
                    <a:pt x="57" y="756"/>
                  </a:lnTo>
                  <a:lnTo>
                    <a:pt x="58" y="753"/>
                  </a:lnTo>
                  <a:lnTo>
                    <a:pt x="60" y="752"/>
                  </a:lnTo>
                  <a:lnTo>
                    <a:pt x="60" y="751"/>
                  </a:lnTo>
                  <a:lnTo>
                    <a:pt x="61" y="749"/>
                  </a:lnTo>
                  <a:lnTo>
                    <a:pt x="62" y="747"/>
                  </a:lnTo>
                  <a:lnTo>
                    <a:pt x="62" y="745"/>
                  </a:lnTo>
                  <a:lnTo>
                    <a:pt x="64" y="744"/>
                  </a:lnTo>
                  <a:lnTo>
                    <a:pt x="65" y="741"/>
                  </a:lnTo>
                  <a:lnTo>
                    <a:pt x="66" y="740"/>
                  </a:lnTo>
                  <a:lnTo>
                    <a:pt x="66" y="739"/>
                  </a:lnTo>
                  <a:lnTo>
                    <a:pt x="67" y="736"/>
                  </a:lnTo>
                  <a:lnTo>
                    <a:pt x="69" y="735"/>
                  </a:lnTo>
                  <a:lnTo>
                    <a:pt x="70" y="734"/>
                  </a:lnTo>
                  <a:lnTo>
                    <a:pt x="70" y="732"/>
                  </a:lnTo>
                  <a:lnTo>
                    <a:pt x="71" y="730"/>
                  </a:lnTo>
                  <a:lnTo>
                    <a:pt x="72" y="728"/>
                  </a:lnTo>
                  <a:lnTo>
                    <a:pt x="72" y="727"/>
                  </a:lnTo>
                  <a:lnTo>
                    <a:pt x="74" y="724"/>
                  </a:lnTo>
                  <a:lnTo>
                    <a:pt x="75" y="723"/>
                  </a:lnTo>
                  <a:lnTo>
                    <a:pt x="76" y="722"/>
                  </a:lnTo>
                  <a:lnTo>
                    <a:pt x="76" y="719"/>
                  </a:lnTo>
                  <a:lnTo>
                    <a:pt x="78" y="718"/>
                  </a:lnTo>
                  <a:lnTo>
                    <a:pt x="79" y="717"/>
                  </a:lnTo>
                  <a:lnTo>
                    <a:pt x="79" y="715"/>
                  </a:lnTo>
                  <a:lnTo>
                    <a:pt x="80" y="713"/>
                  </a:lnTo>
                  <a:lnTo>
                    <a:pt x="81" y="711"/>
                  </a:lnTo>
                  <a:lnTo>
                    <a:pt x="83" y="710"/>
                  </a:lnTo>
                  <a:lnTo>
                    <a:pt x="83" y="707"/>
                  </a:lnTo>
                  <a:lnTo>
                    <a:pt x="84" y="706"/>
                  </a:lnTo>
                  <a:lnTo>
                    <a:pt x="85" y="705"/>
                  </a:lnTo>
                  <a:lnTo>
                    <a:pt x="85" y="702"/>
                  </a:lnTo>
                  <a:lnTo>
                    <a:pt x="86" y="701"/>
                  </a:lnTo>
                  <a:lnTo>
                    <a:pt x="88" y="699"/>
                  </a:lnTo>
                  <a:lnTo>
                    <a:pt x="89" y="698"/>
                  </a:lnTo>
                  <a:lnTo>
                    <a:pt x="89" y="695"/>
                  </a:lnTo>
                  <a:lnTo>
                    <a:pt x="90" y="694"/>
                  </a:lnTo>
                  <a:lnTo>
                    <a:pt x="92" y="693"/>
                  </a:lnTo>
                  <a:lnTo>
                    <a:pt x="92" y="690"/>
                  </a:lnTo>
                  <a:lnTo>
                    <a:pt x="93" y="689"/>
                  </a:lnTo>
                  <a:lnTo>
                    <a:pt x="94" y="688"/>
                  </a:lnTo>
                  <a:lnTo>
                    <a:pt x="94" y="685"/>
                  </a:lnTo>
                  <a:lnTo>
                    <a:pt x="95" y="684"/>
                  </a:lnTo>
                  <a:lnTo>
                    <a:pt x="97" y="682"/>
                  </a:lnTo>
                  <a:lnTo>
                    <a:pt x="98" y="681"/>
                  </a:lnTo>
                  <a:lnTo>
                    <a:pt x="98" y="678"/>
                  </a:lnTo>
                  <a:lnTo>
                    <a:pt x="99" y="677"/>
                  </a:lnTo>
                  <a:lnTo>
                    <a:pt x="100" y="676"/>
                  </a:lnTo>
                  <a:lnTo>
                    <a:pt x="100" y="673"/>
                  </a:lnTo>
                  <a:lnTo>
                    <a:pt x="102" y="672"/>
                  </a:lnTo>
                  <a:lnTo>
                    <a:pt x="103" y="671"/>
                  </a:lnTo>
                  <a:lnTo>
                    <a:pt x="104" y="669"/>
                  </a:lnTo>
                  <a:lnTo>
                    <a:pt x="104" y="667"/>
                  </a:lnTo>
                  <a:lnTo>
                    <a:pt x="106" y="665"/>
                  </a:lnTo>
                  <a:lnTo>
                    <a:pt x="107" y="664"/>
                  </a:lnTo>
                  <a:lnTo>
                    <a:pt x="107" y="661"/>
                  </a:lnTo>
                  <a:lnTo>
                    <a:pt x="108" y="660"/>
                  </a:lnTo>
                  <a:lnTo>
                    <a:pt x="109" y="659"/>
                  </a:lnTo>
                  <a:lnTo>
                    <a:pt x="111" y="657"/>
                  </a:lnTo>
                  <a:lnTo>
                    <a:pt x="111" y="655"/>
                  </a:lnTo>
                  <a:lnTo>
                    <a:pt x="112" y="653"/>
                  </a:lnTo>
                  <a:lnTo>
                    <a:pt x="113" y="652"/>
                  </a:lnTo>
                  <a:lnTo>
                    <a:pt x="114" y="651"/>
                  </a:lnTo>
                  <a:lnTo>
                    <a:pt x="114" y="648"/>
                  </a:lnTo>
                  <a:lnTo>
                    <a:pt x="116" y="647"/>
                  </a:lnTo>
                  <a:lnTo>
                    <a:pt x="117" y="646"/>
                  </a:lnTo>
                  <a:lnTo>
                    <a:pt x="117" y="643"/>
                  </a:lnTo>
                  <a:lnTo>
                    <a:pt x="118" y="642"/>
                  </a:lnTo>
                  <a:lnTo>
                    <a:pt x="120" y="640"/>
                  </a:lnTo>
                  <a:lnTo>
                    <a:pt x="121" y="639"/>
                  </a:lnTo>
                  <a:lnTo>
                    <a:pt x="121" y="636"/>
                  </a:lnTo>
                  <a:lnTo>
                    <a:pt x="122" y="635"/>
                  </a:lnTo>
                  <a:lnTo>
                    <a:pt x="123" y="634"/>
                  </a:lnTo>
                  <a:lnTo>
                    <a:pt x="125" y="632"/>
                  </a:lnTo>
                  <a:lnTo>
                    <a:pt x="125" y="630"/>
                  </a:lnTo>
                  <a:lnTo>
                    <a:pt x="126" y="628"/>
                  </a:lnTo>
                  <a:lnTo>
                    <a:pt x="127" y="627"/>
                  </a:lnTo>
                  <a:lnTo>
                    <a:pt x="127" y="626"/>
                  </a:lnTo>
                  <a:lnTo>
                    <a:pt x="128" y="623"/>
                  </a:lnTo>
                  <a:lnTo>
                    <a:pt x="130" y="622"/>
                  </a:lnTo>
                  <a:lnTo>
                    <a:pt x="131" y="621"/>
                  </a:lnTo>
                  <a:lnTo>
                    <a:pt x="131" y="618"/>
                  </a:lnTo>
                  <a:lnTo>
                    <a:pt x="132" y="617"/>
                  </a:lnTo>
                  <a:lnTo>
                    <a:pt x="134" y="615"/>
                  </a:lnTo>
                  <a:lnTo>
                    <a:pt x="134" y="614"/>
                  </a:lnTo>
                  <a:lnTo>
                    <a:pt x="135" y="611"/>
                  </a:lnTo>
                  <a:lnTo>
                    <a:pt x="136" y="610"/>
                  </a:lnTo>
                  <a:lnTo>
                    <a:pt x="137" y="609"/>
                  </a:lnTo>
                  <a:lnTo>
                    <a:pt x="137" y="607"/>
                  </a:lnTo>
                  <a:lnTo>
                    <a:pt x="139" y="605"/>
                  </a:lnTo>
                  <a:lnTo>
                    <a:pt x="140" y="604"/>
                  </a:lnTo>
                  <a:lnTo>
                    <a:pt x="140" y="602"/>
                  </a:lnTo>
                  <a:lnTo>
                    <a:pt x="141" y="601"/>
                  </a:lnTo>
                  <a:lnTo>
                    <a:pt x="142" y="598"/>
                  </a:lnTo>
                  <a:lnTo>
                    <a:pt x="144" y="597"/>
                  </a:lnTo>
                  <a:lnTo>
                    <a:pt x="144" y="596"/>
                  </a:lnTo>
                  <a:lnTo>
                    <a:pt x="145" y="593"/>
                  </a:lnTo>
                  <a:lnTo>
                    <a:pt x="146" y="592"/>
                  </a:lnTo>
                  <a:lnTo>
                    <a:pt x="146" y="590"/>
                  </a:lnTo>
                  <a:lnTo>
                    <a:pt x="148" y="589"/>
                  </a:lnTo>
                  <a:lnTo>
                    <a:pt x="149" y="586"/>
                  </a:lnTo>
                  <a:lnTo>
                    <a:pt x="149" y="585"/>
                  </a:lnTo>
                  <a:lnTo>
                    <a:pt x="150" y="584"/>
                  </a:lnTo>
                  <a:lnTo>
                    <a:pt x="151" y="583"/>
                  </a:lnTo>
                  <a:lnTo>
                    <a:pt x="153" y="580"/>
                  </a:lnTo>
                  <a:lnTo>
                    <a:pt x="153" y="579"/>
                  </a:lnTo>
                  <a:lnTo>
                    <a:pt x="154" y="577"/>
                  </a:lnTo>
                  <a:lnTo>
                    <a:pt x="155" y="576"/>
                  </a:lnTo>
                  <a:lnTo>
                    <a:pt x="155" y="573"/>
                  </a:lnTo>
                  <a:lnTo>
                    <a:pt x="156" y="572"/>
                  </a:lnTo>
                  <a:lnTo>
                    <a:pt x="158" y="571"/>
                  </a:lnTo>
                  <a:lnTo>
                    <a:pt x="159" y="569"/>
                  </a:lnTo>
                  <a:lnTo>
                    <a:pt x="159" y="567"/>
                  </a:lnTo>
                  <a:lnTo>
                    <a:pt x="160" y="565"/>
                  </a:lnTo>
                  <a:lnTo>
                    <a:pt x="162" y="564"/>
                  </a:lnTo>
                  <a:lnTo>
                    <a:pt x="162" y="563"/>
                  </a:lnTo>
                  <a:lnTo>
                    <a:pt x="163" y="560"/>
                  </a:lnTo>
                  <a:lnTo>
                    <a:pt x="164" y="559"/>
                  </a:lnTo>
                  <a:lnTo>
                    <a:pt x="165" y="558"/>
                  </a:lnTo>
                  <a:lnTo>
                    <a:pt x="165" y="556"/>
                  </a:lnTo>
                  <a:lnTo>
                    <a:pt x="167" y="554"/>
                  </a:lnTo>
                  <a:lnTo>
                    <a:pt x="168" y="552"/>
                  </a:lnTo>
                  <a:lnTo>
                    <a:pt x="169" y="551"/>
                  </a:lnTo>
                  <a:lnTo>
                    <a:pt x="169" y="550"/>
                  </a:lnTo>
                  <a:lnTo>
                    <a:pt x="170" y="548"/>
                  </a:lnTo>
                  <a:lnTo>
                    <a:pt x="172" y="546"/>
                  </a:lnTo>
                  <a:lnTo>
                    <a:pt x="172" y="544"/>
                  </a:lnTo>
                  <a:lnTo>
                    <a:pt x="173" y="543"/>
                  </a:lnTo>
                  <a:lnTo>
                    <a:pt x="174" y="542"/>
                  </a:lnTo>
                  <a:lnTo>
                    <a:pt x="176" y="539"/>
                  </a:lnTo>
                  <a:lnTo>
                    <a:pt x="176" y="538"/>
                  </a:lnTo>
                  <a:lnTo>
                    <a:pt x="177" y="537"/>
                  </a:lnTo>
                  <a:lnTo>
                    <a:pt x="178" y="535"/>
                  </a:lnTo>
                  <a:lnTo>
                    <a:pt x="179" y="533"/>
                  </a:lnTo>
                  <a:lnTo>
                    <a:pt x="179" y="531"/>
                  </a:lnTo>
                  <a:lnTo>
                    <a:pt x="181" y="530"/>
                  </a:lnTo>
                  <a:lnTo>
                    <a:pt x="182" y="529"/>
                  </a:lnTo>
                  <a:lnTo>
                    <a:pt x="183" y="527"/>
                  </a:lnTo>
                  <a:lnTo>
                    <a:pt x="183" y="525"/>
                  </a:lnTo>
                  <a:lnTo>
                    <a:pt x="184" y="523"/>
                  </a:lnTo>
                  <a:lnTo>
                    <a:pt x="186" y="522"/>
                  </a:lnTo>
                  <a:lnTo>
                    <a:pt x="186" y="521"/>
                  </a:lnTo>
                  <a:lnTo>
                    <a:pt x="187" y="519"/>
                  </a:lnTo>
                  <a:lnTo>
                    <a:pt x="188" y="517"/>
                  </a:lnTo>
                  <a:lnTo>
                    <a:pt x="190" y="515"/>
                  </a:lnTo>
                  <a:lnTo>
                    <a:pt x="190" y="514"/>
                  </a:lnTo>
                  <a:lnTo>
                    <a:pt x="191" y="513"/>
                  </a:lnTo>
                  <a:lnTo>
                    <a:pt x="192" y="510"/>
                  </a:lnTo>
                  <a:lnTo>
                    <a:pt x="193" y="509"/>
                  </a:lnTo>
                  <a:lnTo>
                    <a:pt x="193" y="508"/>
                  </a:lnTo>
                  <a:lnTo>
                    <a:pt x="195" y="506"/>
                  </a:lnTo>
                  <a:lnTo>
                    <a:pt x="196" y="505"/>
                  </a:lnTo>
                  <a:lnTo>
                    <a:pt x="197" y="502"/>
                  </a:lnTo>
                  <a:lnTo>
                    <a:pt x="197" y="501"/>
                  </a:lnTo>
                  <a:lnTo>
                    <a:pt x="198" y="500"/>
                  </a:lnTo>
                  <a:lnTo>
                    <a:pt x="200" y="498"/>
                  </a:lnTo>
                  <a:lnTo>
                    <a:pt x="200" y="497"/>
                  </a:lnTo>
                  <a:lnTo>
                    <a:pt x="201" y="494"/>
                  </a:lnTo>
                  <a:lnTo>
                    <a:pt x="202" y="493"/>
                  </a:lnTo>
                  <a:lnTo>
                    <a:pt x="204" y="492"/>
                  </a:lnTo>
                  <a:lnTo>
                    <a:pt x="204" y="491"/>
                  </a:lnTo>
                  <a:lnTo>
                    <a:pt x="205" y="489"/>
                  </a:lnTo>
                  <a:lnTo>
                    <a:pt x="206" y="487"/>
                  </a:lnTo>
                  <a:lnTo>
                    <a:pt x="207" y="485"/>
                  </a:lnTo>
                  <a:lnTo>
                    <a:pt x="207" y="484"/>
                  </a:lnTo>
                  <a:lnTo>
                    <a:pt x="209" y="483"/>
                  </a:lnTo>
                  <a:lnTo>
                    <a:pt x="210" y="481"/>
                  </a:lnTo>
                  <a:lnTo>
                    <a:pt x="210" y="480"/>
                  </a:lnTo>
                  <a:lnTo>
                    <a:pt x="211" y="477"/>
                  </a:lnTo>
                  <a:lnTo>
                    <a:pt x="212" y="476"/>
                  </a:lnTo>
                  <a:lnTo>
                    <a:pt x="214" y="475"/>
                  </a:lnTo>
                  <a:lnTo>
                    <a:pt x="214" y="473"/>
                  </a:lnTo>
                  <a:lnTo>
                    <a:pt x="215" y="472"/>
                  </a:lnTo>
                  <a:lnTo>
                    <a:pt x="216" y="470"/>
                  </a:lnTo>
                  <a:lnTo>
                    <a:pt x="216" y="468"/>
                  </a:lnTo>
                  <a:lnTo>
                    <a:pt x="218" y="467"/>
                  </a:lnTo>
                  <a:lnTo>
                    <a:pt x="219" y="466"/>
                  </a:lnTo>
                  <a:lnTo>
                    <a:pt x="220" y="464"/>
                  </a:lnTo>
                  <a:lnTo>
                    <a:pt x="220" y="463"/>
                  </a:lnTo>
                  <a:lnTo>
                    <a:pt x="221" y="460"/>
                  </a:lnTo>
                  <a:lnTo>
                    <a:pt x="223" y="459"/>
                  </a:lnTo>
                  <a:lnTo>
                    <a:pt x="223" y="458"/>
                  </a:lnTo>
                  <a:lnTo>
                    <a:pt x="224" y="456"/>
                  </a:lnTo>
                  <a:lnTo>
                    <a:pt x="225" y="455"/>
                  </a:lnTo>
                  <a:lnTo>
                    <a:pt x="226" y="454"/>
                  </a:lnTo>
                  <a:lnTo>
                    <a:pt x="226" y="451"/>
                  </a:lnTo>
                  <a:lnTo>
                    <a:pt x="228" y="450"/>
                  </a:lnTo>
                  <a:lnTo>
                    <a:pt x="229" y="448"/>
                  </a:lnTo>
                  <a:lnTo>
                    <a:pt x="229" y="447"/>
                  </a:lnTo>
                  <a:lnTo>
                    <a:pt x="230" y="446"/>
                  </a:lnTo>
                  <a:lnTo>
                    <a:pt x="232" y="445"/>
                  </a:lnTo>
                  <a:lnTo>
                    <a:pt x="232" y="442"/>
                  </a:lnTo>
                  <a:lnTo>
                    <a:pt x="233" y="441"/>
                  </a:lnTo>
                  <a:lnTo>
                    <a:pt x="234" y="439"/>
                  </a:lnTo>
                  <a:lnTo>
                    <a:pt x="235" y="438"/>
                  </a:lnTo>
                  <a:lnTo>
                    <a:pt x="235" y="437"/>
                  </a:lnTo>
                  <a:lnTo>
                    <a:pt x="237" y="435"/>
                  </a:lnTo>
                  <a:lnTo>
                    <a:pt x="238" y="433"/>
                  </a:lnTo>
                  <a:lnTo>
                    <a:pt x="238" y="431"/>
                  </a:lnTo>
                  <a:lnTo>
                    <a:pt x="239" y="430"/>
                  </a:lnTo>
                  <a:lnTo>
                    <a:pt x="240" y="429"/>
                  </a:lnTo>
                  <a:lnTo>
                    <a:pt x="242" y="427"/>
                  </a:lnTo>
                  <a:lnTo>
                    <a:pt x="242" y="426"/>
                  </a:lnTo>
                  <a:lnTo>
                    <a:pt x="243" y="425"/>
                  </a:lnTo>
                  <a:lnTo>
                    <a:pt x="244" y="422"/>
                  </a:lnTo>
                  <a:lnTo>
                    <a:pt x="244" y="421"/>
                  </a:lnTo>
                  <a:lnTo>
                    <a:pt x="246" y="420"/>
                  </a:lnTo>
                  <a:lnTo>
                    <a:pt x="247" y="418"/>
                  </a:lnTo>
                  <a:lnTo>
                    <a:pt x="248" y="417"/>
                  </a:lnTo>
                  <a:lnTo>
                    <a:pt x="248" y="416"/>
                  </a:lnTo>
                  <a:lnTo>
                    <a:pt x="249" y="414"/>
                  </a:lnTo>
                  <a:lnTo>
                    <a:pt x="251" y="412"/>
                  </a:lnTo>
                  <a:lnTo>
                    <a:pt x="252" y="410"/>
                  </a:lnTo>
                  <a:lnTo>
                    <a:pt x="252" y="409"/>
                  </a:lnTo>
                  <a:lnTo>
                    <a:pt x="253" y="408"/>
                  </a:lnTo>
                  <a:lnTo>
                    <a:pt x="254" y="406"/>
                  </a:lnTo>
                  <a:lnTo>
                    <a:pt x="254" y="405"/>
                  </a:lnTo>
                  <a:lnTo>
                    <a:pt x="256" y="404"/>
                  </a:lnTo>
                  <a:lnTo>
                    <a:pt x="257" y="403"/>
                  </a:lnTo>
                  <a:lnTo>
                    <a:pt x="258" y="400"/>
                  </a:lnTo>
                  <a:lnTo>
                    <a:pt x="258" y="399"/>
                  </a:lnTo>
                  <a:lnTo>
                    <a:pt x="260" y="397"/>
                  </a:lnTo>
                  <a:lnTo>
                    <a:pt x="261" y="396"/>
                  </a:lnTo>
                  <a:lnTo>
                    <a:pt x="262" y="395"/>
                  </a:lnTo>
                  <a:lnTo>
                    <a:pt x="262" y="393"/>
                  </a:lnTo>
                  <a:lnTo>
                    <a:pt x="263" y="392"/>
                  </a:lnTo>
                  <a:lnTo>
                    <a:pt x="265" y="391"/>
                  </a:lnTo>
                  <a:lnTo>
                    <a:pt x="266" y="388"/>
                  </a:lnTo>
                  <a:lnTo>
                    <a:pt x="266" y="387"/>
                  </a:lnTo>
                  <a:lnTo>
                    <a:pt x="267" y="385"/>
                  </a:lnTo>
                  <a:lnTo>
                    <a:pt x="268" y="384"/>
                  </a:lnTo>
                  <a:lnTo>
                    <a:pt x="268" y="383"/>
                  </a:lnTo>
                  <a:lnTo>
                    <a:pt x="270" y="381"/>
                  </a:lnTo>
                  <a:lnTo>
                    <a:pt x="271" y="380"/>
                  </a:lnTo>
                  <a:lnTo>
                    <a:pt x="272" y="379"/>
                  </a:lnTo>
                  <a:lnTo>
                    <a:pt x="272" y="376"/>
                  </a:lnTo>
                  <a:lnTo>
                    <a:pt x="274" y="375"/>
                  </a:lnTo>
                  <a:lnTo>
                    <a:pt x="275" y="374"/>
                  </a:lnTo>
                  <a:lnTo>
                    <a:pt x="276" y="372"/>
                  </a:lnTo>
                  <a:lnTo>
                    <a:pt x="276" y="371"/>
                  </a:lnTo>
                  <a:lnTo>
                    <a:pt x="277" y="370"/>
                  </a:lnTo>
                  <a:lnTo>
                    <a:pt x="279" y="368"/>
                  </a:lnTo>
                  <a:lnTo>
                    <a:pt x="280" y="367"/>
                  </a:lnTo>
                  <a:lnTo>
                    <a:pt x="280" y="366"/>
                  </a:lnTo>
                  <a:lnTo>
                    <a:pt x="281" y="364"/>
                  </a:lnTo>
                  <a:lnTo>
                    <a:pt x="282" y="362"/>
                  </a:lnTo>
                  <a:lnTo>
                    <a:pt x="282" y="360"/>
                  </a:lnTo>
                  <a:lnTo>
                    <a:pt x="284" y="359"/>
                  </a:lnTo>
                  <a:lnTo>
                    <a:pt x="285" y="358"/>
                  </a:lnTo>
                  <a:lnTo>
                    <a:pt x="286" y="357"/>
                  </a:lnTo>
                  <a:lnTo>
                    <a:pt x="286" y="355"/>
                  </a:lnTo>
                  <a:lnTo>
                    <a:pt x="288" y="354"/>
                  </a:lnTo>
                  <a:lnTo>
                    <a:pt x="289" y="353"/>
                  </a:lnTo>
                  <a:lnTo>
                    <a:pt x="290" y="351"/>
                  </a:lnTo>
                  <a:lnTo>
                    <a:pt x="290" y="350"/>
                  </a:lnTo>
                  <a:lnTo>
                    <a:pt x="291" y="349"/>
                  </a:lnTo>
                  <a:lnTo>
                    <a:pt x="293" y="347"/>
                  </a:lnTo>
                  <a:lnTo>
                    <a:pt x="293" y="345"/>
                  </a:lnTo>
                  <a:lnTo>
                    <a:pt x="294" y="343"/>
                  </a:lnTo>
                  <a:lnTo>
                    <a:pt x="295" y="342"/>
                  </a:lnTo>
                  <a:lnTo>
                    <a:pt x="296" y="341"/>
                  </a:lnTo>
                  <a:lnTo>
                    <a:pt x="296" y="339"/>
                  </a:lnTo>
                  <a:lnTo>
                    <a:pt x="298" y="338"/>
                  </a:lnTo>
                  <a:lnTo>
                    <a:pt x="299" y="337"/>
                  </a:lnTo>
                  <a:lnTo>
                    <a:pt x="299" y="335"/>
                  </a:lnTo>
                  <a:lnTo>
                    <a:pt x="300" y="334"/>
                  </a:lnTo>
                  <a:lnTo>
                    <a:pt x="302" y="333"/>
                  </a:lnTo>
                  <a:lnTo>
                    <a:pt x="303" y="332"/>
                  </a:lnTo>
                  <a:lnTo>
                    <a:pt x="303" y="330"/>
                  </a:lnTo>
                  <a:lnTo>
                    <a:pt x="304" y="329"/>
                  </a:lnTo>
                  <a:lnTo>
                    <a:pt x="305" y="328"/>
                  </a:lnTo>
                  <a:lnTo>
                    <a:pt x="305" y="326"/>
                  </a:lnTo>
                  <a:lnTo>
                    <a:pt x="307" y="325"/>
                  </a:lnTo>
                  <a:lnTo>
                    <a:pt x="308" y="324"/>
                  </a:lnTo>
                  <a:lnTo>
                    <a:pt x="309" y="322"/>
                  </a:lnTo>
                  <a:lnTo>
                    <a:pt x="309" y="321"/>
                  </a:lnTo>
                  <a:lnTo>
                    <a:pt x="310" y="318"/>
                  </a:lnTo>
                  <a:lnTo>
                    <a:pt x="312" y="317"/>
                  </a:lnTo>
                  <a:lnTo>
                    <a:pt x="312" y="316"/>
                  </a:lnTo>
                  <a:lnTo>
                    <a:pt x="313" y="314"/>
                  </a:lnTo>
                  <a:lnTo>
                    <a:pt x="314" y="313"/>
                  </a:lnTo>
                  <a:lnTo>
                    <a:pt x="314" y="312"/>
                  </a:lnTo>
                  <a:lnTo>
                    <a:pt x="316" y="311"/>
                  </a:lnTo>
                  <a:lnTo>
                    <a:pt x="317" y="309"/>
                  </a:lnTo>
                  <a:lnTo>
                    <a:pt x="318" y="308"/>
                  </a:lnTo>
                  <a:lnTo>
                    <a:pt x="318" y="307"/>
                  </a:lnTo>
                  <a:lnTo>
                    <a:pt x="319" y="305"/>
                  </a:lnTo>
                  <a:lnTo>
                    <a:pt x="321" y="304"/>
                  </a:lnTo>
                  <a:lnTo>
                    <a:pt x="321" y="303"/>
                  </a:lnTo>
                  <a:lnTo>
                    <a:pt x="322" y="301"/>
                  </a:lnTo>
                  <a:lnTo>
                    <a:pt x="323" y="300"/>
                  </a:lnTo>
                  <a:lnTo>
                    <a:pt x="324" y="299"/>
                  </a:lnTo>
                  <a:lnTo>
                    <a:pt x="324" y="297"/>
                  </a:lnTo>
                  <a:lnTo>
                    <a:pt x="326" y="296"/>
                  </a:lnTo>
                  <a:lnTo>
                    <a:pt x="327" y="295"/>
                  </a:lnTo>
                  <a:lnTo>
                    <a:pt x="327" y="293"/>
                  </a:lnTo>
                  <a:lnTo>
                    <a:pt x="328" y="292"/>
                  </a:lnTo>
                  <a:lnTo>
                    <a:pt x="330" y="291"/>
                  </a:lnTo>
                  <a:lnTo>
                    <a:pt x="331" y="290"/>
                  </a:lnTo>
                  <a:lnTo>
                    <a:pt x="331" y="288"/>
                  </a:lnTo>
                  <a:lnTo>
                    <a:pt x="332" y="287"/>
                  </a:lnTo>
                  <a:lnTo>
                    <a:pt x="333" y="286"/>
                  </a:lnTo>
                  <a:lnTo>
                    <a:pt x="335" y="284"/>
                  </a:lnTo>
                  <a:lnTo>
                    <a:pt x="335" y="283"/>
                  </a:lnTo>
                  <a:lnTo>
                    <a:pt x="336" y="282"/>
                  </a:lnTo>
                  <a:lnTo>
                    <a:pt x="337" y="280"/>
                  </a:lnTo>
                  <a:lnTo>
                    <a:pt x="337" y="279"/>
                  </a:lnTo>
                  <a:lnTo>
                    <a:pt x="338" y="278"/>
                  </a:lnTo>
                  <a:lnTo>
                    <a:pt x="340" y="276"/>
                  </a:lnTo>
                  <a:lnTo>
                    <a:pt x="341" y="275"/>
                  </a:lnTo>
                  <a:lnTo>
                    <a:pt x="341" y="274"/>
                  </a:lnTo>
                  <a:lnTo>
                    <a:pt x="342" y="272"/>
                  </a:lnTo>
                  <a:lnTo>
                    <a:pt x="344" y="271"/>
                  </a:lnTo>
                  <a:lnTo>
                    <a:pt x="345" y="270"/>
                  </a:lnTo>
                  <a:lnTo>
                    <a:pt x="345" y="268"/>
                  </a:lnTo>
                  <a:lnTo>
                    <a:pt x="346" y="267"/>
                  </a:lnTo>
                  <a:lnTo>
                    <a:pt x="347" y="266"/>
                  </a:lnTo>
                  <a:lnTo>
                    <a:pt x="349" y="265"/>
                  </a:lnTo>
                  <a:lnTo>
                    <a:pt x="349" y="263"/>
                  </a:lnTo>
                  <a:lnTo>
                    <a:pt x="350" y="262"/>
                  </a:lnTo>
                  <a:lnTo>
                    <a:pt x="351" y="261"/>
                  </a:lnTo>
                  <a:lnTo>
                    <a:pt x="351" y="259"/>
                  </a:lnTo>
                  <a:lnTo>
                    <a:pt x="352" y="258"/>
                  </a:lnTo>
                  <a:lnTo>
                    <a:pt x="354" y="257"/>
                  </a:lnTo>
                  <a:lnTo>
                    <a:pt x="355" y="255"/>
                  </a:lnTo>
                  <a:lnTo>
                    <a:pt x="355" y="254"/>
                  </a:lnTo>
                  <a:lnTo>
                    <a:pt x="356" y="253"/>
                  </a:lnTo>
                  <a:lnTo>
                    <a:pt x="358" y="251"/>
                  </a:lnTo>
                  <a:lnTo>
                    <a:pt x="359" y="250"/>
                  </a:lnTo>
                  <a:lnTo>
                    <a:pt x="359" y="249"/>
                  </a:lnTo>
                  <a:lnTo>
                    <a:pt x="360" y="247"/>
                  </a:lnTo>
                  <a:lnTo>
                    <a:pt x="361" y="246"/>
                  </a:lnTo>
                  <a:lnTo>
                    <a:pt x="363" y="246"/>
                  </a:lnTo>
                  <a:lnTo>
                    <a:pt x="363" y="245"/>
                  </a:lnTo>
                  <a:lnTo>
                    <a:pt x="364" y="244"/>
                  </a:lnTo>
                  <a:lnTo>
                    <a:pt x="365" y="242"/>
                  </a:lnTo>
                  <a:lnTo>
                    <a:pt x="365" y="241"/>
                  </a:lnTo>
                  <a:lnTo>
                    <a:pt x="366" y="240"/>
                  </a:lnTo>
                  <a:lnTo>
                    <a:pt x="368" y="238"/>
                  </a:lnTo>
                  <a:lnTo>
                    <a:pt x="369" y="237"/>
                  </a:lnTo>
                  <a:lnTo>
                    <a:pt x="369" y="236"/>
                  </a:lnTo>
                  <a:lnTo>
                    <a:pt x="370" y="234"/>
                  </a:lnTo>
                  <a:lnTo>
                    <a:pt x="372" y="233"/>
                  </a:lnTo>
                  <a:lnTo>
                    <a:pt x="373" y="232"/>
                  </a:lnTo>
                  <a:lnTo>
                    <a:pt x="373" y="230"/>
                  </a:lnTo>
                  <a:lnTo>
                    <a:pt x="374" y="229"/>
                  </a:lnTo>
                  <a:lnTo>
                    <a:pt x="375" y="228"/>
                  </a:lnTo>
                  <a:lnTo>
                    <a:pt x="375" y="226"/>
                  </a:lnTo>
                  <a:lnTo>
                    <a:pt x="377" y="225"/>
                  </a:lnTo>
                  <a:lnTo>
                    <a:pt x="378" y="225"/>
                  </a:lnTo>
                  <a:lnTo>
                    <a:pt x="379" y="224"/>
                  </a:lnTo>
                  <a:lnTo>
                    <a:pt x="379" y="222"/>
                  </a:lnTo>
                  <a:lnTo>
                    <a:pt x="380" y="221"/>
                  </a:lnTo>
                  <a:lnTo>
                    <a:pt x="382" y="220"/>
                  </a:lnTo>
                  <a:lnTo>
                    <a:pt x="382" y="219"/>
                  </a:lnTo>
                  <a:lnTo>
                    <a:pt x="383" y="217"/>
                  </a:lnTo>
                  <a:lnTo>
                    <a:pt x="384" y="216"/>
                  </a:lnTo>
                  <a:lnTo>
                    <a:pt x="386" y="215"/>
                  </a:lnTo>
                  <a:lnTo>
                    <a:pt x="386" y="213"/>
                  </a:lnTo>
                  <a:lnTo>
                    <a:pt x="387" y="212"/>
                  </a:lnTo>
                  <a:lnTo>
                    <a:pt x="388" y="212"/>
                  </a:lnTo>
                  <a:lnTo>
                    <a:pt x="388" y="211"/>
                  </a:lnTo>
                  <a:lnTo>
                    <a:pt x="389" y="209"/>
                  </a:lnTo>
                  <a:lnTo>
                    <a:pt x="391" y="208"/>
                  </a:lnTo>
                  <a:lnTo>
                    <a:pt x="392" y="207"/>
                  </a:lnTo>
                  <a:lnTo>
                    <a:pt x="392" y="205"/>
                  </a:lnTo>
                  <a:lnTo>
                    <a:pt x="393" y="204"/>
                  </a:lnTo>
                  <a:lnTo>
                    <a:pt x="394" y="203"/>
                  </a:lnTo>
                  <a:lnTo>
                    <a:pt x="396" y="201"/>
                  </a:lnTo>
                  <a:lnTo>
                    <a:pt x="397" y="200"/>
                  </a:lnTo>
                  <a:lnTo>
                    <a:pt x="397" y="199"/>
                  </a:lnTo>
                  <a:lnTo>
                    <a:pt x="398" y="198"/>
                  </a:lnTo>
                  <a:lnTo>
                    <a:pt x="400" y="196"/>
                  </a:lnTo>
                  <a:lnTo>
                    <a:pt x="401" y="195"/>
                  </a:lnTo>
                  <a:lnTo>
                    <a:pt x="402" y="194"/>
                  </a:lnTo>
                  <a:lnTo>
                    <a:pt x="403" y="192"/>
                  </a:lnTo>
                  <a:lnTo>
                    <a:pt x="403" y="191"/>
                  </a:lnTo>
                  <a:lnTo>
                    <a:pt x="405" y="190"/>
                  </a:lnTo>
                  <a:lnTo>
                    <a:pt x="406" y="188"/>
                  </a:lnTo>
                  <a:lnTo>
                    <a:pt x="407" y="187"/>
                  </a:lnTo>
                  <a:lnTo>
                    <a:pt x="408" y="186"/>
                  </a:lnTo>
                  <a:lnTo>
                    <a:pt x="410" y="184"/>
                  </a:lnTo>
                  <a:lnTo>
                    <a:pt x="410" y="183"/>
                  </a:lnTo>
                  <a:lnTo>
                    <a:pt x="411" y="182"/>
                  </a:lnTo>
                  <a:lnTo>
                    <a:pt x="412" y="180"/>
                  </a:lnTo>
                  <a:lnTo>
                    <a:pt x="414" y="180"/>
                  </a:lnTo>
                  <a:lnTo>
                    <a:pt x="414" y="179"/>
                  </a:lnTo>
                  <a:lnTo>
                    <a:pt x="415" y="178"/>
                  </a:lnTo>
                  <a:lnTo>
                    <a:pt x="416" y="177"/>
                  </a:lnTo>
                  <a:lnTo>
                    <a:pt x="417" y="175"/>
                  </a:lnTo>
                  <a:lnTo>
                    <a:pt x="417" y="174"/>
                  </a:lnTo>
                  <a:lnTo>
                    <a:pt x="419" y="174"/>
                  </a:lnTo>
                  <a:lnTo>
                    <a:pt x="420" y="173"/>
                  </a:lnTo>
                  <a:lnTo>
                    <a:pt x="420" y="171"/>
                  </a:lnTo>
                  <a:lnTo>
                    <a:pt x="421" y="170"/>
                  </a:lnTo>
                  <a:lnTo>
                    <a:pt x="422" y="169"/>
                  </a:lnTo>
                  <a:lnTo>
                    <a:pt x="424" y="167"/>
                  </a:lnTo>
                  <a:lnTo>
                    <a:pt x="425" y="166"/>
                  </a:lnTo>
                  <a:lnTo>
                    <a:pt x="426" y="165"/>
                  </a:lnTo>
                  <a:lnTo>
                    <a:pt x="428" y="163"/>
                  </a:lnTo>
                  <a:lnTo>
                    <a:pt x="428" y="162"/>
                  </a:lnTo>
                  <a:lnTo>
                    <a:pt x="429" y="162"/>
                  </a:lnTo>
                  <a:lnTo>
                    <a:pt x="430" y="161"/>
                  </a:lnTo>
                  <a:lnTo>
                    <a:pt x="430" y="159"/>
                  </a:lnTo>
                  <a:lnTo>
                    <a:pt x="431" y="158"/>
                  </a:lnTo>
                  <a:lnTo>
                    <a:pt x="433" y="157"/>
                  </a:lnTo>
                  <a:lnTo>
                    <a:pt x="434" y="157"/>
                  </a:lnTo>
                  <a:lnTo>
                    <a:pt x="434" y="155"/>
                  </a:lnTo>
                  <a:lnTo>
                    <a:pt x="435" y="154"/>
                  </a:lnTo>
                  <a:lnTo>
                    <a:pt x="436" y="153"/>
                  </a:lnTo>
                  <a:lnTo>
                    <a:pt x="436" y="152"/>
                  </a:lnTo>
                  <a:lnTo>
                    <a:pt x="438" y="152"/>
                  </a:lnTo>
                  <a:lnTo>
                    <a:pt x="439" y="150"/>
                  </a:lnTo>
                  <a:lnTo>
                    <a:pt x="440" y="149"/>
                  </a:lnTo>
                  <a:lnTo>
                    <a:pt x="440" y="148"/>
                  </a:lnTo>
                  <a:lnTo>
                    <a:pt x="442" y="146"/>
                  </a:lnTo>
                  <a:lnTo>
                    <a:pt x="443" y="146"/>
                  </a:lnTo>
                  <a:lnTo>
                    <a:pt x="443" y="145"/>
                  </a:lnTo>
                  <a:lnTo>
                    <a:pt x="444" y="144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7" y="141"/>
                  </a:lnTo>
                  <a:lnTo>
                    <a:pt x="448" y="140"/>
                  </a:lnTo>
                  <a:lnTo>
                    <a:pt x="449" y="138"/>
                  </a:lnTo>
                  <a:lnTo>
                    <a:pt x="450" y="137"/>
                  </a:lnTo>
                  <a:lnTo>
                    <a:pt x="452" y="136"/>
                  </a:lnTo>
                  <a:lnTo>
                    <a:pt x="452" y="134"/>
                  </a:lnTo>
                  <a:lnTo>
                    <a:pt x="453" y="134"/>
                  </a:lnTo>
                  <a:lnTo>
                    <a:pt x="454" y="133"/>
                  </a:lnTo>
                  <a:lnTo>
                    <a:pt x="456" y="132"/>
                  </a:lnTo>
                  <a:lnTo>
                    <a:pt x="456" y="131"/>
                  </a:lnTo>
                  <a:lnTo>
                    <a:pt x="457" y="131"/>
                  </a:lnTo>
                  <a:lnTo>
                    <a:pt x="458" y="129"/>
                  </a:lnTo>
                  <a:lnTo>
                    <a:pt x="458" y="128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2" y="125"/>
                  </a:lnTo>
                  <a:lnTo>
                    <a:pt x="462" y="124"/>
                  </a:lnTo>
                  <a:lnTo>
                    <a:pt x="463" y="123"/>
                  </a:lnTo>
                  <a:lnTo>
                    <a:pt x="464" y="123"/>
                  </a:lnTo>
                  <a:lnTo>
                    <a:pt x="464" y="121"/>
                  </a:lnTo>
                  <a:lnTo>
                    <a:pt x="466" y="120"/>
                  </a:lnTo>
                  <a:lnTo>
                    <a:pt x="467" y="120"/>
                  </a:lnTo>
                  <a:lnTo>
                    <a:pt x="468" y="119"/>
                  </a:lnTo>
                  <a:lnTo>
                    <a:pt x="468" y="117"/>
                  </a:lnTo>
                  <a:lnTo>
                    <a:pt x="470" y="116"/>
                  </a:lnTo>
                  <a:lnTo>
                    <a:pt x="471" y="116"/>
                  </a:lnTo>
                  <a:lnTo>
                    <a:pt x="472" y="115"/>
                  </a:lnTo>
                  <a:lnTo>
                    <a:pt x="472" y="113"/>
                  </a:lnTo>
                  <a:lnTo>
                    <a:pt x="473" y="113"/>
                  </a:lnTo>
                  <a:lnTo>
                    <a:pt x="475" y="112"/>
                  </a:lnTo>
                  <a:lnTo>
                    <a:pt x="475" y="111"/>
                  </a:lnTo>
                  <a:lnTo>
                    <a:pt x="476" y="111"/>
                  </a:lnTo>
                  <a:lnTo>
                    <a:pt x="477" y="110"/>
                  </a:lnTo>
                  <a:lnTo>
                    <a:pt x="478" y="108"/>
                  </a:lnTo>
                  <a:lnTo>
                    <a:pt x="478" y="107"/>
                  </a:lnTo>
                  <a:lnTo>
                    <a:pt x="480" y="107"/>
                  </a:lnTo>
                  <a:lnTo>
                    <a:pt x="481" y="106"/>
                  </a:lnTo>
                  <a:lnTo>
                    <a:pt x="482" y="104"/>
                  </a:lnTo>
                  <a:lnTo>
                    <a:pt x="484" y="103"/>
                  </a:lnTo>
                  <a:lnTo>
                    <a:pt x="485" y="102"/>
                  </a:lnTo>
                  <a:lnTo>
                    <a:pt x="486" y="102"/>
                  </a:lnTo>
                  <a:lnTo>
                    <a:pt x="486" y="100"/>
                  </a:lnTo>
                  <a:lnTo>
                    <a:pt x="487" y="99"/>
                  </a:lnTo>
                  <a:lnTo>
                    <a:pt x="489" y="99"/>
                  </a:lnTo>
                  <a:lnTo>
                    <a:pt x="489" y="98"/>
                  </a:lnTo>
                  <a:lnTo>
                    <a:pt x="490" y="98"/>
                  </a:lnTo>
                  <a:lnTo>
                    <a:pt x="491" y="96"/>
                  </a:lnTo>
                  <a:lnTo>
                    <a:pt x="492" y="95"/>
                  </a:lnTo>
                  <a:lnTo>
                    <a:pt x="494" y="94"/>
                  </a:lnTo>
                  <a:lnTo>
                    <a:pt x="495" y="92"/>
                  </a:lnTo>
                  <a:lnTo>
                    <a:pt x="496" y="92"/>
                  </a:lnTo>
                  <a:lnTo>
                    <a:pt x="496" y="91"/>
                  </a:lnTo>
                  <a:lnTo>
                    <a:pt x="498" y="91"/>
                  </a:lnTo>
                  <a:lnTo>
                    <a:pt x="499" y="90"/>
                  </a:lnTo>
                  <a:lnTo>
                    <a:pt x="500" y="88"/>
                  </a:lnTo>
                  <a:lnTo>
                    <a:pt x="501" y="87"/>
                  </a:lnTo>
                  <a:lnTo>
                    <a:pt x="503" y="86"/>
                  </a:lnTo>
                  <a:lnTo>
                    <a:pt x="504" y="85"/>
                  </a:lnTo>
                  <a:lnTo>
                    <a:pt x="505" y="85"/>
                  </a:lnTo>
                  <a:lnTo>
                    <a:pt x="506" y="83"/>
                  </a:lnTo>
                  <a:lnTo>
                    <a:pt x="506" y="82"/>
                  </a:lnTo>
                  <a:lnTo>
                    <a:pt x="508" y="82"/>
                  </a:lnTo>
                  <a:lnTo>
                    <a:pt x="509" y="81"/>
                  </a:lnTo>
                  <a:lnTo>
                    <a:pt x="510" y="81"/>
                  </a:lnTo>
                  <a:lnTo>
                    <a:pt x="510" y="79"/>
                  </a:lnTo>
                  <a:lnTo>
                    <a:pt x="512" y="79"/>
                  </a:lnTo>
                  <a:lnTo>
                    <a:pt x="513" y="78"/>
                  </a:lnTo>
                  <a:lnTo>
                    <a:pt x="513" y="77"/>
                  </a:lnTo>
                  <a:lnTo>
                    <a:pt x="514" y="77"/>
                  </a:lnTo>
                  <a:lnTo>
                    <a:pt x="515" y="75"/>
                  </a:lnTo>
                  <a:lnTo>
                    <a:pt x="517" y="75"/>
                  </a:lnTo>
                  <a:lnTo>
                    <a:pt x="517" y="74"/>
                  </a:lnTo>
                  <a:lnTo>
                    <a:pt x="518" y="73"/>
                  </a:lnTo>
                  <a:lnTo>
                    <a:pt x="519" y="73"/>
                  </a:lnTo>
                  <a:lnTo>
                    <a:pt x="519" y="71"/>
                  </a:lnTo>
                  <a:lnTo>
                    <a:pt x="520" y="71"/>
                  </a:lnTo>
                  <a:lnTo>
                    <a:pt x="522" y="70"/>
                  </a:lnTo>
                  <a:lnTo>
                    <a:pt x="523" y="70"/>
                  </a:lnTo>
                  <a:lnTo>
                    <a:pt x="523" y="69"/>
                  </a:lnTo>
                  <a:lnTo>
                    <a:pt x="524" y="67"/>
                  </a:lnTo>
                  <a:lnTo>
                    <a:pt x="526" y="67"/>
                  </a:lnTo>
                  <a:lnTo>
                    <a:pt x="526" y="66"/>
                  </a:lnTo>
                  <a:lnTo>
                    <a:pt x="527" y="66"/>
                  </a:lnTo>
                  <a:lnTo>
                    <a:pt x="528" y="65"/>
                  </a:lnTo>
                  <a:lnTo>
                    <a:pt x="529" y="65"/>
                  </a:lnTo>
                  <a:lnTo>
                    <a:pt x="529" y="64"/>
                  </a:lnTo>
                  <a:lnTo>
                    <a:pt x="531" y="62"/>
                  </a:lnTo>
                  <a:lnTo>
                    <a:pt x="532" y="62"/>
                  </a:lnTo>
                  <a:lnTo>
                    <a:pt x="532" y="61"/>
                  </a:lnTo>
                  <a:lnTo>
                    <a:pt x="533" y="61"/>
                  </a:lnTo>
                  <a:lnTo>
                    <a:pt x="534" y="60"/>
                  </a:lnTo>
                  <a:lnTo>
                    <a:pt x="536" y="58"/>
                  </a:lnTo>
                  <a:lnTo>
                    <a:pt x="537" y="58"/>
                  </a:lnTo>
                  <a:lnTo>
                    <a:pt x="538" y="57"/>
                  </a:lnTo>
                  <a:lnTo>
                    <a:pt x="540" y="56"/>
                  </a:lnTo>
                  <a:lnTo>
                    <a:pt x="541" y="56"/>
                  </a:lnTo>
                  <a:lnTo>
                    <a:pt x="541" y="54"/>
                  </a:lnTo>
                  <a:lnTo>
                    <a:pt x="542" y="53"/>
                  </a:lnTo>
                  <a:lnTo>
                    <a:pt x="543" y="53"/>
                  </a:lnTo>
                  <a:lnTo>
                    <a:pt x="545" y="52"/>
                  </a:lnTo>
                  <a:lnTo>
                    <a:pt x="546" y="50"/>
                  </a:lnTo>
                  <a:lnTo>
                    <a:pt x="547" y="50"/>
                  </a:lnTo>
                  <a:lnTo>
                    <a:pt x="547" y="49"/>
                  </a:lnTo>
                  <a:lnTo>
                    <a:pt x="548" y="49"/>
                  </a:lnTo>
                  <a:lnTo>
                    <a:pt x="550" y="48"/>
                  </a:lnTo>
                  <a:lnTo>
                    <a:pt x="551" y="48"/>
                  </a:lnTo>
                  <a:lnTo>
                    <a:pt x="551" y="46"/>
                  </a:lnTo>
                  <a:lnTo>
                    <a:pt x="552" y="46"/>
                  </a:lnTo>
                  <a:lnTo>
                    <a:pt x="554" y="46"/>
                  </a:lnTo>
                  <a:lnTo>
                    <a:pt x="555" y="45"/>
                  </a:lnTo>
                  <a:lnTo>
                    <a:pt x="556" y="44"/>
                  </a:lnTo>
                  <a:lnTo>
                    <a:pt x="557" y="44"/>
                  </a:lnTo>
                  <a:lnTo>
                    <a:pt x="557" y="42"/>
                  </a:lnTo>
                  <a:lnTo>
                    <a:pt x="559" y="42"/>
                  </a:lnTo>
                  <a:lnTo>
                    <a:pt x="560" y="41"/>
                  </a:lnTo>
                  <a:lnTo>
                    <a:pt x="561" y="41"/>
                  </a:lnTo>
                  <a:lnTo>
                    <a:pt x="561" y="40"/>
                  </a:lnTo>
                  <a:lnTo>
                    <a:pt x="562" y="40"/>
                  </a:lnTo>
                  <a:lnTo>
                    <a:pt x="564" y="39"/>
                  </a:lnTo>
                  <a:lnTo>
                    <a:pt x="565" y="39"/>
                  </a:lnTo>
                  <a:lnTo>
                    <a:pt x="566" y="37"/>
                  </a:lnTo>
                  <a:lnTo>
                    <a:pt x="568" y="37"/>
                  </a:lnTo>
                  <a:lnTo>
                    <a:pt x="569" y="36"/>
                  </a:lnTo>
                  <a:lnTo>
                    <a:pt x="570" y="35"/>
                  </a:lnTo>
                  <a:lnTo>
                    <a:pt x="571" y="35"/>
                  </a:lnTo>
                  <a:lnTo>
                    <a:pt x="571" y="33"/>
                  </a:lnTo>
                  <a:lnTo>
                    <a:pt x="573" y="33"/>
                  </a:lnTo>
                  <a:lnTo>
                    <a:pt x="574" y="33"/>
                  </a:lnTo>
                  <a:lnTo>
                    <a:pt x="575" y="32"/>
                  </a:lnTo>
                  <a:lnTo>
                    <a:pt x="576" y="31"/>
                  </a:lnTo>
                  <a:lnTo>
                    <a:pt x="578" y="31"/>
                  </a:lnTo>
                  <a:lnTo>
                    <a:pt x="579" y="31"/>
                  </a:lnTo>
                  <a:lnTo>
                    <a:pt x="579" y="29"/>
                  </a:lnTo>
                  <a:lnTo>
                    <a:pt x="580" y="29"/>
                  </a:lnTo>
                  <a:lnTo>
                    <a:pt x="582" y="28"/>
                  </a:lnTo>
                  <a:lnTo>
                    <a:pt x="583" y="28"/>
                  </a:lnTo>
                  <a:lnTo>
                    <a:pt x="583" y="27"/>
                  </a:lnTo>
                  <a:lnTo>
                    <a:pt x="584" y="27"/>
                  </a:lnTo>
                  <a:lnTo>
                    <a:pt x="585" y="27"/>
                  </a:lnTo>
                  <a:lnTo>
                    <a:pt x="585" y="25"/>
                  </a:lnTo>
                  <a:lnTo>
                    <a:pt x="587" y="25"/>
                  </a:lnTo>
                  <a:lnTo>
                    <a:pt x="588" y="25"/>
                  </a:lnTo>
                  <a:lnTo>
                    <a:pt x="589" y="24"/>
                  </a:lnTo>
                  <a:lnTo>
                    <a:pt x="590" y="23"/>
                  </a:lnTo>
                  <a:lnTo>
                    <a:pt x="592" y="23"/>
                  </a:lnTo>
                  <a:lnTo>
                    <a:pt x="593" y="23"/>
                  </a:lnTo>
                  <a:lnTo>
                    <a:pt x="593" y="21"/>
                  </a:lnTo>
                  <a:lnTo>
                    <a:pt x="594" y="21"/>
                  </a:lnTo>
                  <a:lnTo>
                    <a:pt x="596" y="20"/>
                  </a:lnTo>
                  <a:lnTo>
                    <a:pt x="597" y="20"/>
                  </a:lnTo>
                  <a:lnTo>
                    <a:pt x="598" y="19"/>
                  </a:lnTo>
                  <a:lnTo>
                    <a:pt x="599" y="19"/>
                  </a:lnTo>
                  <a:lnTo>
                    <a:pt x="601" y="18"/>
                  </a:lnTo>
                  <a:lnTo>
                    <a:pt x="602" y="18"/>
                  </a:lnTo>
                  <a:lnTo>
                    <a:pt x="603" y="16"/>
                  </a:lnTo>
                  <a:lnTo>
                    <a:pt x="604" y="16"/>
                  </a:lnTo>
                  <a:lnTo>
                    <a:pt x="606" y="15"/>
                  </a:lnTo>
                  <a:lnTo>
                    <a:pt x="607" y="15"/>
                  </a:lnTo>
                  <a:lnTo>
                    <a:pt x="608" y="14"/>
                  </a:lnTo>
                  <a:lnTo>
                    <a:pt x="610" y="14"/>
                  </a:lnTo>
                  <a:lnTo>
                    <a:pt x="611" y="12"/>
                  </a:lnTo>
                  <a:lnTo>
                    <a:pt x="612" y="12"/>
                  </a:lnTo>
                  <a:lnTo>
                    <a:pt x="613" y="11"/>
                  </a:lnTo>
                  <a:lnTo>
                    <a:pt x="615" y="11"/>
                  </a:lnTo>
                  <a:lnTo>
                    <a:pt x="616" y="10"/>
                  </a:lnTo>
                  <a:lnTo>
                    <a:pt x="617" y="10"/>
                  </a:lnTo>
                  <a:lnTo>
                    <a:pt x="618" y="10"/>
                  </a:lnTo>
                  <a:lnTo>
                    <a:pt x="620" y="8"/>
                  </a:lnTo>
                  <a:lnTo>
                    <a:pt x="621" y="8"/>
                  </a:lnTo>
                  <a:lnTo>
                    <a:pt x="622" y="7"/>
                  </a:lnTo>
                  <a:lnTo>
                    <a:pt x="624" y="7"/>
                  </a:lnTo>
                  <a:lnTo>
                    <a:pt x="625" y="7"/>
                  </a:lnTo>
                  <a:lnTo>
                    <a:pt x="626" y="6"/>
                  </a:lnTo>
                  <a:lnTo>
                    <a:pt x="627" y="6"/>
                  </a:lnTo>
                  <a:lnTo>
                    <a:pt x="629" y="4"/>
                  </a:lnTo>
                  <a:lnTo>
                    <a:pt x="630" y="4"/>
                  </a:lnTo>
                  <a:lnTo>
                    <a:pt x="631" y="4"/>
                  </a:lnTo>
                  <a:lnTo>
                    <a:pt x="632" y="3"/>
                  </a:lnTo>
                  <a:lnTo>
                    <a:pt x="634" y="3"/>
                  </a:lnTo>
                  <a:lnTo>
                    <a:pt x="635" y="3"/>
                  </a:lnTo>
                  <a:lnTo>
                    <a:pt x="636" y="2"/>
                  </a:lnTo>
                  <a:lnTo>
                    <a:pt x="638" y="2"/>
                  </a:lnTo>
                  <a:lnTo>
                    <a:pt x="639" y="2"/>
                  </a:lnTo>
                  <a:lnTo>
                    <a:pt x="640" y="0"/>
                  </a:lnTo>
                  <a:lnTo>
                    <a:pt x="641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8" name="Freeform 56"/>
            <p:cNvSpPr>
              <a:spLocks/>
            </p:cNvSpPr>
            <p:nvPr/>
          </p:nvSpPr>
          <p:spPr bwMode="auto">
            <a:xfrm rot="-5400000">
              <a:off x="9662" y="3148"/>
              <a:ext cx="886" cy="311"/>
            </a:xfrm>
            <a:custGeom>
              <a:avLst/>
              <a:gdLst>
                <a:gd name="T0" fmla="*/ 11 w 643"/>
                <a:gd name="T1" fmla="*/ 12 h 581"/>
                <a:gd name="T2" fmla="*/ 21 w 643"/>
                <a:gd name="T3" fmla="*/ 9 h 581"/>
                <a:gd name="T4" fmla="*/ 31 w 643"/>
                <a:gd name="T5" fmla="*/ 7 h 581"/>
                <a:gd name="T6" fmla="*/ 41 w 643"/>
                <a:gd name="T7" fmla="*/ 4 h 581"/>
                <a:gd name="T8" fmla="*/ 50 w 643"/>
                <a:gd name="T9" fmla="*/ 3 h 581"/>
                <a:gd name="T10" fmla="*/ 60 w 643"/>
                <a:gd name="T11" fmla="*/ 1 h 581"/>
                <a:gd name="T12" fmla="*/ 70 w 643"/>
                <a:gd name="T13" fmla="*/ 0 h 581"/>
                <a:gd name="T14" fmla="*/ 81 w 643"/>
                <a:gd name="T15" fmla="*/ 0 h 581"/>
                <a:gd name="T16" fmla="*/ 91 w 643"/>
                <a:gd name="T17" fmla="*/ 0 h 581"/>
                <a:gd name="T18" fmla="*/ 101 w 643"/>
                <a:gd name="T19" fmla="*/ 1 h 581"/>
                <a:gd name="T20" fmla="*/ 111 w 643"/>
                <a:gd name="T21" fmla="*/ 3 h 581"/>
                <a:gd name="T22" fmla="*/ 120 w 643"/>
                <a:gd name="T23" fmla="*/ 4 h 581"/>
                <a:gd name="T24" fmla="*/ 130 w 643"/>
                <a:gd name="T25" fmla="*/ 7 h 581"/>
                <a:gd name="T26" fmla="*/ 140 w 643"/>
                <a:gd name="T27" fmla="*/ 9 h 581"/>
                <a:gd name="T28" fmla="*/ 151 w 643"/>
                <a:gd name="T29" fmla="*/ 12 h 581"/>
                <a:gd name="T30" fmla="*/ 162 w 643"/>
                <a:gd name="T31" fmla="*/ 14 h 581"/>
                <a:gd name="T32" fmla="*/ 172 w 643"/>
                <a:gd name="T33" fmla="*/ 18 h 581"/>
                <a:gd name="T34" fmla="*/ 181 w 643"/>
                <a:gd name="T35" fmla="*/ 22 h 581"/>
                <a:gd name="T36" fmla="*/ 191 w 643"/>
                <a:gd name="T37" fmla="*/ 26 h 581"/>
                <a:gd name="T38" fmla="*/ 201 w 643"/>
                <a:gd name="T39" fmla="*/ 32 h 581"/>
                <a:gd name="T40" fmla="*/ 212 w 643"/>
                <a:gd name="T41" fmla="*/ 37 h 581"/>
                <a:gd name="T42" fmla="*/ 222 w 643"/>
                <a:gd name="T43" fmla="*/ 43 h 581"/>
                <a:gd name="T44" fmla="*/ 232 w 643"/>
                <a:gd name="T45" fmla="*/ 49 h 581"/>
                <a:gd name="T46" fmla="*/ 242 w 643"/>
                <a:gd name="T47" fmla="*/ 55 h 581"/>
                <a:gd name="T48" fmla="*/ 252 w 643"/>
                <a:gd name="T49" fmla="*/ 62 h 581"/>
                <a:gd name="T50" fmla="*/ 263 w 643"/>
                <a:gd name="T51" fmla="*/ 70 h 581"/>
                <a:gd name="T52" fmla="*/ 273 w 643"/>
                <a:gd name="T53" fmla="*/ 78 h 581"/>
                <a:gd name="T54" fmla="*/ 283 w 643"/>
                <a:gd name="T55" fmla="*/ 85 h 581"/>
                <a:gd name="T56" fmla="*/ 292 w 643"/>
                <a:gd name="T57" fmla="*/ 95 h 581"/>
                <a:gd name="T58" fmla="*/ 302 w 643"/>
                <a:gd name="T59" fmla="*/ 102 h 581"/>
                <a:gd name="T60" fmla="*/ 313 w 643"/>
                <a:gd name="T61" fmla="*/ 112 h 581"/>
                <a:gd name="T62" fmla="*/ 324 w 643"/>
                <a:gd name="T63" fmla="*/ 121 h 581"/>
                <a:gd name="T64" fmla="*/ 334 w 643"/>
                <a:gd name="T65" fmla="*/ 131 h 581"/>
                <a:gd name="T66" fmla="*/ 344 w 643"/>
                <a:gd name="T67" fmla="*/ 142 h 581"/>
                <a:gd name="T68" fmla="*/ 353 w 643"/>
                <a:gd name="T69" fmla="*/ 152 h 581"/>
                <a:gd name="T70" fmla="*/ 363 w 643"/>
                <a:gd name="T71" fmla="*/ 164 h 581"/>
                <a:gd name="T72" fmla="*/ 373 w 643"/>
                <a:gd name="T73" fmla="*/ 176 h 581"/>
                <a:gd name="T74" fmla="*/ 383 w 643"/>
                <a:gd name="T75" fmla="*/ 188 h 581"/>
                <a:gd name="T76" fmla="*/ 394 w 643"/>
                <a:gd name="T77" fmla="*/ 200 h 581"/>
                <a:gd name="T78" fmla="*/ 404 w 643"/>
                <a:gd name="T79" fmla="*/ 212 h 581"/>
                <a:gd name="T80" fmla="*/ 414 w 643"/>
                <a:gd name="T81" fmla="*/ 225 h 581"/>
                <a:gd name="T82" fmla="*/ 423 w 643"/>
                <a:gd name="T83" fmla="*/ 238 h 581"/>
                <a:gd name="T84" fmla="*/ 433 w 643"/>
                <a:gd name="T85" fmla="*/ 251 h 581"/>
                <a:gd name="T86" fmla="*/ 443 w 643"/>
                <a:gd name="T87" fmla="*/ 264 h 581"/>
                <a:gd name="T88" fmla="*/ 453 w 643"/>
                <a:gd name="T89" fmla="*/ 279 h 581"/>
                <a:gd name="T90" fmla="*/ 465 w 643"/>
                <a:gd name="T91" fmla="*/ 293 h 581"/>
                <a:gd name="T92" fmla="*/ 475 w 643"/>
                <a:gd name="T93" fmla="*/ 307 h 581"/>
                <a:gd name="T94" fmla="*/ 484 w 643"/>
                <a:gd name="T95" fmla="*/ 322 h 581"/>
                <a:gd name="T96" fmla="*/ 494 w 643"/>
                <a:gd name="T97" fmla="*/ 338 h 581"/>
                <a:gd name="T98" fmla="*/ 504 w 643"/>
                <a:gd name="T99" fmla="*/ 352 h 581"/>
                <a:gd name="T100" fmla="*/ 515 w 643"/>
                <a:gd name="T101" fmla="*/ 368 h 581"/>
                <a:gd name="T102" fmla="*/ 525 w 643"/>
                <a:gd name="T103" fmla="*/ 384 h 581"/>
                <a:gd name="T104" fmla="*/ 535 w 643"/>
                <a:gd name="T105" fmla="*/ 399 h 581"/>
                <a:gd name="T106" fmla="*/ 545 w 643"/>
                <a:gd name="T107" fmla="*/ 417 h 581"/>
                <a:gd name="T108" fmla="*/ 555 w 643"/>
                <a:gd name="T109" fmla="*/ 432 h 581"/>
                <a:gd name="T110" fmla="*/ 565 w 643"/>
                <a:gd name="T111" fmla="*/ 449 h 581"/>
                <a:gd name="T112" fmla="*/ 576 w 643"/>
                <a:gd name="T113" fmla="*/ 465 h 581"/>
                <a:gd name="T114" fmla="*/ 586 w 643"/>
                <a:gd name="T115" fmla="*/ 482 h 581"/>
                <a:gd name="T116" fmla="*/ 595 w 643"/>
                <a:gd name="T117" fmla="*/ 499 h 581"/>
                <a:gd name="T118" fmla="*/ 605 w 643"/>
                <a:gd name="T119" fmla="*/ 516 h 581"/>
                <a:gd name="T120" fmla="*/ 616 w 643"/>
                <a:gd name="T121" fmla="*/ 535 h 581"/>
                <a:gd name="T122" fmla="*/ 627 w 643"/>
                <a:gd name="T123" fmla="*/ 552 h 581"/>
                <a:gd name="T124" fmla="*/ 637 w 643"/>
                <a:gd name="T125" fmla="*/ 570 h 5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3"/>
                <a:gd name="T190" fmla="*/ 0 h 581"/>
                <a:gd name="T191" fmla="*/ 643 w 643"/>
                <a:gd name="T192" fmla="*/ 581 h 5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3" h="581">
                  <a:moveTo>
                    <a:pt x="0" y="14"/>
                  </a:moveTo>
                  <a:lnTo>
                    <a:pt x="2" y="14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2" y="8"/>
                  </a:lnTo>
                  <a:lnTo>
                    <a:pt x="23" y="8"/>
                  </a:lnTo>
                  <a:lnTo>
                    <a:pt x="25" y="8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8" y="7"/>
                  </a:lnTo>
                  <a:lnTo>
                    <a:pt x="30" y="7"/>
                  </a:lnTo>
                  <a:lnTo>
                    <a:pt x="31" y="7"/>
                  </a:lnTo>
                  <a:lnTo>
                    <a:pt x="32" y="5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6" y="5"/>
                  </a:lnTo>
                  <a:lnTo>
                    <a:pt x="37" y="5"/>
                  </a:lnTo>
                  <a:lnTo>
                    <a:pt x="39" y="4"/>
                  </a:lnTo>
                  <a:lnTo>
                    <a:pt x="40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5" y="4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3"/>
                  </a:lnTo>
                  <a:lnTo>
                    <a:pt x="54" y="3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3" y="1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7" y="1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8" y="1"/>
                  </a:lnTo>
                  <a:lnTo>
                    <a:pt x="100" y="1"/>
                  </a:lnTo>
                  <a:lnTo>
                    <a:pt x="101" y="1"/>
                  </a:lnTo>
                  <a:lnTo>
                    <a:pt x="102" y="1"/>
                  </a:lnTo>
                  <a:lnTo>
                    <a:pt x="103" y="1"/>
                  </a:lnTo>
                  <a:lnTo>
                    <a:pt x="105" y="1"/>
                  </a:lnTo>
                  <a:lnTo>
                    <a:pt x="106" y="1"/>
                  </a:lnTo>
                  <a:lnTo>
                    <a:pt x="107" y="3"/>
                  </a:lnTo>
                  <a:lnTo>
                    <a:pt x="109" y="3"/>
                  </a:lnTo>
                  <a:lnTo>
                    <a:pt x="110" y="3"/>
                  </a:lnTo>
                  <a:lnTo>
                    <a:pt x="111" y="3"/>
                  </a:lnTo>
                  <a:lnTo>
                    <a:pt x="112" y="3"/>
                  </a:lnTo>
                  <a:lnTo>
                    <a:pt x="114" y="3"/>
                  </a:lnTo>
                  <a:lnTo>
                    <a:pt x="115" y="3"/>
                  </a:lnTo>
                  <a:lnTo>
                    <a:pt x="116" y="4"/>
                  </a:lnTo>
                  <a:lnTo>
                    <a:pt x="117" y="4"/>
                  </a:lnTo>
                  <a:lnTo>
                    <a:pt x="119" y="4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3" y="4"/>
                  </a:lnTo>
                  <a:lnTo>
                    <a:pt x="124" y="5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28" y="5"/>
                  </a:lnTo>
                  <a:lnTo>
                    <a:pt x="129" y="5"/>
                  </a:lnTo>
                  <a:lnTo>
                    <a:pt x="130" y="7"/>
                  </a:lnTo>
                  <a:lnTo>
                    <a:pt x="131" y="7"/>
                  </a:lnTo>
                  <a:lnTo>
                    <a:pt x="133" y="7"/>
                  </a:lnTo>
                  <a:lnTo>
                    <a:pt x="134" y="7"/>
                  </a:lnTo>
                  <a:lnTo>
                    <a:pt x="135" y="8"/>
                  </a:lnTo>
                  <a:lnTo>
                    <a:pt x="137" y="8"/>
                  </a:lnTo>
                  <a:lnTo>
                    <a:pt x="138" y="8"/>
                  </a:lnTo>
                  <a:lnTo>
                    <a:pt x="139" y="8"/>
                  </a:lnTo>
                  <a:lnTo>
                    <a:pt x="140" y="8"/>
                  </a:lnTo>
                  <a:lnTo>
                    <a:pt x="140" y="9"/>
                  </a:lnTo>
                  <a:lnTo>
                    <a:pt x="142" y="9"/>
                  </a:lnTo>
                  <a:lnTo>
                    <a:pt x="143" y="9"/>
                  </a:lnTo>
                  <a:lnTo>
                    <a:pt x="144" y="9"/>
                  </a:lnTo>
                  <a:lnTo>
                    <a:pt x="145" y="11"/>
                  </a:lnTo>
                  <a:lnTo>
                    <a:pt x="147" y="11"/>
                  </a:lnTo>
                  <a:lnTo>
                    <a:pt x="148" y="11"/>
                  </a:lnTo>
                  <a:lnTo>
                    <a:pt x="149" y="11"/>
                  </a:lnTo>
                  <a:lnTo>
                    <a:pt x="151" y="12"/>
                  </a:lnTo>
                  <a:lnTo>
                    <a:pt x="152" y="12"/>
                  </a:lnTo>
                  <a:lnTo>
                    <a:pt x="153" y="12"/>
                  </a:lnTo>
                  <a:lnTo>
                    <a:pt x="154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7" y="13"/>
                  </a:lnTo>
                  <a:lnTo>
                    <a:pt x="158" y="13"/>
                  </a:lnTo>
                  <a:lnTo>
                    <a:pt x="159" y="14"/>
                  </a:lnTo>
                  <a:lnTo>
                    <a:pt x="161" y="14"/>
                  </a:lnTo>
                  <a:lnTo>
                    <a:pt x="162" y="14"/>
                  </a:lnTo>
                  <a:lnTo>
                    <a:pt x="163" y="16"/>
                  </a:lnTo>
                  <a:lnTo>
                    <a:pt x="165" y="16"/>
                  </a:lnTo>
                  <a:lnTo>
                    <a:pt x="166" y="16"/>
                  </a:lnTo>
                  <a:lnTo>
                    <a:pt x="167" y="17"/>
                  </a:lnTo>
                  <a:lnTo>
                    <a:pt x="168" y="17"/>
                  </a:lnTo>
                  <a:lnTo>
                    <a:pt x="170" y="17"/>
                  </a:lnTo>
                  <a:lnTo>
                    <a:pt x="171" y="18"/>
                  </a:lnTo>
                  <a:lnTo>
                    <a:pt x="172" y="18"/>
                  </a:lnTo>
                  <a:lnTo>
                    <a:pt x="173" y="18"/>
                  </a:lnTo>
                  <a:lnTo>
                    <a:pt x="175" y="20"/>
                  </a:lnTo>
                  <a:lnTo>
                    <a:pt x="176" y="20"/>
                  </a:lnTo>
                  <a:lnTo>
                    <a:pt x="177" y="21"/>
                  </a:lnTo>
                  <a:lnTo>
                    <a:pt x="179" y="21"/>
                  </a:lnTo>
                  <a:lnTo>
                    <a:pt x="180" y="21"/>
                  </a:lnTo>
                  <a:lnTo>
                    <a:pt x="181" y="22"/>
                  </a:lnTo>
                  <a:lnTo>
                    <a:pt x="182" y="22"/>
                  </a:lnTo>
                  <a:lnTo>
                    <a:pt x="184" y="24"/>
                  </a:lnTo>
                  <a:lnTo>
                    <a:pt x="185" y="24"/>
                  </a:lnTo>
                  <a:lnTo>
                    <a:pt x="186" y="24"/>
                  </a:lnTo>
                  <a:lnTo>
                    <a:pt x="187" y="25"/>
                  </a:lnTo>
                  <a:lnTo>
                    <a:pt x="189" y="25"/>
                  </a:lnTo>
                  <a:lnTo>
                    <a:pt x="190" y="26"/>
                  </a:lnTo>
                  <a:lnTo>
                    <a:pt x="191" y="26"/>
                  </a:lnTo>
                  <a:lnTo>
                    <a:pt x="193" y="28"/>
                  </a:lnTo>
                  <a:lnTo>
                    <a:pt x="194" y="28"/>
                  </a:lnTo>
                  <a:lnTo>
                    <a:pt x="195" y="29"/>
                  </a:lnTo>
                  <a:lnTo>
                    <a:pt x="196" y="29"/>
                  </a:lnTo>
                  <a:lnTo>
                    <a:pt x="198" y="30"/>
                  </a:lnTo>
                  <a:lnTo>
                    <a:pt x="199" y="30"/>
                  </a:lnTo>
                  <a:lnTo>
                    <a:pt x="200" y="32"/>
                  </a:lnTo>
                  <a:lnTo>
                    <a:pt x="201" y="32"/>
                  </a:lnTo>
                  <a:lnTo>
                    <a:pt x="203" y="33"/>
                  </a:lnTo>
                  <a:lnTo>
                    <a:pt x="204" y="33"/>
                  </a:lnTo>
                  <a:lnTo>
                    <a:pt x="205" y="34"/>
                  </a:lnTo>
                  <a:lnTo>
                    <a:pt x="207" y="34"/>
                  </a:lnTo>
                  <a:lnTo>
                    <a:pt x="208" y="35"/>
                  </a:lnTo>
                  <a:lnTo>
                    <a:pt x="209" y="35"/>
                  </a:lnTo>
                  <a:lnTo>
                    <a:pt x="209" y="37"/>
                  </a:lnTo>
                  <a:lnTo>
                    <a:pt x="210" y="37"/>
                  </a:lnTo>
                  <a:lnTo>
                    <a:pt x="212" y="37"/>
                  </a:lnTo>
                  <a:lnTo>
                    <a:pt x="213" y="38"/>
                  </a:lnTo>
                  <a:lnTo>
                    <a:pt x="214" y="39"/>
                  </a:lnTo>
                  <a:lnTo>
                    <a:pt x="215" y="39"/>
                  </a:lnTo>
                  <a:lnTo>
                    <a:pt x="217" y="39"/>
                  </a:lnTo>
                  <a:lnTo>
                    <a:pt x="217" y="41"/>
                  </a:lnTo>
                  <a:lnTo>
                    <a:pt x="218" y="41"/>
                  </a:lnTo>
                  <a:lnTo>
                    <a:pt x="219" y="41"/>
                  </a:lnTo>
                  <a:lnTo>
                    <a:pt x="219" y="42"/>
                  </a:lnTo>
                  <a:lnTo>
                    <a:pt x="221" y="42"/>
                  </a:lnTo>
                  <a:lnTo>
                    <a:pt x="222" y="43"/>
                  </a:lnTo>
                  <a:lnTo>
                    <a:pt x="223" y="43"/>
                  </a:lnTo>
                  <a:lnTo>
                    <a:pt x="223" y="45"/>
                  </a:lnTo>
                  <a:lnTo>
                    <a:pt x="224" y="45"/>
                  </a:lnTo>
                  <a:lnTo>
                    <a:pt x="226" y="45"/>
                  </a:lnTo>
                  <a:lnTo>
                    <a:pt x="227" y="46"/>
                  </a:lnTo>
                  <a:lnTo>
                    <a:pt x="228" y="47"/>
                  </a:lnTo>
                  <a:lnTo>
                    <a:pt x="229" y="47"/>
                  </a:lnTo>
                  <a:lnTo>
                    <a:pt x="231" y="47"/>
                  </a:lnTo>
                  <a:lnTo>
                    <a:pt x="231" y="49"/>
                  </a:lnTo>
                  <a:lnTo>
                    <a:pt x="232" y="49"/>
                  </a:lnTo>
                  <a:lnTo>
                    <a:pt x="233" y="50"/>
                  </a:lnTo>
                  <a:lnTo>
                    <a:pt x="235" y="51"/>
                  </a:lnTo>
                  <a:lnTo>
                    <a:pt x="236" y="51"/>
                  </a:lnTo>
                  <a:lnTo>
                    <a:pt x="237" y="53"/>
                  </a:lnTo>
                  <a:lnTo>
                    <a:pt x="238" y="53"/>
                  </a:lnTo>
                  <a:lnTo>
                    <a:pt x="240" y="54"/>
                  </a:lnTo>
                  <a:lnTo>
                    <a:pt x="241" y="54"/>
                  </a:lnTo>
                  <a:lnTo>
                    <a:pt x="241" y="55"/>
                  </a:lnTo>
                  <a:lnTo>
                    <a:pt x="242" y="55"/>
                  </a:lnTo>
                  <a:lnTo>
                    <a:pt x="243" y="56"/>
                  </a:lnTo>
                  <a:lnTo>
                    <a:pt x="245" y="56"/>
                  </a:lnTo>
                  <a:lnTo>
                    <a:pt x="245" y="58"/>
                  </a:lnTo>
                  <a:lnTo>
                    <a:pt x="246" y="58"/>
                  </a:lnTo>
                  <a:lnTo>
                    <a:pt x="247" y="59"/>
                  </a:lnTo>
                  <a:lnTo>
                    <a:pt x="249" y="60"/>
                  </a:lnTo>
                  <a:lnTo>
                    <a:pt x="250" y="60"/>
                  </a:lnTo>
                  <a:lnTo>
                    <a:pt x="251" y="60"/>
                  </a:lnTo>
                  <a:lnTo>
                    <a:pt x="251" y="62"/>
                  </a:lnTo>
                  <a:lnTo>
                    <a:pt x="252" y="62"/>
                  </a:lnTo>
                  <a:lnTo>
                    <a:pt x="254" y="63"/>
                  </a:lnTo>
                  <a:lnTo>
                    <a:pt x="255" y="63"/>
                  </a:lnTo>
                  <a:lnTo>
                    <a:pt x="255" y="64"/>
                  </a:lnTo>
                  <a:lnTo>
                    <a:pt x="256" y="64"/>
                  </a:lnTo>
                  <a:lnTo>
                    <a:pt x="257" y="66"/>
                  </a:lnTo>
                  <a:lnTo>
                    <a:pt x="259" y="67"/>
                  </a:lnTo>
                  <a:lnTo>
                    <a:pt x="260" y="68"/>
                  </a:lnTo>
                  <a:lnTo>
                    <a:pt x="261" y="68"/>
                  </a:lnTo>
                  <a:lnTo>
                    <a:pt x="261" y="70"/>
                  </a:lnTo>
                  <a:lnTo>
                    <a:pt x="263" y="70"/>
                  </a:lnTo>
                  <a:lnTo>
                    <a:pt x="264" y="71"/>
                  </a:lnTo>
                  <a:lnTo>
                    <a:pt x="265" y="72"/>
                  </a:lnTo>
                  <a:lnTo>
                    <a:pt x="266" y="72"/>
                  </a:lnTo>
                  <a:lnTo>
                    <a:pt x="268" y="74"/>
                  </a:lnTo>
                  <a:lnTo>
                    <a:pt x="269" y="75"/>
                  </a:lnTo>
                  <a:lnTo>
                    <a:pt x="270" y="75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3" y="78"/>
                  </a:lnTo>
                  <a:lnTo>
                    <a:pt x="274" y="79"/>
                  </a:lnTo>
                  <a:lnTo>
                    <a:pt x="275" y="80"/>
                  </a:lnTo>
                  <a:lnTo>
                    <a:pt x="277" y="80"/>
                  </a:lnTo>
                  <a:lnTo>
                    <a:pt x="277" y="81"/>
                  </a:lnTo>
                  <a:lnTo>
                    <a:pt x="278" y="81"/>
                  </a:lnTo>
                  <a:lnTo>
                    <a:pt x="279" y="83"/>
                  </a:lnTo>
                  <a:lnTo>
                    <a:pt x="279" y="84"/>
                  </a:lnTo>
                  <a:lnTo>
                    <a:pt x="280" y="84"/>
                  </a:lnTo>
                  <a:lnTo>
                    <a:pt x="282" y="85"/>
                  </a:lnTo>
                  <a:lnTo>
                    <a:pt x="283" y="85"/>
                  </a:lnTo>
                  <a:lnTo>
                    <a:pt x="283" y="87"/>
                  </a:lnTo>
                  <a:lnTo>
                    <a:pt x="284" y="87"/>
                  </a:lnTo>
                  <a:lnTo>
                    <a:pt x="285" y="88"/>
                  </a:lnTo>
                  <a:lnTo>
                    <a:pt x="285" y="89"/>
                  </a:lnTo>
                  <a:lnTo>
                    <a:pt x="287" y="89"/>
                  </a:lnTo>
                  <a:lnTo>
                    <a:pt x="288" y="91"/>
                  </a:lnTo>
                  <a:lnTo>
                    <a:pt x="289" y="91"/>
                  </a:lnTo>
                  <a:lnTo>
                    <a:pt x="289" y="92"/>
                  </a:lnTo>
                  <a:lnTo>
                    <a:pt x="291" y="93"/>
                  </a:lnTo>
                  <a:lnTo>
                    <a:pt x="292" y="93"/>
                  </a:lnTo>
                  <a:lnTo>
                    <a:pt x="292" y="95"/>
                  </a:lnTo>
                  <a:lnTo>
                    <a:pt x="293" y="95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6" y="97"/>
                  </a:lnTo>
                  <a:lnTo>
                    <a:pt x="297" y="99"/>
                  </a:lnTo>
                  <a:lnTo>
                    <a:pt x="298" y="99"/>
                  </a:lnTo>
                  <a:lnTo>
                    <a:pt x="299" y="100"/>
                  </a:lnTo>
                  <a:lnTo>
                    <a:pt x="301" y="101"/>
                  </a:lnTo>
                  <a:lnTo>
                    <a:pt x="302" y="102"/>
                  </a:lnTo>
                  <a:lnTo>
                    <a:pt x="303" y="104"/>
                  </a:lnTo>
                  <a:lnTo>
                    <a:pt x="305" y="105"/>
                  </a:lnTo>
                  <a:lnTo>
                    <a:pt x="306" y="105"/>
                  </a:lnTo>
                  <a:lnTo>
                    <a:pt x="306" y="106"/>
                  </a:lnTo>
                  <a:lnTo>
                    <a:pt x="307" y="106"/>
                  </a:lnTo>
                  <a:lnTo>
                    <a:pt x="308" y="108"/>
                  </a:lnTo>
                  <a:lnTo>
                    <a:pt x="310" y="109"/>
                  </a:lnTo>
                  <a:lnTo>
                    <a:pt x="311" y="110"/>
                  </a:lnTo>
                  <a:lnTo>
                    <a:pt x="312" y="112"/>
                  </a:lnTo>
                  <a:lnTo>
                    <a:pt x="313" y="112"/>
                  </a:lnTo>
                  <a:lnTo>
                    <a:pt x="313" y="113"/>
                  </a:lnTo>
                  <a:lnTo>
                    <a:pt x="315" y="114"/>
                  </a:lnTo>
                  <a:lnTo>
                    <a:pt x="316" y="114"/>
                  </a:lnTo>
                  <a:lnTo>
                    <a:pt x="316" y="116"/>
                  </a:lnTo>
                  <a:lnTo>
                    <a:pt x="317" y="116"/>
                  </a:lnTo>
                  <a:lnTo>
                    <a:pt x="319" y="117"/>
                  </a:lnTo>
                  <a:lnTo>
                    <a:pt x="320" y="118"/>
                  </a:lnTo>
                  <a:lnTo>
                    <a:pt x="321" y="120"/>
                  </a:lnTo>
                  <a:lnTo>
                    <a:pt x="322" y="121"/>
                  </a:lnTo>
                  <a:lnTo>
                    <a:pt x="324" y="121"/>
                  </a:lnTo>
                  <a:lnTo>
                    <a:pt x="324" y="122"/>
                  </a:lnTo>
                  <a:lnTo>
                    <a:pt x="325" y="124"/>
                  </a:lnTo>
                  <a:lnTo>
                    <a:pt x="326" y="125"/>
                  </a:lnTo>
                  <a:lnTo>
                    <a:pt x="327" y="125"/>
                  </a:lnTo>
                  <a:lnTo>
                    <a:pt x="327" y="126"/>
                  </a:lnTo>
                  <a:lnTo>
                    <a:pt x="329" y="127"/>
                  </a:lnTo>
                  <a:lnTo>
                    <a:pt x="330" y="127"/>
                  </a:lnTo>
                  <a:lnTo>
                    <a:pt x="330" y="129"/>
                  </a:lnTo>
                  <a:lnTo>
                    <a:pt x="331" y="130"/>
                  </a:lnTo>
                  <a:lnTo>
                    <a:pt x="333" y="130"/>
                  </a:lnTo>
                  <a:lnTo>
                    <a:pt x="334" y="131"/>
                  </a:lnTo>
                  <a:lnTo>
                    <a:pt x="334" y="133"/>
                  </a:lnTo>
                  <a:lnTo>
                    <a:pt x="335" y="134"/>
                  </a:lnTo>
                  <a:lnTo>
                    <a:pt x="336" y="134"/>
                  </a:lnTo>
                  <a:lnTo>
                    <a:pt x="338" y="135"/>
                  </a:lnTo>
                  <a:lnTo>
                    <a:pt x="338" y="137"/>
                  </a:lnTo>
                  <a:lnTo>
                    <a:pt x="339" y="137"/>
                  </a:lnTo>
                  <a:lnTo>
                    <a:pt x="340" y="138"/>
                  </a:lnTo>
                  <a:lnTo>
                    <a:pt x="340" y="139"/>
                  </a:lnTo>
                  <a:lnTo>
                    <a:pt x="341" y="141"/>
                  </a:lnTo>
                  <a:lnTo>
                    <a:pt x="343" y="141"/>
                  </a:lnTo>
                  <a:lnTo>
                    <a:pt x="344" y="142"/>
                  </a:lnTo>
                  <a:lnTo>
                    <a:pt x="344" y="143"/>
                  </a:lnTo>
                  <a:lnTo>
                    <a:pt x="345" y="145"/>
                  </a:lnTo>
                  <a:lnTo>
                    <a:pt x="347" y="145"/>
                  </a:lnTo>
                  <a:lnTo>
                    <a:pt x="347" y="146"/>
                  </a:lnTo>
                  <a:lnTo>
                    <a:pt x="348" y="147"/>
                  </a:lnTo>
                  <a:lnTo>
                    <a:pt x="349" y="148"/>
                  </a:lnTo>
                  <a:lnTo>
                    <a:pt x="350" y="148"/>
                  </a:lnTo>
                  <a:lnTo>
                    <a:pt x="350" y="150"/>
                  </a:lnTo>
                  <a:lnTo>
                    <a:pt x="352" y="151"/>
                  </a:lnTo>
                  <a:lnTo>
                    <a:pt x="353" y="152"/>
                  </a:lnTo>
                  <a:lnTo>
                    <a:pt x="354" y="154"/>
                  </a:lnTo>
                  <a:lnTo>
                    <a:pt x="355" y="155"/>
                  </a:lnTo>
                  <a:lnTo>
                    <a:pt x="357" y="156"/>
                  </a:lnTo>
                  <a:lnTo>
                    <a:pt x="358" y="158"/>
                  </a:lnTo>
                  <a:lnTo>
                    <a:pt x="359" y="159"/>
                  </a:lnTo>
                  <a:lnTo>
                    <a:pt x="359" y="160"/>
                  </a:lnTo>
                  <a:lnTo>
                    <a:pt x="361" y="160"/>
                  </a:lnTo>
                  <a:lnTo>
                    <a:pt x="362" y="162"/>
                  </a:lnTo>
                  <a:lnTo>
                    <a:pt x="362" y="163"/>
                  </a:lnTo>
                  <a:lnTo>
                    <a:pt x="363" y="164"/>
                  </a:lnTo>
                  <a:lnTo>
                    <a:pt x="364" y="166"/>
                  </a:lnTo>
                  <a:lnTo>
                    <a:pt x="366" y="166"/>
                  </a:lnTo>
                  <a:lnTo>
                    <a:pt x="366" y="167"/>
                  </a:lnTo>
                  <a:lnTo>
                    <a:pt x="367" y="168"/>
                  </a:lnTo>
                  <a:lnTo>
                    <a:pt x="368" y="169"/>
                  </a:lnTo>
                  <a:lnTo>
                    <a:pt x="368" y="171"/>
                  </a:lnTo>
                  <a:lnTo>
                    <a:pt x="369" y="171"/>
                  </a:lnTo>
                  <a:lnTo>
                    <a:pt x="371" y="172"/>
                  </a:lnTo>
                  <a:lnTo>
                    <a:pt x="372" y="173"/>
                  </a:lnTo>
                  <a:lnTo>
                    <a:pt x="372" y="175"/>
                  </a:lnTo>
                  <a:lnTo>
                    <a:pt x="373" y="176"/>
                  </a:lnTo>
                  <a:lnTo>
                    <a:pt x="375" y="176"/>
                  </a:lnTo>
                  <a:lnTo>
                    <a:pt x="375" y="177"/>
                  </a:lnTo>
                  <a:lnTo>
                    <a:pt x="376" y="179"/>
                  </a:lnTo>
                  <a:lnTo>
                    <a:pt x="377" y="180"/>
                  </a:lnTo>
                  <a:lnTo>
                    <a:pt x="378" y="181"/>
                  </a:lnTo>
                  <a:lnTo>
                    <a:pt x="380" y="183"/>
                  </a:lnTo>
                  <a:lnTo>
                    <a:pt x="381" y="184"/>
                  </a:lnTo>
                  <a:lnTo>
                    <a:pt x="382" y="185"/>
                  </a:lnTo>
                  <a:lnTo>
                    <a:pt x="382" y="187"/>
                  </a:lnTo>
                  <a:lnTo>
                    <a:pt x="383" y="188"/>
                  </a:lnTo>
                  <a:lnTo>
                    <a:pt x="385" y="188"/>
                  </a:lnTo>
                  <a:lnTo>
                    <a:pt x="385" y="189"/>
                  </a:lnTo>
                  <a:lnTo>
                    <a:pt x="386" y="191"/>
                  </a:lnTo>
                  <a:lnTo>
                    <a:pt x="387" y="192"/>
                  </a:lnTo>
                  <a:lnTo>
                    <a:pt x="389" y="193"/>
                  </a:lnTo>
                  <a:lnTo>
                    <a:pt x="389" y="194"/>
                  </a:lnTo>
                  <a:lnTo>
                    <a:pt x="390" y="194"/>
                  </a:lnTo>
                  <a:lnTo>
                    <a:pt x="391" y="196"/>
                  </a:lnTo>
                  <a:lnTo>
                    <a:pt x="392" y="197"/>
                  </a:lnTo>
                  <a:lnTo>
                    <a:pt x="392" y="198"/>
                  </a:lnTo>
                  <a:lnTo>
                    <a:pt x="394" y="200"/>
                  </a:lnTo>
                  <a:lnTo>
                    <a:pt x="395" y="201"/>
                  </a:lnTo>
                  <a:lnTo>
                    <a:pt x="396" y="202"/>
                  </a:lnTo>
                  <a:lnTo>
                    <a:pt x="397" y="204"/>
                  </a:lnTo>
                  <a:lnTo>
                    <a:pt x="399" y="205"/>
                  </a:lnTo>
                  <a:lnTo>
                    <a:pt x="399" y="206"/>
                  </a:lnTo>
                  <a:lnTo>
                    <a:pt x="400" y="208"/>
                  </a:lnTo>
                  <a:lnTo>
                    <a:pt x="401" y="209"/>
                  </a:lnTo>
                  <a:lnTo>
                    <a:pt x="403" y="210"/>
                  </a:lnTo>
                  <a:lnTo>
                    <a:pt x="404" y="212"/>
                  </a:lnTo>
                  <a:lnTo>
                    <a:pt x="405" y="213"/>
                  </a:lnTo>
                  <a:lnTo>
                    <a:pt x="405" y="214"/>
                  </a:lnTo>
                  <a:lnTo>
                    <a:pt x="406" y="215"/>
                  </a:lnTo>
                  <a:lnTo>
                    <a:pt x="408" y="217"/>
                  </a:lnTo>
                  <a:lnTo>
                    <a:pt x="409" y="218"/>
                  </a:lnTo>
                  <a:lnTo>
                    <a:pt x="410" y="219"/>
                  </a:lnTo>
                  <a:lnTo>
                    <a:pt x="411" y="221"/>
                  </a:lnTo>
                  <a:lnTo>
                    <a:pt x="411" y="222"/>
                  </a:lnTo>
                  <a:lnTo>
                    <a:pt x="413" y="223"/>
                  </a:lnTo>
                  <a:lnTo>
                    <a:pt x="414" y="225"/>
                  </a:lnTo>
                  <a:lnTo>
                    <a:pt x="414" y="226"/>
                  </a:lnTo>
                  <a:lnTo>
                    <a:pt x="415" y="226"/>
                  </a:lnTo>
                  <a:lnTo>
                    <a:pt x="417" y="227"/>
                  </a:lnTo>
                  <a:lnTo>
                    <a:pt x="417" y="229"/>
                  </a:lnTo>
                  <a:lnTo>
                    <a:pt x="418" y="230"/>
                  </a:lnTo>
                  <a:lnTo>
                    <a:pt x="419" y="231"/>
                  </a:lnTo>
                  <a:lnTo>
                    <a:pt x="420" y="233"/>
                  </a:lnTo>
                  <a:lnTo>
                    <a:pt x="420" y="234"/>
                  </a:lnTo>
                  <a:lnTo>
                    <a:pt x="422" y="235"/>
                  </a:lnTo>
                  <a:lnTo>
                    <a:pt x="423" y="236"/>
                  </a:lnTo>
                  <a:lnTo>
                    <a:pt x="423" y="238"/>
                  </a:lnTo>
                  <a:lnTo>
                    <a:pt x="424" y="239"/>
                  </a:lnTo>
                  <a:lnTo>
                    <a:pt x="425" y="239"/>
                  </a:lnTo>
                  <a:lnTo>
                    <a:pt x="427" y="240"/>
                  </a:lnTo>
                  <a:lnTo>
                    <a:pt x="427" y="242"/>
                  </a:lnTo>
                  <a:lnTo>
                    <a:pt x="428" y="243"/>
                  </a:lnTo>
                  <a:lnTo>
                    <a:pt x="429" y="244"/>
                  </a:lnTo>
                  <a:lnTo>
                    <a:pt x="429" y="246"/>
                  </a:lnTo>
                  <a:lnTo>
                    <a:pt x="431" y="247"/>
                  </a:lnTo>
                  <a:lnTo>
                    <a:pt x="432" y="248"/>
                  </a:lnTo>
                  <a:lnTo>
                    <a:pt x="433" y="250"/>
                  </a:lnTo>
                  <a:lnTo>
                    <a:pt x="433" y="251"/>
                  </a:lnTo>
                  <a:lnTo>
                    <a:pt x="434" y="252"/>
                  </a:lnTo>
                  <a:lnTo>
                    <a:pt x="436" y="254"/>
                  </a:lnTo>
                  <a:lnTo>
                    <a:pt x="437" y="255"/>
                  </a:lnTo>
                  <a:lnTo>
                    <a:pt x="437" y="256"/>
                  </a:lnTo>
                  <a:lnTo>
                    <a:pt x="438" y="258"/>
                  </a:lnTo>
                  <a:lnTo>
                    <a:pt x="439" y="259"/>
                  </a:lnTo>
                  <a:lnTo>
                    <a:pt x="439" y="260"/>
                  </a:lnTo>
                  <a:lnTo>
                    <a:pt x="441" y="260"/>
                  </a:lnTo>
                  <a:lnTo>
                    <a:pt x="442" y="261"/>
                  </a:lnTo>
                  <a:lnTo>
                    <a:pt x="443" y="263"/>
                  </a:lnTo>
                  <a:lnTo>
                    <a:pt x="443" y="264"/>
                  </a:lnTo>
                  <a:lnTo>
                    <a:pt x="445" y="265"/>
                  </a:lnTo>
                  <a:lnTo>
                    <a:pt x="446" y="267"/>
                  </a:lnTo>
                  <a:lnTo>
                    <a:pt x="447" y="268"/>
                  </a:lnTo>
                  <a:lnTo>
                    <a:pt x="447" y="269"/>
                  </a:lnTo>
                  <a:lnTo>
                    <a:pt x="448" y="271"/>
                  </a:lnTo>
                  <a:lnTo>
                    <a:pt x="450" y="272"/>
                  </a:lnTo>
                  <a:lnTo>
                    <a:pt x="451" y="273"/>
                  </a:lnTo>
                  <a:lnTo>
                    <a:pt x="451" y="275"/>
                  </a:lnTo>
                  <a:lnTo>
                    <a:pt x="452" y="276"/>
                  </a:lnTo>
                  <a:lnTo>
                    <a:pt x="453" y="277"/>
                  </a:lnTo>
                  <a:lnTo>
                    <a:pt x="453" y="279"/>
                  </a:lnTo>
                  <a:lnTo>
                    <a:pt x="455" y="280"/>
                  </a:lnTo>
                  <a:lnTo>
                    <a:pt x="456" y="281"/>
                  </a:lnTo>
                  <a:lnTo>
                    <a:pt x="457" y="282"/>
                  </a:lnTo>
                  <a:lnTo>
                    <a:pt x="457" y="284"/>
                  </a:lnTo>
                  <a:lnTo>
                    <a:pt x="459" y="285"/>
                  </a:lnTo>
                  <a:lnTo>
                    <a:pt x="460" y="286"/>
                  </a:lnTo>
                  <a:lnTo>
                    <a:pt x="461" y="288"/>
                  </a:lnTo>
                  <a:lnTo>
                    <a:pt x="461" y="289"/>
                  </a:lnTo>
                  <a:lnTo>
                    <a:pt x="462" y="290"/>
                  </a:lnTo>
                  <a:lnTo>
                    <a:pt x="464" y="292"/>
                  </a:lnTo>
                  <a:lnTo>
                    <a:pt x="465" y="293"/>
                  </a:lnTo>
                  <a:lnTo>
                    <a:pt x="465" y="294"/>
                  </a:lnTo>
                  <a:lnTo>
                    <a:pt x="466" y="296"/>
                  </a:lnTo>
                  <a:lnTo>
                    <a:pt x="467" y="297"/>
                  </a:lnTo>
                  <a:lnTo>
                    <a:pt x="467" y="298"/>
                  </a:lnTo>
                  <a:lnTo>
                    <a:pt x="469" y="300"/>
                  </a:lnTo>
                  <a:lnTo>
                    <a:pt x="470" y="301"/>
                  </a:lnTo>
                  <a:lnTo>
                    <a:pt x="471" y="302"/>
                  </a:lnTo>
                  <a:lnTo>
                    <a:pt x="471" y="304"/>
                  </a:lnTo>
                  <a:lnTo>
                    <a:pt x="473" y="305"/>
                  </a:lnTo>
                  <a:lnTo>
                    <a:pt x="474" y="306"/>
                  </a:lnTo>
                  <a:lnTo>
                    <a:pt x="475" y="307"/>
                  </a:lnTo>
                  <a:lnTo>
                    <a:pt x="475" y="309"/>
                  </a:lnTo>
                  <a:lnTo>
                    <a:pt x="476" y="310"/>
                  </a:lnTo>
                  <a:lnTo>
                    <a:pt x="478" y="311"/>
                  </a:lnTo>
                  <a:lnTo>
                    <a:pt x="478" y="313"/>
                  </a:lnTo>
                  <a:lnTo>
                    <a:pt x="479" y="314"/>
                  </a:lnTo>
                  <a:lnTo>
                    <a:pt x="480" y="315"/>
                  </a:lnTo>
                  <a:lnTo>
                    <a:pt x="481" y="317"/>
                  </a:lnTo>
                  <a:lnTo>
                    <a:pt x="481" y="318"/>
                  </a:lnTo>
                  <a:lnTo>
                    <a:pt x="483" y="319"/>
                  </a:lnTo>
                  <a:lnTo>
                    <a:pt x="484" y="321"/>
                  </a:lnTo>
                  <a:lnTo>
                    <a:pt x="484" y="322"/>
                  </a:lnTo>
                  <a:lnTo>
                    <a:pt x="485" y="323"/>
                  </a:lnTo>
                  <a:lnTo>
                    <a:pt x="487" y="325"/>
                  </a:lnTo>
                  <a:lnTo>
                    <a:pt x="488" y="326"/>
                  </a:lnTo>
                  <a:lnTo>
                    <a:pt x="488" y="327"/>
                  </a:lnTo>
                  <a:lnTo>
                    <a:pt x="489" y="328"/>
                  </a:lnTo>
                  <a:lnTo>
                    <a:pt x="490" y="330"/>
                  </a:lnTo>
                  <a:lnTo>
                    <a:pt x="490" y="331"/>
                  </a:lnTo>
                  <a:lnTo>
                    <a:pt x="492" y="332"/>
                  </a:lnTo>
                  <a:lnTo>
                    <a:pt x="493" y="335"/>
                  </a:lnTo>
                  <a:lnTo>
                    <a:pt x="494" y="336"/>
                  </a:lnTo>
                  <a:lnTo>
                    <a:pt x="494" y="338"/>
                  </a:lnTo>
                  <a:lnTo>
                    <a:pt x="495" y="339"/>
                  </a:lnTo>
                  <a:lnTo>
                    <a:pt x="497" y="340"/>
                  </a:lnTo>
                  <a:lnTo>
                    <a:pt x="497" y="342"/>
                  </a:lnTo>
                  <a:lnTo>
                    <a:pt x="498" y="343"/>
                  </a:lnTo>
                  <a:lnTo>
                    <a:pt x="499" y="344"/>
                  </a:lnTo>
                  <a:lnTo>
                    <a:pt x="499" y="346"/>
                  </a:lnTo>
                  <a:lnTo>
                    <a:pt x="501" y="347"/>
                  </a:lnTo>
                  <a:lnTo>
                    <a:pt x="502" y="348"/>
                  </a:lnTo>
                  <a:lnTo>
                    <a:pt x="503" y="349"/>
                  </a:lnTo>
                  <a:lnTo>
                    <a:pt x="503" y="351"/>
                  </a:lnTo>
                  <a:lnTo>
                    <a:pt x="504" y="352"/>
                  </a:lnTo>
                  <a:lnTo>
                    <a:pt x="506" y="353"/>
                  </a:lnTo>
                  <a:lnTo>
                    <a:pt x="506" y="355"/>
                  </a:lnTo>
                  <a:lnTo>
                    <a:pt x="507" y="356"/>
                  </a:lnTo>
                  <a:lnTo>
                    <a:pt x="508" y="357"/>
                  </a:lnTo>
                  <a:lnTo>
                    <a:pt x="509" y="359"/>
                  </a:lnTo>
                  <a:lnTo>
                    <a:pt x="509" y="361"/>
                  </a:lnTo>
                  <a:lnTo>
                    <a:pt x="511" y="363"/>
                  </a:lnTo>
                  <a:lnTo>
                    <a:pt x="512" y="364"/>
                  </a:lnTo>
                  <a:lnTo>
                    <a:pt x="512" y="365"/>
                  </a:lnTo>
                  <a:lnTo>
                    <a:pt x="513" y="367"/>
                  </a:lnTo>
                  <a:lnTo>
                    <a:pt x="515" y="368"/>
                  </a:lnTo>
                  <a:lnTo>
                    <a:pt x="516" y="369"/>
                  </a:lnTo>
                  <a:lnTo>
                    <a:pt x="516" y="371"/>
                  </a:lnTo>
                  <a:lnTo>
                    <a:pt x="517" y="372"/>
                  </a:lnTo>
                  <a:lnTo>
                    <a:pt x="518" y="373"/>
                  </a:lnTo>
                  <a:lnTo>
                    <a:pt x="520" y="374"/>
                  </a:lnTo>
                  <a:lnTo>
                    <a:pt x="520" y="376"/>
                  </a:lnTo>
                  <a:lnTo>
                    <a:pt x="521" y="378"/>
                  </a:lnTo>
                  <a:lnTo>
                    <a:pt x="522" y="380"/>
                  </a:lnTo>
                  <a:lnTo>
                    <a:pt x="522" y="381"/>
                  </a:lnTo>
                  <a:lnTo>
                    <a:pt x="523" y="382"/>
                  </a:lnTo>
                  <a:lnTo>
                    <a:pt x="525" y="384"/>
                  </a:lnTo>
                  <a:lnTo>
                    <a:pt x="526" y="385"/>
                  </a:lnTo>
                  <a:lnTo>
                    <a:pt x="526" y="386"/>
                  </a:lnTo>
                  <a:lnTo>
                    <a:pt x="527" y="388"/>
                  </a:lnTo>
                  <a:lnTo>
                    <a:pt x="529" y="389"/>
                  </a:lnTo>
                  <a:lnTo>
                    <a:pt x="530" y="390"/>
                  </a:lnTo>
                  <a:lnTo>
                    <a:pt x="530" y="393"/>
                  </a:lnTo>
                  <a:lnTo>
                    <a:pt x="531" y="394"/>
                  </a:lnTo>
                  <a:lnTo>
                    <a:pt x="532" y="395"/>
                  </a:lnTo>
                  <a:lnTo>
                    <a:pt x="534" y="397"/>
                  </a:lnTo>
                  <a:lnTo>
                    <a:pt x="534" y="398"/>
                  </a:lnTo>
                  <a:lnTo>
                    <a:pt x="535" y="399"/>
                  </a:lnTo>
                  <a:lnTo>
                    <a:pt x="536" y="401"/>
                  </a:lnTo>
                  <a:lnTo>
                    <a:pt x="536" y="402"/>
                  </a:lnTo>
                  <a:lnTo>
                    <a:pt x="537" y="405"/>
                  </a:lnTo>
                  <a:lnTo>
                    <a:pt x="539" y="406"/>
                  </a:lnTo>
                  <a:lnTo>
                    <a:pt x="540" y="407"/>
                  </a:lnTo>
                  <a:lnTo>
                    <a:pt x="540" y="409"/>
                  </a:lnTo>
                  <a:lnTo>
                    <a:pt x="541" y="410"/>
                  </a:lnTo>
                  <a:lnTo>
                    <a:pt x="543" y="411"/>
                  </a:lnTo>
                  <a:lnTo>
                    <a:pt x="544" y="413"/>
                  </a:lnTo>
                  <a:lnTo>
                    <a:pt x="544" y="414"/>
                  </a:lnTo>
                  <a:lnTo>
                    <a:pt x="545" y="417"/>
                  </a:lnTo>
                  <a:lnTo>
                    <a:pt x="546" y="418"/>
                  </a:lnTo>
                  <a:lnTo>
                    <a:pt x="548" y="419"/>
                  </a:lnTo>
                  <a:lnTo>
                    <a:pt x="548" y="420"/>
                  </a:lnTo>
                  <a:lnTo>
                    <a:pt x="549" y="422"/>
                  </a:lnTo>
                  <a:lnTo>
                    <a:pt x="550" y="423"/>
                  </a:lnTo>
                  <a:lnTo>
                    <a:pt x="550" y="424"/>
                  </a:lnTo>
                  <a:lnTo>
                    <a:pt x="551" y="426"/>
                  </a:lnTo>
                  <a:lnTo>
                    <a:pt x="553" y="428"/>
                  </a:lnTo>
                  <a:lnTo>
                    <a:pt x="554" y="430"/>
                  </a:lnTo>
                  <a:lnTo>
                    <a:pt x="554" y="431"/>
                  </a:lnTo>
                  <a:lnTo>
                    <a:pt x="555" y="432"/>
                  </a:lnTo>
                  <a:lnTo>
                    <a:pt x="557" y="434"/>
                  </a:lnTo>
                  <a:lnTo>
                    <a:pt x="558" y="435"/>
                  </a:lnTo>
                  <a:lnTo>
                    <a:pt x="558" y="436"/>
                  </a:lnTo>
                  <a:lnTo>
                    <a:pt x="559" y="439"/>
                  </a:lnTo>
                  <a:lnTo>
                    <a:pt x="560" y="440"/>
                  </a:lnTo>
                  <a:lnTo>
                    <a:pt x="560" y="441"/>
                  </a:lnTo>
                  <a:lnTo>
                    <a:pt x="562" y="443"/>
                  </a:lnTo>
                  <a:lnTo>
                    <a:pt x="563" y="444"/>
                  </a:lnTo>
                  <a:lnTo>
                    <a:pt x="564" y="445"/>
                  </a:lnTo>
                  <a:lnTo>
                    <a:pt x="564" y="447"/>
                  </a:lnTo>
                  <a:lnTo>
                    <a:pt x="565" y="449"/>
                  </a:lnTo>
                  <a:lnTo>
                    <a:pt x="567" y="451"/>
                  </a:lnTo>
                  <a:lnTo>
                    <a:pt x="567" y="452"/>
                  </a:lnTo>
                  <a:lnTo>
                    <a:pt x="568" y="453"/>
                  </a:lnTo>
                  <a:lnTo>
                    <a:pt x="569" y="455"/>
                  </a:lnTo>
                  <a:lnTo>
                    <a:pt x="571" y="456"/>
                  </a:lnTo>
                  <a:lnTo>
                    <a:pt x="571" y="459"/>
                  </a:lnTo>
                  <a:lnTo>
                    <a:pt x="572" y="460"/>
                  </a:lnTo>
                  <a:lnTo>
                    <a:pt x="573" y="461"/>
                  </a:lnTo>
                  <a:lnTo>
                    <a:pt x="573" y="462"/>
                  </a:lnTo>
                  <a:lnTo>
                    <a:pt x="574" y="464"/>
                  </a:lnTo>
                  <a:lnTo>
                    <a:pt x="576" y="465"/>
                  </a:lnTo>
                  <a:lnTo>
                    <a:pt x="577" y="468"/>
                  </a:lnTo>
                  <a:lnTo>
                    <a:pt x="577" y="469"/>
                  </a:lnTo>
                  <a:lnTo>
                    <a:pt x="578" y="470"/>
                  </a:lnTo>
                  <a:lnTo>
                    <a:pt x="579" y="472"/>
                  </a:lnTo>
                  <a:lnTo>
                    <a:pt x="579" y="473"/>
                  </a:lnTo>
                  <a:lnTo>
                    <a:pt x="581" y="474"/>
                  </a:lnTo>
                  <a:lnTo>
                    <a:pt x="582" y="477"/>
                  </a:lnTo>
                  <a:lnTo>
                    <a:pt x="582" y="478"/>
                  </a:lnTo>
                  <a:lnTo>
                    <a:pt x="583" y="480"/>
                  </a:lnTo>
                  <a:lnTo>
                    <a:pt x="585" y="481"/>
                  </a:lnTo>
                  <a:lnTo>
                    <a:pt x="586" y="482"/>
                  </a:lnTo>
                  <a:lnTo>
                    <a:pt x="586" y="484"/>
                  </a:lnTo>
                  <a:lnTo>
                    <a:pt x="587" y="486"/>
                  </a:lnTo>
                  <a:lnTo>
                    <a:pt x="588" y="487"/>
                  </a:lnTo>
                  <a:lnTo>
                    <a:pt x="588" y="489"/>
                  </a:lnTo>
                  <a:lnTo>
                    <a:pt x="590" y="490"/>
                  </a:lnTo>
                  <a:lnTo>
                    <a:pt x="591" y="491"/>
                  </a:lnTo>
                  <a:lnTo>
                    <a:pt x="592" y="494"/>
                  </a:lnTo>
                  <a:lnTo>
                    <a:pt x="592" y="495"/>
                  </a:lnTo>
                  <a:lnTo>
                    <a:pt x="593" y="497"/>
                  </a:lnTo>
                  <a:lnTo>
                    <a:pt x="595" y="498"/>
                  </a:lnTo>
                  <a:lnTo>
                    <a:pt x="595" y="499"/>
                  </a:lnTo>
                  <a:lnTo>
                    <a:pt x="596" y="501"/>
                  </a:lnTo>
                  <a:lnTo>
                    <a:pt x="597" y="503"/>
                  </a:lnTo>
                  <a:lnTo>
                    <a:pt x="599" y="505"/>
                  </a:lnTo>
                  <a:lnTo>
                    <a:pt x="599" y="506"/>
                  </a:lnTo>
                  <a:lnTo>
                    <a:pt x="600" y="507"/>
                  </a:lnTo>
                  <a:lnTo>
                    <a:pt x="601" y="508"/>
                  </a:lnTo>
                  <a:lnTo>
                    <a:pt x="602" y="511"/>
                  </a:lnTo>
                  <a:lnTo>
                    <a:pt x="602" y="512"/>
                  </a:lnTo>
                  <a:lnTo>
                    <a:pt x="604" y="514"/>
                  </a:lnTo>
                  <a:lnTo>
                    <a:pt x="605" y="515"/>
                  </a:lnTo>
                  <a:lnTo>
                    <a:pt x="605" y="516"/>
                  </a:lnTo>
                  <a:lnTo>
                    <a:pt x="606" y="519"/>
                  </a:lnTo>
                  <a:lnTo>
                    <a:pt x="607" y="520"/>
                  </a:lnTo>
                  <a:lnTo>
                    <a:pt x="609" y="522"/>
                  </a:lnTo>
                  <a:lnTo>
                    <a:pt x="609" y="523"/>
                  </a:lnTo>
                  <a:lnTo>
                    <a:pt x="610" y="524"/>
                  </a:lnTo>
                  <a:lnTo>
                    <a:pt x="611" y="527"/>
                  </a:lnTo>
                  <a:lnTo>
                    <a:pt x="613" y="528"/>
                  </a:lnTo>
                  <a:lnTo>
                    <a:pt x="613" y="529"/>
                  </a:lnTo>
                  <a:lnTo>
                    <a:pt x="614" y="531"/>
                  </a:lnTo>
                  <a:lnTo>
                    <a:pt x="615" y="533"/>
                  </a:lnTo>
                  <a:lnTo>
                    <a:pt x="616" y="535"/>
                  </a:lnTo>
                  <a:lnTo>
                    <a:pt x="616" y="536"/>
                  </a:lnTo>
                  <a:lnTo>
                    <a:pt x="618" y="537"/>
                  </a:lnTo>
                  <a:lnTo>
                    <a:pt x="619" y="539"/>
                  </a:lnTo>
                  <a:lnTo>
                    <a:pt x="619" y="541"/>
                  </a:lnTo>
                  <a:lnTo>
                    <a:pt x="620" y="543"/>
                  </a:lnTo>
                  <a:lnTo>
                    <a:pt x="621" y="544"/>
                  </a:lnTo>
                  <a:lnTo>
                    <a:pt x="623" y="545"/>
                  </a:lnTo>
                  <a:lnTo>
                    <a:pt x="623" y="547"/>
                  </a:lnTo>
                  <a:lnTo>
                    <a:pt x="624" y="549"/>
                  </a:lnTo>
                  <a:lnTo>
                    <a:pt x="625" y="551"/>
                  </a:lnTo>
                  <a:lnTo>
                    <a:pt x="627" y="552"/>
                  </a:lnTo>
                  <a:lnTo>
                    <a:pt x="627" y="553"/>
                  </a:lnTo>
                  <a:lnTo>
                    <a:pt x="628" y="556"/>
                  </a:lnTo>
                  <a:lnTo>
                    <a:pt x="629" y="557"/>
                  </a:lnTo>
                  <a:lnTo>
                    <a:pt x="630" y="558"/>
                  </a:lnTo>
                  <a:lnTo>
                    <a:pt x="630" y="560"/>
                  </a:lnTo>
                  <a:lnTo>
                    <a:pt x="632" y="562"/>
                  </a:lnTo>
                  <a:lnTo>
                    <a:pt x="633" y="564"/>
                  </a:lnTo>
                  <a:lnTo>
                    <a:pt x="633" y="565"/>
                  </a:lnTo>
                  <a:lnTo>
                    <a:pt x="634" y="566"/>
                  </a:lnTo>
                  <a:lnTo>
                    <a:pt x="635" y="568"/>
                  </a:lnTo>
                  <a:lnTo>
                    <a:pt x="637" y="570"/>
                  </a:lnTo>
                  <a:lnTo>
                    <a:pt x="637" y="572"/>
                  </a:lnTo>
                  <a:lnTo>
                    <a:pt x="638" y="573"/>
                  </a:lnTo>
                  <a:lnTo>
                    <a:pt x="639" y="574"/>
                  </a:lnTo>
                  <a:lnTo>
                    <a:pt x="641" y="577"/>
                  </a:lnTo>
                  <a:lnTo>
                    <a:pt x="641" y="578"/>
                  </a:lnTo>
                  <a:lnTo>
                    <a:pt x="642" y="579"/>
                  </a:lnTo>
                  <a:lnTo>
                    <a:pt x="643" y="581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59" name="Freeform 57"/>
            <p:cNvSpPr>
              <a:spLocks/>
            </p:cNvSpPr>
            <p:nvPr/>
          </p:nvSpPr>
          <p:spPr bwMode="auto">
            <a:xfrm rot="-5400000">
              <a:off x="10102" y="2137"/>
              <a:ext cx="881" cy="566"/>
            </a:xfrm>
            <a:custGeom>
              <a:avLst/>
              <a:gdLst>
                <a:gd name="T0" fmla="*/ 9 w 640"/>
                <a:gd name="T1" fmla="*/ 17 h 1060"/>
                <a:gd name="T2" fmla="*/ 19 w 640"/>
                <a:gd name="T3" fmla="*/ 35 h 1060"/>
                <a:gd name="T4" fmla="*/ 28 w 640"/>
                <a:gd name="T5" fmla="*/ 54 h 1060"/>
                <a:gd name="T6" fmla="*/ 38 w 640"/>
                <a:gd name="T7" fmla="*/ 72 h 1060"/>
                <a:gd name="T8" fmla="*/ 48 w 640"/>
                <a:gd name="T9" fmla="*/ 90 h 1060"/>
                <a:gd name="T10" fmla="*/ 59 w 640"/>
                <a:gd name="T11" fmla="*/ 109 h 1060"/>
                <a:gd name="T12" fmla="*/ 69 w 640"/>
                <a:gd name="T13" fmla="*/ 127 h 1060"/>
                <a:gd name="T14" fmla="*/ 79 w 640"/>
                <a:gd name="T15" fmla="*/ 146 h 1060"/>
                <a:gd name="T16" fmla="*/ 89 w 640"/>
                <a:gd name="T17" fmla="*/ 165 h 1060"/>
                <a:gd name="T18" fmla="*/ 99 w 640"/>
                <a:gd name="T19" fmla="*/ 184 h 1060"/>
                <a:gd name="T20" fmla="*/ 110 w 640"/>
                <a:gd name="T21" fmla="*/ 202 h 1060"/>
                <a:gd name="T22" fmla="*/ 120 w 640"/>
                <a:gd name="T23" fmla="*/ 220 h 1060"/>
                <a:gd name="T24" fmla="*/ 130 w 640"/>
                <a:gd name="T25" fmla="*/ 240 h 1060"/>
                <a:gd name="T26" fmla="*/ 140 w 640"/>
                <a:gd name="T27" fmla="*/ 259 h 1060"/>
                <a:gd name="T28" fmla="*/ 150 w 640"/>
                <a:gd name="T29" fmla="*/ 278 h 1060"/>
                <a:gd name="T30" fmla="*/ 159 w 640"/>
                <a:gd name="T31" fmla="*/ 297 h 1060"/>
                <a:gd name="T32" fmla="*/ 169 w 640"/>
                <a:gd name="T33" fmla="*/ 316 h 1060"/>
                <a:gd name="T34" fmla="*/ 180 w 640"/>
                <a:gd name="T35" fmla="*/ 335 h 1060"/>
                <a:gd name="T36" fmla="*/ 190 w 640"/>
                <a:gd name="T37" fmla="*/ 353 h 1060"/>
                <a:gd name="T38" fmla="*/ 200 w 640"/>
                <a:gd name="T39" fmla="*/ 373 h 1060"/>
                <a:gd name="T40" fmla="*/ 210 w 640"/>
                <a:gd name="T41" fmla="*/ 391 h 1060"/>
                <a:gd name="T42" fmla="*/ 220 w 640"/>
                <a:gd name="T43" fmla="*/ 410 h 1060"/>
                <a:gd name="T44" fmla="*/ 230 w 640"/>
                <a:gd name="T45" fmla="*/ 429 h 1060"/>
                <a:gd name="T46" fmla="*/ 241 w 640"/>
                <a:gd name="T47" fmla="*/ 448 h 1060"/>
                <a:gd name="T48" fmla="*/ 251 w 640"/>
                <a:gd name="T49" fmla="*/ 466 h 1060"/>
                <a:gd name="T50" fmla="*/ 261 w 640"/>
                <a:gd name="T51" fmla="*/ 485 h 1060"/>
                <a:gd name="T52" fmla="*/ 271 w 640"/>
                <a:gd name="T53" fmla="*/ 503 h 1060"/>
                <a:gd name="T54" fmla="*/ 281 w 640"/>
                <a:gd name="T55" fmla="*/ 521 h 1060"/>
                <a:gd name="T56" fmla="*/ 291 w 640"/>
                <a:gd name="T57" fmla="*/ 538 h 1060"/>
                <a:gd name="T58" fmla="*/ 302 w 640"/>
                <a:gd name="T59" fmla="*/ 557 h 1060"/>
                <a:gd name="T60" fmla="*/ 312 w 640"/>
                <a:gd name="T61" fmla="*/ 575 h 1060"/>
                <a:gd name="T62" fmla="*/ 322 w 640"/>
                <a:gd name="T63" fmla="*/ 592 h 1060"/>
                <a:gd name="T64" fmla="*/ 331 w 640"/>
                <a:gd name="T65" fmla="*/ 611 h 1060"/>
                <a:gd name="T66" fmla="*/ 341 w 640"/>
                <a:gd name="T67" fmla="*/ 628 h 1060"/>
                <a:gd name="T68" fmla="*/ 351 w 640"/>
                <a:gd name="T69" fmla="*/ 645 h 1060"/>
                <a:gd name="T70" fmla="*/ 361 w 640"/>
                <a:gd name="T71" fmla="*/ 662 h 1060"/>
                <a:gd name="T72" fmla="*/ 372 w 640"/>
                <a:gd name="T73" fmla="*/ 680 h 1060"/>
                <a:gd name="T74" fmla="*/ 382 w 640"/>
                <a:gd name="T75" fmla="*/ 697 h 1060"/>
                <a:gd name="T76" fmla="*/ 392 w 640"/>
                <a:gd name="T77" fmla="*/ 713 h 1060"/>
                <a:gd name="T78" fmla="*/ 402 w 640"/>
                <a:gd name="T79" fmla="*/ 730 h 1060"/>
                <a:gd name="T80" fmla="*/ 412 w 640"/>
                <a:gd name="T81" fmla="*/ 746 h 1060"/>
                <a:gd name="T82" fmla="*/ 423 w 640"/>
                <a:gd name="T83" fmla="*/ 763 h 1060"/>
                <a:gd name="T84" fmla="*/ 433 w 640"/>
                <a:gd name="T85" fmla="*/ 779 h 1060"/>
                <a:gd name="T86" fmla="*/ 443 w 640"/>
                <a:gd name="T87" fmla="*/ 795 h 1060"/>
                <a:gd name="T88" fmla="*/ 453 w 640"/>
                <a:gd name="T89" fmla="*/ 810 h 1060"/>
                <a:gd name="T90" fmla="*/ 462 w 640"/>
                <a:gd name="T91" fmla="*/ 825 h 1060"/>
                <a:gd name="T92" fmla="*/ 472 w 640"/>
                <a:gd name="T93" fmla="*/ 841 h 1060"/>
                <a:gd name="T94" fmla="*/ 482 w 640"/>
                <a:gd name="T95" fmla="*/ 855 h 1060"/>
                <a:gd name="T96" fmla="*/ 493 w 640"/>
                <a:gd name="T97" fmla="*/ 871 h 1060"/>
                <a:gd name="T98" fmla="*/ 503 w 640"/>
                <a:gd name="T99" fmla="*/ 885 h 1060"/>
                <a:gd name="T100" fmla="*/ 513 w 640"/>
                <a:gd name="T101" fmla="*/ 898 h 1060"/>
                <a:gd name="T102" fmla="*/ 523 w 640"/>
                <a:gd name="T103" fmla="*/ 913 h 1060"/>
                <a:gd name="T104" fmla="*/ 533 w 640"/>
                <a:gd name="T105" fmla="*/ 927 h 1060"/>
                <a:gd name="T106" fmla="*/ 543 w 640"/>
                <a:gd name="T107" fmla="*/ 940 h 1060"/>
                <a:gd name="T108" fmla="*/ 554 w 640"/>
                <a:gd name="T109" fmla="*/ 955 h 1060"/>
                <a:gd name="T110" fmla="*/ 564 w 640"/>
                <a:gd name="T111" fmla="*/ 968 h 1060"/>
                <a:gd name="T112" fmla="*/ 574 w 640"/>
                <a:gd name="T113" fmla="*/ 981 h 1060"/>
                <a:gd name="T114" fmla="*/ 584 w 640"/>
                <a:gd name="T115" fmla="*/ 993 h 1060"/>
                <a:gd name="T116" fmla="*/ 594 w 640"/>
                <a:gd name="T117" fmla="*/ 1005 h 1060"/>
                <a:gd name="T118" fmla="*/ 605 w 640"/>
                <a:gd name="T119" fmla="*/ 1018 h 1060"/>
                <a:gd name="T120" fmla="*/ 615 w 640"/>
                <a:gd name="T121" fmla="*/ 1030 h 1060"/>
                <a:gd name="T122" fmla="*/ 625 w 640"/>
                <a:gd name="T123" fmla="*/ 1040 h 1060"/>
                <a:gd name="T124" fmla="*/ 634 w 640"/>
                <a:gd name="T125" fmla="*/ 1052 h 10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40"/>
                <a:gd name="T190" fmla="*/ 0 h 1060"/>
                <a:gd name="T191" fmla="*/ 640 w 640"/>
                <a:gd name="T192" fmla="*/ 1060 h 10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40" h="1060">
                  <a:moveTo>
                    <a:pt x="0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9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2" y="22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4" y="26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7" y="31"/>
                  </a:lnTo>
                  <a:lnTo>
                    <a:pt x="18" y="34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3" y="43"/>
                  </a:lnTo>
                  <a:lnTo>
                    <a:pt x="24" y="44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7" y="50"/>
                  </a:lnTo>
                  <a:lnTo>
                    <a:pt x="28" y="51"/>
                  </a:lnTo>
                  <a:lnTo>
                    <a:pt x="28" y="54"/>
                  </a:lnTo>
                  <a:lnTo>
                    <a:pt x="29" y="55"/>
                  </a:lnTo>
                  <a:lnTo>
                    <a:pt x="31" y="56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3" y="61"/>
                  </a:lnTo>
                  <a:lnTo>
                    <a:pt x="34" y="63"/>
                  </a:lnTo>
                  <a:lnTo>
                    <a:pt x="34" y="65"/>
                  </a:lnTo>
                  <a:lnTo>
                    <a:pt x="36" y="67"/>
                  </a:lnTo>
                  <a:lnTo>
                    <a:pt x="37" y="68"/>
                  </a:lnTo>
                  <a:lnTo>
                    <a:pt x="38" y="69"/>
                  </a:lnTo>
                  <a:lnTo>
                    <a:pt x="38" y="72"/>
                  </a:lnTo>
                  <a:lnTo>
                    <a:pt x="40" y="73"/>
                  </a:lnTo>
                  <a:lnTo>
                    <a:pt x="41" y="75"/>
                  </a:lnTo>
                  <a:lnTo>
                    <a:pt x="42" y="76"/>
                  </a:lnTo>
                  <a:lnTo>
                    <a:pt x="42" y="79"/>
                  </a:lnTo>
                  <a:lnTo>
                    <a:pt x="43" y="80"/>
                  </a:lnTo>
                  <a:lnTo>
                    <a:pt x="45" y="81"/>
                  </a:lnTo>
                  <a:lnTo>
                    <a:pt x="45" y="84"/>
                  </a:lnTo>
                  <a:lnTo>
                    <a:pt x="46" y="85"/>
                  </a:lnTo>
                  <a:lnTo>
                    <a:pt x="47" y="86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50" y="92"/>
                  </a:lnTo>
                  <a:lnTo>
                    <a:pt x="51" y="93"/>
                  </a:lnTo>
                  <a:lnTo>
                    <a:pt x="52" y="94"/>
                  </a:lnTo>
                  <a:lnTo>
                    <a:pt x="52" y="97"/>
                  </a:lnTo>
                  <a:lnTo>
                    <a:pt x="54" y="98"/>
                  </a:lnTo>
                  <a:lnTo>
                    <a:pt x="55" y="100"/>
                  </a:lnTo>
                  <a:lnTo>
                    <a:pt x="55" y="102"/>
                  </a:lnTo>
                  <a:lnTo>
                    <a:pt x="56" y="104"/>
                  </a:lnTo>
                  <a:lnTo>
                    <a:pt x="57" y="105"/>
                  </a:lnTo>
                  <a:lnTo>
                    <a:pt x="59" y="106"/>
                  </a:lnTo>
                  <a:lnTo>
                    <a:pt x="59" y="109"/>
                  </a:lnTo>
                  <a:lnTo>
                    <a:pt x="60" y="110"/>
                  </a:lnTo>
                  <a:lnTo>
                    <a:pt x="61" y="111"/>
                  </a:lnTo>
                  <a:lnTo>
                    <a:pt x="61" y="114"/>
                  </a:lnTo>
                  <a:lnTo>
                    <a:pt x="62" y="115"/>
                  </a:lnTo>
                  <a:lnTo>
                    <a:pt x="64" y="117"/>
                  </a:lnTo>
                  <a:lnTo>
                    <a:pt x="65" y="118"/>
                  </a:lnTo>
                  <a:lnTo>
                    <a:pt x="65" y="121"/>
                  </a:lnTo>
                  <a:lnTo>
                    <a:pt x="66" y="122"/>
                  </a:lnTo>
                  <a:lnTo>
                    <a:pt x="68" y="123"/>
                  </a:lnTo>
                  <a:lnTo>
                    <a:pt x="68" y="126"/>
                  </a:lnTo>
                  <a:lnTo>
                    <a:pt x="69" y="127"/>
                  </a:lnTo>
                  <a:lnTo>
                    <a:pt x="70" y="128"/>
                  </a:lnTo>
                  <a:lnTo>
                    <a:pt x="70" y="131"/>
                  </a:lnTo>
                  <a:lnTo>
                    <a:pt x="71" y="132"/>
                  </a:lnTo>
                  <a:lnTo>
                    <a:pt x="73" y="134"/>
                  </a:lnTo>
                  <a:lnTo>
                    <a:pt x="74" y="135"/>
                  </a:lnTo>
                  <a:lnTo>
                    <a:pt x="74" y="138"/>
                  </a:lnTo>
                  <a:lnTo>
                    <a:pt x="75" y="139"/>
                  </a:lnTo>
                  <a:lnTo>
                    <a:pt x="76" y="140"/>
                  </a:lnTo>
                  <a:lnTo>
                    <a:pt x="76" y="143"/>
                  </a:lnTo>
                  <a:lnTo>
                    <a:pt x="78" y="144"/>
                  </a:lnTo>
                  <a:lnTo>
                    <a:pt x="79" y="146"/>
                  </a:lnTo>
                  <a:lnTo>
                    <a:pt x="80" y="148"/>
                  </a:lnTo>
                  <a:lnTo>
                    <a:pt x="80" y="150"/>
                  </a:lnTo>
                  <a:lnTo>
                    <a:pt x="82" y="151"/>
                  </a:lnTo>
                  <a:lnTo>
                    <a:pt x="83" y="152"/>
                  </a:lnTo>
                  <a:lnTo>
                    <a:pt x="83" y="155"/>
                  </a:lnTo>
                  <a:lnTo>
                    <a:pt x="84" y="156"/>
                  </a:lnTo>
                  <a:lnTo>
                    <a:pt x="85" y="157"/>
                  </a:lnTo>
                  <a:lnTo>
                    <a:pt x="87" y="160"/>
                  </a:lnTo>
                  <a:lnTo>
                    <a:pt x="87" y="161"/>
                  </a:lnTo>
                  <a:lnTo>
                    <a:pt x="88" y="163"/>
                  </a:lnTo>
                  <a:lnTo>
                    <a:pt x="89" y="165"/>
                  </a:lnTo>
                  <a:lnTo>
                    <a:pt x="89" y="167"/>
                  </a:lnTo>
                  <a:lnTo>
                    <a:pt x="90" y="168"/>
                  </a:lnTo>
                  <a:lnTo>
                    <a:pt x="92" y="169"/>
                  </a:lnTo>
                  <a:lnTo>
                    <a:pt x="93" y="172"/>
                  </a:lnTo>
                  <a:lnTo>
                    <a:pt x="93" y="173"/>
                  </a:lnTo>
                  <a:lnTo>
                    <a:pt x="94" y="174"/>
                  </a:lnTo>
                  <a:lnTo>
                    <a:pt x="96" y="177"/>
                  </a:lnTo>
                  <a:lnTo>
                    <a:pt x="97" y="178"/>
                  </a:lnTo>
                  <a:lnTo>
                    <a:pt x="97" y="180"/>
                  </a:lnTo>
                  <a:lnTo>
                    <a:pt x="98" y="182"/>
                  </a:lnTo>
                  <a:lnTo>
                    <a:pt x="99" y="184"/>
                  </a:lnTo>
                  <a:lnTo>
                    <a:pt x="99" y="185"/>
                  </a:lnTo>
                  <a:lnTo>
                    <a:pt x="101" y="186"/>
                  </a:lnTo>
                  <a:lnTo>
                    <a:pt x="102" y="189"/>
                  </a:lnTo>
                  <a:lnTo>
                    <a:pt x="103" y="190"/>
                  </a:lnTo>
                  <a:lnTo>
                    <a:pt x="103" y="192"/>
                  </a:lnTo>
                  <a:lnTo>
                    <a:pt x="104" y="194"/>
                  </a:lnTo>
                  <a:lnTo>
                    <a:pt x="106" y="196"/>
                  </a:lnTo>
                  <a:lnTo>
                    <a:pt x="107" y="197"/>
                  </a:lnTo>
                  <a:lnTo>
                    <a:pt x="107" y="199"/>
                  </a:lnTo>
                  <a:lnTo>
                    <a:pt x="108" y="201"/>
                  </a:lnTo>
                  <a:lnTo>
                    <a:pt x="110" y="202"/>
                  </a:lnTo>
                  <a:lnTo>
                    <a:pt x="111" y="203"/>
                  </a:lnTo>
                  <a:lnTo>
                    <a:pt x="111" y="206"/>
                  </a:lnTo>
                  <a:lnTo>
                    <a:pt x="112" y="207"/>
                  </a:lnTo>
                  <a:lnTo>
                    <a:pt x="113" y="209"/>
                  </a:lnTo>
                  <a:lnTo>
                    <a:pt x="113" y="211"/>
                  </a:lnTo>
                  <a:lnTo>
                    <a:pt x="115" y="213"/>
                  </a:lnTo>
                  <a:lnTo>
                    <a:pt x="116" y="214"/>
                  </a:lnTo>
                  <a:lnTo>
                    <a:pt x="117" y="217"/>
                  </a:lnTo>
                  <a:lnTo>
                    <a:pt x="117" y="218"/>
                  </a:lnTo>
                  <a:lnTo>
                    <a:pt x="118" y="219"/>
                  </a:lnTo>
                  <a:lnTo>
                    <a:pt x="120" y="220"/>
                  </a:lnTo>
                  <a:lnTo>
                    <a:pt x="121" y="223"/>
                  </a:lnTo>
                  <a:lnTo>
                    <a:pt x="121" y="224"/>
                  </a:lnTo>
                  <a:lnTo>
                    <a:pt x="122" y="226"/>
                  </a:lnTo>
                  <a:lnTo>
                    <a:pt x="124" y="228"/>
                  </a:lnTo>
                  <a:lnTo>
                    <a:pt x="125" y="230"/>
                  </a:lnTo>
                  <a:lnTo>
                    <a:pt x="125" y="231"/>
                  </a:lnTo>
                  <a:lnTo>
                    <a:pt x="126" y="234"/>
                  </a:lnTo>
                  <a:lnTo>
                    <a:pt x="127" y="235"/>
                  </a:lnTo>
                  <a:lnTo>
                    <a:pt x="127" y="236"/>
                  </a:lnTo>
                  <a:lnTo>
                    <a:pt x="129" y="238"/>
                  </a:lnTo>
                  <a:lnTo>
                    <a:pt x="130" y="240"/>
                  </a:lnTo>
                  <a:lnTo>
                    <a:pt x="131" y="241"/>
                  </a:lnTo>
                  <a:lnTo>
                    <a:pt x="131" y="243"/>
                  </a:lnTo>
                  <a:lnTo>
                    <a:pt x="132" y="245"/>
                  </a:lnTo>
                  <a:lnTo>
                    <a:pt x="134" y="247"/>
                  </a:lnTo>
                  <a:lnTo>
                    <a:pt x="135" y="248"/>
                  </a:lnTo>
                  <a:lnTo>
                    <a:pt x="135" y="251"/>
                  </a:lnTo>
                  <a:lnTo>
                    <a:pt x="136" y="252"/>
                  </a:lnTo>
                  <a:lnTo>
                    <a:pt x="138" y="253"/>
                  </a:lnTo>
                  <a:lnTo>
                    <a:pt x="138" y="256"/>
                  </a:lnTo>
                  <a:lnTo>
                    <a:pt x="139" y="257"/>
                  </a:lnTo>
                  <a:lnTo>
                    <a:pt x="140" y="259"/>
                  </a:lnTo>
                  <a:lnTo>
                    <a:pt x="141" y="260"/>
                  </a:lnTo>
                  <a:lnTo>
                    <a:pt x="141" y="263"/>
                  </a:lnTo>
                  <a:lnTo>
                    <a:pt x="143" y="264"/>
                  </a:lnTo>
                  <a:lnTo>
                    <a:pt x="144" y="265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46" y="270"/>
                  </a:lnTo>
                  <a:lnTo>
                    <a:pt x="148" y="273"/>
                  </a:lnTo>
                  <a:lnTo>
                    <a:pt x="148" y="274"/>
                  </a:lnTo>
                  <a:lnTo>
                    <a:pt x="149" y="276"/>
                  </a:lnTo>
                  <a:lnTo>
                    <a:pt x="150" y="278"/>
                  </a:lnTo>
                  <a:lnTo>
                    <a:pt x="150" y="280"/>
                  </a:lnTo>
                  <a:lnTo>
                    <a:pt x="152" y="281"/>
                  </a:lnTo>
                  <a:lnTo>
                    <a:pt x="153" y="284"/>
                  </a:lnTo>
                  <a:lnTo>
                    <a:pt x="153" y="285"/>
                  </a:lnTo>
                  <a:lnTo>
                    <a:pt x="154" y="286"/>
                  </a:lnTo>
                  <a:lnTo>
                    <a:pt x="155" y="289"/>
                  </a:lnTo>
                  <a:lnTo>
                    <a:pt x="157" y="290"/>
                  </a:lnTo>
                  <a:lnTo>
                    <a:pt x="157" y="291"/>
                  </a:lnTo>
                  <a:lnTo>
                    <a:pt x="158" y="294"/>
                  </a:lnTo>
                  <a:lnTo>
                    <a:pt x="159" y="295"/>
                  </a:lnTo>
                  <a:lnTo>
                    <a:pt x="159" y="297"/>
                  </a:lnTo>
                  <a:lnTo>
                    <a:pt x="160" y="299"/>
                  </a:lnTo>
                  <a:lnTo>
                    <a:pt x="162" y="301"/>
                  </a:lnTo>
                  <a:lnTo>
                    <a:pt x="163" y="302"/>
                  </a:lnTo>
                  <a:lnTo>
                    <a:pt x="163" y="305"/>
                  </a:lnTo>
                  <a:lnTo>
                    <a:pt x="164" y="306"/>
                  </a:lnTo>
                  <a:lnTo>
                    <a:pt x="166" y="307"/>
                  </a:lnTo>
                  <a:lnTo>
                    <a:pt x="166" y="310"/>
                  </a:lnTo>
                  <a:lnTo>
                    <a:pt x="167" y="311"/>
                  </a:lnTo>
                  <a:lnTo>
                    <a:pt x="168" y="312"/>
                  </a:lnTo>
                  <a:lnTo>
                    <a:pt x="169" y="314"/>
                  </a:lnTo>
                  <a:lnTo>
                    <a:pt x="169" y="316"/>
                  </a:lnTo>
                  <a:lnTo>
                    <a:pt x="171" y="318"/>
                  </a:lnTo>
                  <a:lnTo>
                    <a:pt x="172" y="319"/>
                  </a:lnTo>
                  <a:lnTo>
                    <a:pt x="172" y="322"/>
                  </a:lnTo>
                  <a:lnTo>
                    <a:pt x="173" y="323"/>
                  </a:lnTo>
                  <a:lnTo>
                    <a:pt x="174" y="324"/>
                  </a:lnTo>
                  <a:lnTo>
                    <a:pt x="176" y="327"/>
                  </a:lnTo>
                  <a:lnTo>
                    <a:pt x="176" y="328"/>
                  </a:lnTo>
                  <a:lnTo>
                    <a:pt x="177" y="330"/>
                  </a:lnTo>
                  <a:lnTo>
                    <a:pt x="178" y="332"/>
                  </a:lnTo>
                  <a:lnTo>
                    <a:pt x="180" y="333"/>
                  </a:lnTo>
                  <a:lnTo>
                    <a:pt x="180" y="335"/>
                  </a:lnTo>
                  <a:lnTo>
                    <a:pt x="181" y="336"/>
                  </a:lnTo>
                  <a:lnTo>
                    <a:pt x="182" y="339"/>
                  </a:lnTo>
                  <a:lnTo>
                    <a:pt x="182" y="340"/>
                  </a:lnTo>
                  <a:lnTo>
                    <a:pt x="183" y="341"/>
                  </a:lnTo>
                  <a:lnTo>
                    <a:pt x="185" y="344"/>
                  </a:lnTo>
                  <a:lnTo>
                    <a:pt x="186" y="345"/>
                  </a:lnTo>
                  <a:lnTo>
                    <a:pt x="186" y="347"/>
                  </a:lnTo>
                  <a:lnTo>
                    <a:pt x="187" y="349"/>
                  </a:lnTo>
                  <a:lnTo>
                    <a:pt x="188" y="351"/>
                  </a:lnTo>
                  <a:lnTo>
                    <a:pt x="190" y="352"/>
                  </a:lnTo>
                  <a:lnTo>
                    <a:pt x="190" y="353"/>
                  </a:lnTo>
                  <a:lnTo>
                    <a:pt x="191" y="356"/>
                  </a:lnTo>
                  <a:lnTo>
                    <a:pt x="192" y="357"/>
                  </a:lnTo>
                  <a:lnTo>
                    <a:pt x="194" y="358"/>
                  </a:lnTo>
                  <a:lnTo>
                    <a:pt x="194" y="361"/>
                  </a:lnTo>
                  <a:lnTo>
                    <a:pt x="195" y="362"/>
                  </a:lnTo>
                  <a:lnTo>
                    <a:pt x="196" y="364"/>
                  </a:lnTo>
                  <a:lnTo>
                    <a:pt x="196" y="366"/>
                  </a:lnTo>
                  <a:lnTo>
                    <a:pt x="197" y="368"/>
                  </a:lnTo>
                  <a:lnTo>
                    <a:pt x="199" y="369"/>
                  </a:lnTo>
                  <a:lnTo>
                    <a:pt x="200" y="372"/>
                  </a:lnTo>
                  <a:lnTo>
                    <a:pt x="200" y="373"/>
                  </a:lnTo>
                  <a:lnTo>
                    <a:pt x="201" y="374"/>
                  </a:lnTo>
                  <a:lnTo>
                    <a:pt x="202" y="376"/>
                  </a:lnTo>
                  <a:lnTo>
                    <a:pt x="204" y="378"/>
                  </a:lnTo>
                  <a:lnTo>
                    <a:pt x="204" y="379"/>
                  </a:lnTo>
                  <a:lnTo>
                    <a:pt x="205" y="381"/>
                  </a:lnTo>
                  <a:lnTo>
                    <a:pt x="206" y="383"/>
                  </a:lnTo>
                  <a:lnTo>
                    <a:pt x="207" y="385"/>
                  </a:lnTo>
                  <a:lnTo>
                    <a:pt x="207" y="386"/>
                  </a:lnTo>
                  <a:lnTo>
                    <a:pt x="209" y="389"/>
                  </a:lnTo>
                  <a:lnTo>
                    <a:pt x="210" y="390"/>
                  </a:lnTo>
                  <a:lnTo>
                    <a:pt x="210" y="391"/>
                  </a:lnTo>
                  <a:lnTo>
                    <a:pt x="211" y="393"/>
                  </a:lnTo>
                  <a:lnTo>
                    <a:pt x="213" y="395"/>
                  </a:lnTo>
                  <a:lnTo>
                    <a:pt x="214" y="397"/>
                  </a:lnTo>
                  <a:lnTo>
                    <a:pt x="214" y="398"/>
                  </a:lnTo>
                  <a:lnTo>
                    <a:pt x="215" y="400"/>
                  </a:lnTo>
                  <a:lnTo>
                    <a:pt x="216" y="402"/>
                  </a:lnTo>
                  <a:lnTo>
                    <a:pt x="218" y="403"/>
                  </a:lnTo>
                  <a:lnTo>
                    <a:pt x="218" y="406"/>
                  </a:lnTo>
                  <a:lnTo>
                    <a:pt x="219" y="407"/>
                  </a:lnTo>
                  <a:lnTo>
                    <a:pt x="220" y="408"/>
                  </a:lnTo>
                  <a:lnTo>
                    <a:pt x="220" y="410"/>
                  </a:lnTo>
                  <a:lnTo>
                    <a:pt x="221" y="412"/>
                  </a:lnTo>
                  <a:lnTo>
                    <a:pt x="223" y="414"/>
                  </a:lnTo>
                  <a:lnTo>
                    <a:pt x="224" y="415"/>
                  </a:lnTo>
                  <a:lnTo>
                    <a:pt x="224" y="418"/>
                  </a:lnTo>
                  <a:lnTo>
                    <a:pt x="225" y="419"/>
                  </a:lnTo>
                  <a:lnTo>
                    <a:pt x="227" y="420"/>
                  </a:lnTo>
                  <a:lnTo>
                    <a:pt x="227" y="421"/>
                  </a:lnTo>
                  <a:lnTo>
                    <a:pt x="228" y="424"/>
                  </a:lnTo>
                  <a:lnTo>
                    <a:pt x="229" y="425"/>
                  </a:lnTo>
                  <a:lnTo>
                    <a:pt x="230" y="427"/>
                  </a:lnTo>
                  <a:lnTo>
                    <a:pt x="230" y="429"/>
                  </a:lnTo>
                  <a:lnTo>
                    <a:pt x="232" y="431"/>
                  </a:lnTo>
                  <a:lnTo>
                    <a:pt x="233" y="432"/>
                  </a:lnTo>
                  <a:lnTo>
                    <a:pt x="233" y="435"/>
                  </a:lnTo>
                  <a:lnTo>
                    <a:pt x="234" y="436"/>
                  </a:lnTo>
                  <a:lnTo>
                    <a:pt x="235" y="437"/>
                  </a:lnTo>
                  <a:lnTo>
                    <a:pt x="235" y="439"/>
                  </a:lnTo>
                  <a:lnTo>
                    <a:pt x="237" y="441"/>
                  </a:lnTo>
                  <a:lnTo>
                    <a:pt x="238" y="443"/>
                  </a:lnTo>
                  <a:lnTo>
                    <a:pt x="239" y="444"/>
                  </a:lnTo>
                  <a:lnTo>
                    <a:pt x="239" y="446"/>
                  </a:lnTo>
                  <a:lnTo>
                    <a:pt x="241" y="448"/>
                  </a:lnTo>
                  <a:lnTo>
                    <a:pt x="242" y="449"/>
                  </a:lnTo>
                  <a:lnTo>
                    <a:pt x="242" y="452"/>
                  </a:lnTo>
                  <a:lnTo>
                    <a:pt x="243" y="453"/>
                  </a:lnTo>
                  <a:lnTo>
                    <a:pt x="244" y="454"/>
                  </a:lnTo>
                  <a:lnTo>
                    <a:pt x="246" y="456"/>
                  </a:lnTo>
                  <a:lnTo>
                    <a:pt x="246" y="458"/>
                  </a:lnTo>
                  <a:lnTo>
                    <a:pt x="247" y="460"/>
                  </a:lnTo>
                  <a:lnTo>
                    <a:pt x="248" y="461"/>
                  </a:lnTo>
                  <a:lnTo>
                    <a:pt x="248" y="464"/>
                  </a:lnTo>
                  <a:lnTo>
                    <a:pt x="249" y="465"/>
                  </a:lnTo>
                  <a:lnTo>
                    <a:pt x="251" y="466"/>
                  </a:lnTo>
                  <a:lnTo>
                    <a:pt x="252" y="467"/>
                  </a:lnTo>
                  <a:lnTo>
                    <a:pt x="252" y="470"/>
                  </a:lnTo>
                  <a:lnTo>
                    <a:pt x="253" y="471"/>
                  </a:lnTo>
                  <a:lnTo>
                    <a:pt x="255" y="473"/>
                  </a:lnTo>
                  <a:lnTo>
                    <a:pt x="255" y="475"/>
                  </a:lnTo>
                  <a:lnTo>
                    <a:pt x="256" y="477"/>
                  </a:lnTo>
                  <a:lnTo>
                    <a:pt x="257" y="478"/>
                  </a:lnTo>
                  <a:lnTo>
                    <a:pt x="258" y="479"/>
                  </a:lnTo>
                  <a:lnTo>
                    <a:pt x="258" y="482"/>
                  </a:lnTo>
                  <a:lnTo>
                    <a:pt x="260" y="483"/>
                  </a:lnTo>
                  <a:lnTo>
                    <a:pt x="261" y="485"/>
                  </a:lnTo>
                  <a:lnTo>
                    <a:pt x="262" y="486"/>
                  </a:lnTo>
                  <a:lnTo>
                    <a:pt x="262" y="489"/>
                  </a:lnTo>
                  <a:lnTo>
                    <a:pt x="263" y="490"/>
                  </a:lnTo>
                  <a:lnTo>
                    <a:pt x="265" y="491"/>
                  </a:lnTo>
                  <a:lnTo>
                    <a:pt x="265" y="492"/>
                  </a:lnTo>
                  <a:lnTo>
                    <a:pt x="266" y="495"/>
                  </a:lnTo>
                  <a:lnTo>
                    <a:pt x="267" y="496"/>
                  </a:lnTo>
                  <a:lnTo>
                    <a:pt x="269" y="498"/>
                  </a:lnTo>
                  <a:lnTo>
                    <a:pt x="269" y="500"/>
                  </a:lnTo>
                  <a:lnTo>
                    <a:pt x="270" y="502"/>
                  </a:lnTo>
                  <a:lnTo>
                    <a:pt x="271" y="503"/>
                  </a:lnTo>
                  <a:lnTo>
                    <a:pt x="272" y="504"/>
                  </a:lnTo>
                  <a:lnTo>
                    <a:pt x="272" y="507"/>
                  </a:lnTo>
                  <a:lnTo>
                    <a:pt x="274" y="508"/>
                  </a:lnTo>
                  <a:lnTo>
                    <a:pt x="275" y="510"/>
                  </a:lnTo>
                  <a:lnTo>
                    <a:pt x="276" y="511"/>
                  </a:lnTo>
                  <a:lnTo>
                    <a:pt x="276" y="513"/>
                  </a:lnTo>
                  <a:lnTo>
                    <a:pt x="277" y="515"/>
                  </a:lnTo>
                  <a:lnTo>
                    <a:pt x="279" y="516"/>
                  </a:lnTo>
                  <a:lnTo>
                    <a:pt x="279" y="517"/>
                  </a:lnTo>
                  <a:lnTo>
                    <a:pt x="280" y="520"/>
                  </a:lnTo>
                  <a:lnTo>
                    <a:pt x="281" y="521"/>
                  </a:lnTo>
                  <a:lnTo>
                    <a:pt x="283" y="523"/>
                  </a:lnTo>
                  <a:lnTo>
                    <a:pt x="283" y="524"/>
                  </a:lnTo>
                  <a:lnTo>
                    <a:pt x="284" y="527"/>
                  </a:lnTo>
                  <a:lnTo>
                    <a:pt x="285" y="528"/>
                  </a:lnTo>
                  <a:lnTo>
                    <a:pt x="286" y="529"/>
                  </a:lnTo>
                  <a:lnTo>
                    <a:pt x="286" y="531"/>
                  </a:lnTo>
                  <a:lnTo>
                    <a:pt x="288" y="533"/>
                  </a:lnTo>
                  <a:lnTo>
                    <a:pt x="289" y="534"/>
                  </a:lnTo>
                  <a:lnTo>
                    <a:pt x="290" y="536"/>
                  </a:lnTo>
                  <a:lnTo>
                    <a:pt x="290" y="537"/>
                  </a:lnTo>
                  <a:lnTo>
                    <a:pt x="291" y="538"/>
                  </a:lnTo>
                  <a:lnTo>
                    <a:pt x="293" y="541"/>
                  </a:lnTo>
                  <a:lnTo>
                    <a:pt x="293" y="542"/>
                  </a:lnTo>
                  <a:lnTo>
                    <a:pt x="294" y="544"/>
                  </a:lnTo>
                  <a:lnTo>
                    <a:pt x="295" y="545"/>
                  </a:lnTo>
                  <a:lnTo>
                    <a:pt x="297" y="548"/>
                  </a:lnTo>
                  <a:lnTo>
                    <a:pt x="297" y="549"/>
                  </a:lnTo>
                  <a:lnTo>
                    <a:pt x="298" y="550"/>
                  </a:lnTo>
                  <a:lnTo>
                    <a:pt x="299" y="552"/>
                  </a:lnTo>
                  <a:lnTo>
                    <a:pt x="300" y="554"/>
                  </a:lnTo>
                  <a:lnTo>
                    <a:pt x="300" y="556"/>
                  </a:lnTo>
                  <a:lnTo>
                    <a:pt x="302" y="557"/>
                  </a:lnTo>
                  <a:lnTo>
                    <a:pt x="303" y="558"/>
                  </a:lnTo>
                  <a:lnTo>
                    <a:pt x="303" y="561"/>
                  </a:lnTo>
                  <a:lnTo>
                    <a:pt x="304" y="562"/>
                  </a:lnTo>
                  <a:lnTo>
                    <a:pt x="305" y="563"/>
                  </a:lnTo>
                  <a:lnTo>
                    <a:pt x="307" y="565"/>
                  </a:lnTo>
                  <a:lnTo>
                    <a:pt x="307" y="566"/>
                  </a:lnTo>
                  <a:lnTo>
                    <a:pt x="308" y="569"/>
                  </a:lnTo>
                  <a:lnTo>
                    <a:pt x="309" y="570"/>
                  </a:lnTo>
                  <a:lnTo>
                    <a:pt x="309" y="571"/>
                  </a:lnTo>
                  <a:lnTo>
                    <a:pt x="311" y="573"/>
                  </a:lnTo>
                  <a:lnTo>
                    <a:pt x="312" y="575"/>
                  </a:lnTo>
                  <a:lnTo>
                    <a:pt x="313" y="577"/>
                  </a:lnTo>
                  <a:lnTo>
                    <a:pt x="313" y="578"/>
                  </a:lnTo>
                  <a:lnTo>
                    <a:pt x="314" y="579"/>
                  </a:lnTo>
                  <a:lnTo>
                    <a:pt x="316" y="582"/>
                  </a:lnTo>
                  <a:lnTo>
                    <a:pt x="316" y="583"/>
                  </a:lnTo>
                  <a:lnTo>
                    <a:pt x="317" y="584"/>
                  </a:lnTo>
                  <a:lnTo>
                    <a:pt x="318" y="586"/>
                  </a:lnTo>
                  <a:lnTo>
                    <a:pt x="318" y="587"/>
                  </a:lnTo>
                  <a:lnTo>
                    <a:pt x="319" y="590"/>
                  </a:lnTo>
                  <a:lnTo>
                    <a:pt x="321" y="591"/>
                  </a:lnTo>
                  <a:lnTo>
                    <a:pt x="322" y="592"/>
                  </a:lnTo>
                  <a:lnTo>
                    <a:pt x="322" y="594"/>
                  </a:lnTo>
                  <a:lnTo>
                    <a:pt x="323" y="596"/>
                  </a:lnTo>
                  <a:lnTo>
                    <a:pt x="325" y="598"/>
                  </a:lnTo>
                  <a:lnTo>
                    <a:pt x="325" y="599"/>
                  </a:lnTo>
                  <a:lnTo>
                    <a:pt x="326" y="600"/>
                  </a:lnTo>
                  <a:lnTo>
                    <a:pt x="327" y="603"/>
                  </a:lnTo>
                  <a:lnTo>
                    <a:pt x="328" y="604"/>
                  </a:lnTo>
                  <a:lnTo>
                    <a:pt x="328" y="605"/>
                  </a:lnTo>
                  <a:lnTo>
                    <a:pt x="330" y="607"/>
                  </a:lnTo>
                  <a:lnTo>
                    <a:pt x="331" y="608"/>
                  </a:lnTo>
                  <a:lnTo>
                    <a:pt x="331" y="611"/>
                  </a:lnTo>
                  <a:lnTo>
                    <a:pt x="332" y="612"/>
                  </a:lnTo>
                  <a:lnTo>
                    <a:pt x="333" y="613"/>
                  </a:lnTo>
                  <a:lnTo>
                    <a:pt x="335" y="615"/>
                  </a:lnTo>
                  <a:lnTo>
                    <a:pt x="335" y="616"/>
                  </a:lnTo>
                  <a:lnTo>
                    <a:pt x="336" y="619"/>
                  </a:lnTo>
                  <a:lnTo>
                    <a:pt x="337" y="620"/>
                  </a:lnTo>
                  <a:lnTo>
                    <a:pt x="337" y="621"/>
                  </a:lnTo>
                  <a:lnTo>
                    <a:pt x="339" y="623"/>
                  </a:lnTo>
                  <a:lnTo>
                    <a:pt x="340" y="625"/>
                  </a:lnTo>
                  <a:lnTo>
                    <a:pt x="341" y="626"/>
                  </a:lnTo>
                  <a:lnTo>
                    <a:pt x="341" y="628"/>
                  </a:lnTo>
                  <a:lnTo>
                    <a:pt x="342" y="629"/>
                  </a:lnTo>
                  <a:lnTo>
                    <a:pt x="344" y="630"/>
                  </a:lnTo>
                  <a:lnTo>
                    <a:pt x="345" y="633"/>
                  </a:lnTo>
                  <a:lnTo>
                    <a:pt x="345" y="634"/>
                  </a:lnTo>
                  <a:lnTo>
                    <a:pt x="346" y="636"/>
                  </a:lnTo>
                  <a:lnTo>
                    <a:pt x="347" y="637"/>
                  </a:lnTo>
                  <a:lnTo>
                    <a:pt x="347" y="638"/>
                  </a:lnTo>
                  <a:lnTo>
                    <a:pt x="349" y="641"/>
                  </a:lnTo>
                  <a:lnTo>
                    <a:pt x="350" y="642"/>
                  </a:lnTo>
                  <a:lnTo>
                    <a:pt x="351" y="644"/>
                  </a:lnTo>
                  <a:lnTo>
                    <a:pt x="351" y="645"/>
                  </a:lnTo>
                  <a:lnTo>
                    <a:pt x="353" y="646"/>
                  </a:lnTo>
                  <a:lnTo>
                    <a:pt x="354" y="649"/>
                  </a:lnTo>
                  <a:lnTo>
                    <a:pt x="355" y="650"/>
                  </a:lnTo>
                  <a:lnTo>
                    <a:pt x="355" y="651"/>
                  </a:lnTo>
                  <a:lnTo>
                    <a:pt x="356" y="653"/>
                  </a:lnTo>
                  <a:lnTo>
                    <a:pt x="358" y="654"/>
                  </a:lnTo>
                  <a:lnTo>
                    <a:pt x="358" y="657"/>
                  </a:lnTo>
                  <a:lnTo>
                    <a:pt x="359" y="658"/>
                  </a:lnTo>
                  <a:lnTo>
                    <a:pt x="360" y="659"/>
                  </a:lnTo>
                  <a:lnTo>
                    <a:pt x="361" y="661"/>
                  </a:lnTo>
                  <a:lnTo>
                    <a:pt x="361" y="662"/>
                  </a:lnTo>
                  <a:lnTo>
                    <a:pt x="363" y="665"/>
                  </a:lnTo>
                  <a:lnTo>
                    <a:pt x="364" y="666"/>
                  </a:lnTo>
                  <a:lnTo>
                    <a:pt x="364" y="667"/>
                  </a:lnTo>
                  <a:lnTo>
                    <a:pt x="365" y="669"/>
                  </a:lnTo>
                  <a:lnTo>
                    <a:pt x="367" y="670"/>
                  </a:lnTo>
                  <a:lnTo>
                    <a:pt x="368" y="672"/>
                  </a:lnTo>
                  <a:lnTo>
                    <a:pt x="368" y="674"/>
                  </a:lnTo>
                  <a:lnTo>
                    <a:pt x="369" y="675"/>
                  </a:lnTo>
                  <a:lnTo>
                    <a:pt x="370" y="676"/>
                  </a:lnTo>
                  <a:lnTo>
                    <a:pt x="370" y="678"/>
                  </a:lnTo>
                  <a:lnTo>
                    <a:pt x="372" y="680"/>
                  </a:lnTo>
                  <a:lnTo>
                    <a:pt x="373" y="682"/>
                  </a:lnTo>
                  <a:lnTo>
                    <a:pt x="373" y="683"/>
                  </a:lnTo>
                  <a:lnTo>
                    <a:pt x="374" y="684"/>
                  </a:lnTo>
                  <a:lnTo>
                    <a:pt x="375" y="686"/>
                  </a:lnTo>
                  <a:lnTo>
                    <a:pt x="377" y="688"/>
                  </a:lnTo>
                  <a:lnTo>
                    <a:pt x="377" y="690"/>
                  </a:lnTo>
                  <a:lnTo>
                    <a:pt x="378" y="691"/>
                  </a:lnTo>
                  <a:lnTo>
                    <a:pt x="379" y="692"/>
                  </a:lnTo>
                  <a:lnTo>
                    <a:pt x="379" y="693"/>
                  </a:lnTo>
                  <a:lnTo>
                    <a:pt x="381" y="695"/>
                  </a:lnTo>
                  <a:lnTo>
                    <a:pt x="382" y="697"/>
                  </a:lnTo>
                  <a:lnTo>
                    <a:pt x="383" y="699"/>
                  </a:lnTo>
                  <a:lnTo>
                    <a:pt x="383" y="700"/>
                  </a:lnTo>
                  <a:lnTo>
                    <a:pt x="384" y="701"/>
                  </a:lnTo>
                  <a:lnTo>
                    <a:pt x="386" y="703"/>
                  </a:lnTo>
                  <a:lnTo>
                    <a:pt x="386" y="704"/>
                  </a:lnTo>
                  <a:lnTo>
                    <a:pt x="387" y="707"/>
                  </a:lnTo>
                  <a:lnTo>
                    <a:pt x="388" y="708"/>
                  </a:lnTo>
                  <a:lnTo>
                    <a:pt x="389" y="709"/>
                  </a:lnTo>
                  <a:lnTo>
                    <a:pt x="389" y="711"/>
                  </a:lnTo>
                  <a:lnTo>
                    <a:pt x="391" y="712"/>
                  </a:lnTo>
                  <a:lnTo>
                    <a:pt x="392" y="713"/>
                  </a:lnTo>
                  <a:lnTo>
                    <a:pt x="392" y="716"/>
                  </a:lnTo>
                  <a:lnTo>
                    <a:pt x="393" y="717"/>
                  </a:lnTo>
                  <a:lnTo>
                    <a:pt x="395" y="718"/>
                  </a:lnTo>
                  <a:lnTo>
                    <a:pt x="396" y="720"/>
                  </a:lnTo>
                  <a:lnTo>
                    <a:pt x="396" y="721"/>
                  </a:lnTo>
                  <a:lnTo>
                    <a:pt x="397" y="722"/>
                  </a:lnTo>
                  <a:lnTo>
                    <a:pt x="398" y="725"/>
                  </a:lnTo>
                  <a:lnTo>
                    <a:pt x="400" y="726"/>
                  </a:lnTo>
                  <a:lnTo>
                    <a:pt x="400" y="728"/>
                  </a:lnTo>
                  <a:lnTo>
                    <a:pt x="401" y="729"/>
                  </a:lnTo>
                  <a:lnTo>
                    <a:pt x="402" y="730"/>
                  </a:lnTo>
                  <a:lnTo>
                    <a:pt x="402" y="732"/>
                  </a:lnTo>
                  <a:lnTo>
                    <a:pt x="403" y="733"/>
                  </a:lnTo>
                  <a:lnTo>
                    <a:pt x="405" y="734"/>
                  </a:lnTo>
                  <a:lnTo>
                    <a:pt x="406" y="737"/>
                  </a:lnTo>
                  <a:lnTo>
                    <a:pt x="406" y="738"/>
                  </a:lnTo>
                  <a:lnTo>
                    <a:pt x="407" y="739"/>
                  </a:lnTo>
                  <a:lnTo>
                    <a:pt x="409" y="741"/>
                  </a:lnTo>
                  <a:lnTo>
                    <a:pt x="410" y="742"/>
                  </a:lnTo>
                  <a:lnTo>
                    <a:pt x="410" y="743"/>
                  </a:lnTo>
                  <a:lnTo>
                    <a:pt x="411" y="745"/>
                  </a:lnTo>
                  <a:lnTo>
                    <a:pt x="412" y="746"/>
                  </a:lnTo>
                  <a:lnTo>
                    <a:pt x="414" y="749"/>
                  </a:lnTo>
                  <a:lnTo>
                    <a:pt x="414" y="750"/>
                  </a:lnTo>
                  <a:lnTo>
                    <a:pt x="415" y="751"/>
                  </a:lnTo>
                  <a:lnTo>
                    <a:pt x="416" y="753"/>
                  </a:lnTo>
                  <a:lnTo>
                    <a:pt x="416" y="754"/>
                  </a:lnTo>
                  <a:lnTo>
                    <a:pt x="417" y="755"/>
                  </a:lnTo>
                  <a:lnTo>
                    <a:pt x="419" y="757"/>
                  </a:lnTo>
                  <a:lnTo>
                    <a:pt x="420" y="758"/>
                  </a:lnTo>
                  <a:lnTo>
                    <a:pt x="420" y="760"/>
                  </a:lnTo>
                  <a:lnTo>
                    <a:pt x="421" y="762"/>
                  </a:lnTo>
                  <a:lnTo>
                    <a:pt x="423" y="763"/>
                  </a:lnTo>
                  <a:lnTo>
                    <a:pt x="424" y="764"/>
                  </a:lnTo>
                  <a:lnTo>
                    <a:pt x="424" y="766"/>
                  </a:lnTo>
                  <a:lnTo>
                    <a:pt x="425" y="767"/>
                  </a:lnTo>
                  <a:lnTo>
                    <a:pt x="426" y="768"/>
                  </a:lnTo>
                  <a:lnTo>
                    <a:pt x="428" y="770"/>
                  </a:lnTo>
                  <a:lnTo>
                    <a:pt x="428" y="771"/>
                  </a:lnTo>
                  <a:lnTo>
                    <a:pt x="429" y="772"/>
                  </a:lnTo>
                  <a:lnTo>
                    <a:pt x="430" y="775"/>
                  </a:lnTo>
                  <a:lnTo>
                    <a:pt x="430" y="776"/>
                  </a:lnTo>
                  <a:lnTo>
                    <a:pt x="431" y="778"/>
                  </a:lnTo>
                  <a:lnTo>
                    <a:pt x="433" y="779"/>
                  </a:lnTo>
                  <a:lnTo>
                    <a:pt x="434" y="780"/>
                  </a:lnTo>
                  <a:lnTo>
                    <a:pt x="434" y="782"/>
                  </a:lnTo>
                  <a:lnTo>
                    <a:pt x="435" y="783"/>
                  </a:lnTo>
                  <a:lnTo>
                    <a:pt x="437" y="784"/>
                  </a:lnTo>
                  <a:lnTo>
                    <a:pt x="438" y="785"/>
                  </a:lnTo>
                  <a:lnTo>
                    <a:pt x="438" y="787"/>
                  </a:lnTo>
                  <a:lnTo>
                    <a:pt x="439" y="788"/>
                  </a:lnTo>
                  <a:lnTo>
                    <a:pt x="440" y="791"/>
                  </a:lnTo>
                  <a:lnTo>
                    <a:pt x="440" y="792"/>
                  </a:lnTo>
                  <a:lnTo>
                    <a:pt x="442" y="793"/>
                  </a:lnTo>
                  <a:lnTo>
                    <a:pt x="443" y="795"/>
                  </a:lnTo>
                  <a:lnTo>
                    <a:pt x="444" y="796"/>
                  </a:lnTo>
                  <a:lnTo>
                    <a:pt x="444" y="797"/>
                  </a:lnTo>
                  <a:lnTo>
                    <a:pt x="445" y="799"/>
                  </a:lnTo>
                  <a:lnTo>
                    <a:pt x="447" y="800"/>
                  </a:lnTo>
                  <a:lnTo>
                    <a:pt x="447" y="801"/>
                  </a:lnTo>
                  <a:lnTo>
                    <a:pt x="448" y="803"/>
                  </a:lnTo>
                  <a:lnTo>
                    <a:pt x="449" y="804"/>
                  </a:lnTo>
                  <a:lnTo>
                    <a:pt x="451" y="805"/>
                  </a:lnTo>
                  <a:lnTo>
                    <a:pt x="451" y="808"/>
                  </a:lnTo>
                  <a:lnTo>
                    <a:pt x="452" y="809"/>
                  </a:lnTo>
                  <a:lnTo>
                    <a:pt x="453" y="810"/>
                  </a:lnTo>
                  <a:lnTo>
                    <a:pt x="453" y="812"/>
                  </a:lnTo>
                  <a:lnTo>
                    <a:pt x="454" y="813"/>
                  </a:lnTo>
                  <a:lnTo>
                    <a:pt x="456" y="814"/>
                  </a:lnTo>
                  <a:lnTo>
                    <a:pt x="456" y="816"/>
                  </a:lnTo>
                  <a:lnTo>
                    <a:pt x="457" y="817"/>
                  </a:lnTo>
                  <a:lnTo>
                    <a:pt x="458" y="818"/>
                  </a:lnTo>
                  <a:lnTo>
                    <a:pt x="459" y="820"/>
                  </a:lnTo>
                  <a:lnTo>
                    <a:pt x="459" y="821"/>
                  </a:lnTo>
                  <a:lnTo>
                    <a:pt x="461" y="822"/>
                  </a:lnTo>
                  <a:lnTo>
                    <a:pt x="462" y="824"/>
                  </a:lnTo>
                  <a:lnTo>
                    <a:pt x="462" y="825"/>
                  </a:lnTo>
                  <a:lnTo>
                    <a:pt x="463" y="826"/>
                  </a:lnTo>
                  <a:lnTo>
                    <a:pt x="465" y="829"/>
                  </a:lnTo>
                  <a:lnTo>
                    <a:pt x="466" y="830"/>
                  </a:lnTo>
                  <a:lnTo>
                    <a:pt x="466" y="831"/>
                  </a:lnTo>
                  <a:lnTo>
                    <a:pt x="467" y="833"/>
                  </a:lnTo>
                  <a:lnTo>
                    <a:pt x="468" y="834"/>
                  </a:lnTo>
                  <a:lnTo>
                    <a:pt x="468" y="835"/>
                  </a:lnTo>
                  <a:lnTo>
                    <a:pt x="470" y="837"/>
                  </a:lnTo>
                  <a:lnTo>
                    <a:pt x="471" y="838"/>
                  </a:lnTo>
                  <a:lnTo>
                    <a:pt x="472" y="839"/>
                  </a:lnTo>
                  <a:lnTo>
                    <a:pt x="472" y="841"/>
                  </a:lnTo>
                  <a:lnTo>
                    <a:pt x="473" y="842"/>
                  </a:lnTo>
                  <a:lnTo>
                    <a:pt x="475" y="843"/>
                  </a:lnTo>
                  <a:lnTo>
                    <a:pt x="475" y="845"/>
                  </a:lnTo>
                  <a:lnTo>
                    <a:pt x="476" y="846"/>
                  </a:lnTo>
                  <a:lnTo>
                    <a:pt x="477" y="847"/>
                  </a:lnTo>
                  <a:lnTo>
                    <a:pt x="479" y="849"/>
                  </a:lnTo>
                  <a:lnTo>
                    <a:pt x="479" y="850"/>
                  </a:lnTo>
                  <a:lnTo>
                    <a:pt x="480" y="851"/>
                  </a:lnTo>
                  <a:lnTo>
                    <a:pt x="481" y="852"/>
                  </a:lnTo>
                  <a:lnTo>
                    <a:pt x="482" y="854"/>
                  </a:lnTo>
                  <a:lnTo>
                    <a:pt x="482" y="855"/>
                  </a:lnTo>
                  <a:lnTo>
                    <a:pt x="484" y="856"/>
                  </a:lnTo>
                  <a:lnTo>
                    <a:pt x="485" y="858"/>
                  </a:lnTo>
                  <a:lnTo>
                    <a:pt x="485" y="859"/>
                  </a:lnTo>
                  <a:lnTo>
                    <a:pt x="486" y="862"/>
                  </a:lnTo>
                  <a:lnTo>
                    <a:pt x="487" y="863"/>
                  </a:lnTo>
                  <a:lnTo>
                    <a:pt x="489" y="864"/>
                  </a:lnTo>
                  <a:lnTo>
                    <a:pt x="489" y="866"/>
                  </a:lnTo>
                  <a:lnTo>
                    <a:pt x="490" y="867"/>
                  </a:lnTo>
                  <a:lnTo>
                    <a:pt x="491" y="868"/>
                  </a:lnTo>
                  <a:lnTo>
                    <a:pt x="493" y="870"/>
                  </a:lnTo>
                  <a:lnTo>
                    <a:pt x="493" y="871"/>
                  </a:lnTo>
                  <a:lnTo>
                    <a:pt x="494" y="872"/>
                  </a:lnTo>
                  <a:lnTo>
                    <a:pt x="495" y="873"/>
                  </a:lnTo>
                  <a:lnTo>
                    <a:pt x="496" y="875"/>
                  </a:lnTo>
                  <a:lnTo>
                    <a:pt x="496" y="876"/>
                  </a:lnTo>
                  <a:lnTo>
                    <a:pt x="498" y="877"/>
                  </a:lnTo>
                  <a:lnTo>
                    <a:pt x="499" y="879"/>
                  </a:lnTo>
                  <a:lnTo>
                    <a:pt x="499" y="880"/>
                  </a:lnTo>
                  <a:lnTo>
                    <a:pt x="500" y="881"/>
                  </a:lnTo>
                  <a:lnTo>
                    <a:pt x="501" y="883"/>
                  </a:lnTo>
                  <a:lnTo>
                    <a:pt x="503" y="884"/>
                  </a:lnTo>
                  <a:lnTo>
                    <a:pt x="503" y="885"/>
                  </a:lnTo>
                  <a:lnTo>
                    <a:pt x="504" y="887"/>
                  </a:lnTo>
                  <a:lnTo>
                    <a:pt x="505" y="888"/>
                  </a:lnTo>
                  <a:lnTo>
                    <a:pt x="507" y="889"/>
                  </a:lnTo>
                  <a:lnTo>
                    <a:pt x="507" y="891"/>
                  </a:lnTo>
                  <a:lnTo>
                    <a:pt x="508" y="892"/>
                  </a:lnTo>
                  <a:lnTo>
                    <a:pt x="509" y="893"/>
                  </a:lnTo>
                  <a:lnTo>
                    <a:pt x="510" y="894"/>
                  </a:lnTo>
                  <a:lnTo>
                    <a:pt x="512" y="896"/>
                  </a:lnTo>
                  <a:lnTo>
                    <a:pt x="513" y="897"/>
                  </a:lnTo>
                  <a:lnTo>
                    <a:pt x="513" y="898"/>
                  </a:lnTo>
                  <a:lnTo>
                    <a:pt x="514" y="900"/>
                  </a:lnTo>
                  <a:lnTo>
                    <a:pt x="515" y="901"/>
                  </a:lnTo>
                  <a:lnTo>
                    <a:pt x="517" y="902"/>
                  </a:lnTo>
                  <a:lnTo>
                    <a:pt x="517" y="904"/>
                  </a:lnTo>
                  <a:lnTo>
                    <a:pt x="518" y="905"/>
                  </a:lnTo>
                  <a:lnTo>
                    <a:pt x="519" y="906"/>
                  </a:lnTo>
                  <a:lnTo>
                    <a:pt x="521" y="908"/>
                  </a:lnTo>
                  <a:lnTo>
                    <a:pt x="521" y="909"/>
                  </a:lnTo>
                  <a:lnTo>
                    <a:pt x="522" y="910"/>
                  </a:lnTo>
                  <a:lnTo>
                    <a:pt x="523" y="912"/>
                  </a:lnTo>
                  <a:lnTo>
                    <a:pt x="523" y="913"/>
                  </a:lnTo>
                  <a:lnTo>
                    <a:pt x="524" y="914"/>
                  </a:lnTo>
                  <a:lnTo>
                    <a:pt x="526" y="916"/>
                  </a:lnTo>
                  <a:lnTo>
                    <a:pt x="527" y="917"/>
                  </a:lnTo>
                  <a:lnTo>
                    <a:pt x="527" y="918"/>
                  </a:lnTo>
                  <a:lnTo>
                    <a:pt x="528" y="919"/>
                  </a:lnTo>
                  <a:lnTo>
                    <a:pt x="529" y="921"/>
                  </a:lnTo>
                  <a:lnTo>
                    <a:pt x="529" y="922"/>
                  </a:lnTo>
                  <a:lnTo>
                    <a:pt x="531" y="923"/>
                  </a:lnTo>
                  <a:lnTo>
                    <a:pt x="532" y="925"/>
                  </a:lnTo>
                  <a:lnTo>
                    <a:pt x="533" y="926"/>
                  </a:lnTo>
                  <a:lnTo>
                    <a:pt x="533" y="927"/>
                  </a:lnTo>
                  <a:lnTo>
                    <a:pt x="535" y="929"/>
                  </a:lnTo>
                  <a:lnTo>
                    <a:pt x="536" y="930"/>
                  </a:lnTo>
                  <a:lnTo>
                    <a:pt x="536" y="931"/>
                  </a:lnTo>
                  <a:lnTo>
                    <a:pt x="537" y="933"/>
                  </a:lnTo>
                  <a:lnTo>
                    <a:pt x="538" y="933"/>
                  </a:lnTo>
                  <a:lnTo>
                    <a:pt x="538" y="934"/>
                  </a:lnTo>
                  <a:lnTo>
                    <a:pt x="540" y="935"/>
                  </a:lnTo>
                  <a:lnTo>
                    <a:pt x="541" y="937"/>
                  </a:lnTo>
                  <a:lnTo>
                    <a:pt x="542" y="938"/>
                  </a:lnTo>
                  <a:lnTo>
                    <a:pt x="542" y="939"/>
                  </a:lnTo>
                  <a:lnTo>
                    <a:pt x="543" y="940"/>
                  </a:lnTo>
                  <a:lnTo>
                    <a:pt x="545" y="942"/>
                  </a:lnTo>
                  <a:lnTo>
                    <a:pt x="545" y="943"/>
                  </a:lnTo>
                  <a:lnTo>
                    <a:pt x="546" y="944"/>
                  </a:lnTo>
                  <a:lnTo>
                    <a:pt x="547" y="946"/>
                  </a:lnTo>
                  <a:lnTo>
                    <a:pt x="549" y="947"/>
                  </a:lnTo>
                  <a:lnTo>
                    <a:pt x="549" y="948"/>
                  </a:lnTo>
                  <a:lnTo>
                    <a:pt x="550" y="950"/>
                  </a:lnTo>
                  <a:lnTo>
                    <a:pt x="551" y="951"/>
                  </a:lnTo>
                  <a:lnTo>
                    <a:pt x="551" y="952"/>
                  </a:lnTo>
                  <a:lnTo>
                    <a:pt x="552" y="954"/>
                  </a:lnTo>
                  <a:lnTo>
                    <a:pt x="554" y="955"/>
                  </a:lnTo>
                  <a:lnTo>
                    <a:pt x="555" y="956"/>
                  </a:lnTo>
                  <a:lnTo>
                    <a:pt x="556" y="958"/>
                  </a:lnTo>
                  <a:lnTo>
                    <a:pt x="557" y="959"/>
                  </a:lnTo>
                  <a:lnTo>
                    <a:pt x="557" y="960"/>
                  </a:lnTo>
                  <a:lnTo>
                    <a:pt x="559" y="962"/>
                  </a:lnTo>
                  <a:lnTo>
                    <a:pt x="560" y="963"/>
                  </a:lnTo>
                  <a:lnTo>
                    <a:pt x="561" y="964"/>
                  </a:lnTo>
                  <a:lnTo>
                    <a:pt x="561" y="965"/>
                  </a:lnTo>
                  <a:lnTo>
                    <a:pt x="563" y="967"/>
                  </a:lnTo>
                  <a:lnTo>
                    <a:pt x="564" y="968"/>
                  </a:lnTo>
                  <a:lnTo>
                    <a:pt x="565" y="969"/>
                  </a:lnTo>
                  <a:lnTo>
                    <a:pt x="565" y="971"/>
                  </a:lnTo>
                  <a:lnTo>
                    <a:pt x="566" y="971"/>
                  </a:lnTo>
                  <a:lnTo>
                    <a:pt x="568" y="972"/>
                  </a:lnTo>
                  <a:lnTo>
                    <a:pt x="568" y="973"/>
                  </a:lnTo>
                  <a:lnTo>
                    <a:pt x="569" y="975"/>
                  </a:lnTo>
                  <a:lnTo>
                    <a:pt x="570" y="976"/>
                  </a:lnTo>
                  <a:lnTo>
                    <a:pt x="571" y="977"/>
                  </a:lnTo>
                  <a:lnTo>
                    <a:pt x="571" y="979"/>
                  </a:lnTo>
                  <a:lnTo>
                    <a:pt x="573" y="980"/>
                  </a:lnTo>
                  <a:lnTo>
                    <a:pt x="574" y="981"/>
                  </a:lnTo>
                  <a:lnTo>
                    <a:pt x="575" y="981"/>
                  </a:lnTo>
                  <a:lnTo>
                    <a:pt x="575" y="983"/>
                  </a:lnTo>
                  <a:lnTo>
                    <a:pt x="577" y="984"/>
                  </a:lnTo>
                  <a:lnTo>
                    <a:pt x="578" y="985"/>
                  </a:lnTo>
                  <a:lnTo>
                    <a:pt x="579" y="986"/>
                  </a:lnTo>
                  <a:lnTo>
                    <a:pt x="579" y="988"/>
                  </a:lnTo>
                  <a:lnTo>
                    <a:pt x="580" y="989"/>
                  </a:lnTo>
                  <a:lnTo>
                    <a:pt x="582" y="990"/>
                  </a:lnTo>
                  <a:lnTo>
                    <a:pt x="583" y="992"/>
                  </a:lnTo>
                  <a:lnTo>
                    <a:pt x="584" y="993"/>
                  </a:lnTo>
                  <a:lnTo>
                    <a:pt x="585" y="994"/>
                  </a:lnTo>
                  <a:lnTo>
                    <a:pt x="585" y="996"/>
                  </a:lnTo>
                  <a:lnTo>
                    <a:pt x="587" y="997"/>
                  </a:lnTo>
                  <a:lnTo>
                    <a:pt x="588" y="998"/>
                  </a:lnTo>
                  <a:lnTo>
                    <a:pt x="589" y="998"/>
                  </a:lnTo>
                  <a:lnTo>
                    <a:pt x="589" y="1000"/>
                  </a:lnTo>
                  <a:lnTo>
                    <a:pt x="591" y="1001"/>
                  </a:lnTo>
                  <a:lnTo>
                    <a:pt x="592" y="1002"/>
                  </a:lnTo>
                  <a:lnTo>
                    <a:pt x="593" y="1004"/>
                  </a:lnTo>
                  <a:lnTo>
                    <a:pt x="593" y="1005"/>
                  </a:lnTo>
                  <a:lnTo>
                    <a:pt x="594" y="1005"/>
                  </a:lnTo>
                  <a:lnTo>
                    <a:pt x="596" y="1006"/>
                  </a:lnTo>
                  <a:lnTo>
                    <a:pt x="596" y="1007"/>
                  </a:lnTo>
                  <a:lnTo>
                    <a:pt x="597" y="1009"/>
                  </a:lnTo>
                  <a:lnTo>
                    <a:pt x="598" y="1010"/>
                  </a:lnTo>
                  <a:lnTo>
                    <a:pt x="599" y="1011"/>
                  </a:lnTo>
                  <a:lnTo>
                    <a:pt x="601" y="1013"/>
                  </a:lnTo>
                  <a:lnTo>
                    <a:pt x="602" y="1014"/>
                  </a:lnTo>
                  <a:lnTo>
                    <a:pt x="603" y="1015"/>
                  </a:lnTo>
                  <a:lnTo>
                    <a:pt x="603" y="1017"/>
                  </a:lnTo>
                  <a:lnTo>
                    <a:pt x="605" y="1018"/>
                  </a:lnTo>
                  <a:lnTo>
                    <a:pt x="606" y="1018"/>
                  </a:lnTo>
                  <a:lnTo>
                    <a:pt x="606" y="1019"/>
                  </a:lnTo>
                  <a:lnTo>
                    <a:pt x="607" y="1021"/>
                  </a:lnTo>
                  <a:lnTo>
                    <a:pt x="608" y="1022"/>
                  </a:lnTo>
                  <a:lnTo>
                    <a:pt x="610" y="1023"/>
                  </a:lnTo>
                  <a:lnTo>
                    <a:pt x="611" y="1025"/>
                  </a:lnTo>
                  <a:lnTo>
                    <a:pt x="612" y="1026"/>
                  </a:lnTo>
                  <a:lnTo>
                    <a:pt x="612" y="1027"/>
                  </a:lnTo>
                  <a:lnTo>
                    <a:pt x="613" y="1029"/>
                  </a:lnTo>
                  <a:lnTo>
                    <a:pt x="615" y="1030"/>
                  </a:lnTo>
                  <a:lnTo>
                    <a:pt x="616" y="1030"/>
                  </a:lnTo>
                  <a:lnTo>
                    <a:pt x="616" y="1031"/>
                  </a:lnTo>
                  <a:lnTo>
                    <a:pt x="617" y="1032"/>
                  </a:lnTo>
                  <a:lnTo>
                    <a:pt x="619" y="1034"/>
                  </a:lnTo>
                  <a:lnTo>
                    <a:pt x="619" y="1035"/>
                  </a:lnTo>
                  <a:lnTo>
                    <a:pt x="620" y="1035"/>
                  </a:lnTo>
                  <a:lnTo>
                    <a:pt x="621" y="1036"/>
                  </a:lnTo>
                  <a:lnTo>
                    <a:pt x="621" y="1038"/>
                  </a:lnTo>
                  <a:lnTo>
                    <a:pt x="622" y="1039"/>
                  </a:lnTo>
                  <a:lnTo>
                    <a:pt x="624" y="1040"/>
                  </a:lnTo>
                  <a:lnTo>
                    <a:pt x="625" y="1040"/>
                  </a:lnTo>
                  <a:lnTo>
                    <a:pt x="625" y="1042"/>
                  </a:lnTo>
                  <a:lnTo>
                    <a:pt x="626" y="1043"/>
                  </a:lnTo>
                  <a:lnTo>
                    <a:pt x="627" y="1044"/>
                  </a:lnTo>
                  <a:lnTo>
                    <a:pt x="627" y="1046"/>
                  </a:lnTo>
                  <a:lnTo>
                    <a:pt x="629" y="1046"/>
                  </a:lnTo>
                  <a:lnTo>
                    <a:pt x="630" y="1047"/>
                  </a:lnTo>
                  <a:lnTo>
                    <a:pt x="631" y="1048"/>
                  </a:lnTo>
                  <a:lnTo>
                    <a:pt x="631" y="1050"/>
                  </a:lnTo>
                  <a:lnTo>
                    <a:pt x="633" y="1050"/>
                  </a:lnTo>
                  <a:lnTo>
                    <a:pt x="634" y="1051"/>
                  </a:lnTo>
                  <a:lnTo>
                    <a:pt x="634" y="1052"/>
                  </a:lnTo>
                  <a:lnTo>
                    <a:pt x="635" y="1053"/>
                  </a:lnTo>
                  <a:lnTo>
                    <a:pt x="636" y="1055"/>
                  </a:lnTo>
                  <a:lnTo>
                    <a:pt x="638" y="1055"/>
                  </a:lnTo>
                  <a:lnTo>
                    <a:pt x="638" y="1056"/>
                  </a:lnTo>
                  <a:lnTo>
                    <a:pt x="639" y="1057"/>
                  </a:lnTo>
                  <a:lnTo>
                    <a:pt x="640" y="1059"/>
                  </a:lnTo>
                  <a:lnTo>
                    <a:pt x="640" y="106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60" name="Freeform 58"/>
            <p:cNvSpPr>
              <a:spLocks/>
            </p:cNvSpPr>
            <p:nvPr/>
          </p:nvSpPr>
          <p:spPr bwMode="auto">
            <a:xfrm rot="-5400000">
              <a:off x="10753" y="1831"/>
              <a:ext cx="222" cy="75"/>
            </a:xfrm>
            <a:custGeom>
              <a:avLst/>
              <a:gdLst>
                <a:gd name="T0" fmla="*/ 3 w 161"/>
                <a:gd name="T1" fmla="*/ 1 h 142"/>
                <a:gd name="T2" fmla="*/ 5 w 161"/>
                <a:gd name="T3" fmla="*/ 4 h 142"/>
                <a:gd name="T4" fmla="*/ 8 w 161"/>
                <a:gd name="T5" fmla="*/ 8 h 142"/>
                <a:gd name="T6" fmla="*/ 10 w 161"/>
                <a:gd name="T7" fmla="*/ 11 h 142"/>
                <a:gd name="T8" fmla="*/ 14 w 161"/>
                <a:gd name="T9" fmla="*/ 13 h 142"/>
                <a:gd name="T10" fmla="*/ 17 w 161"/>
                <a:gd name="T11" fmla="*/ 16 h 142"/>
                <a:gd name="T12" fmla="*/ 19 w 161"/>
                <a:gd name="T13" fmla="*/ 20 h 142"/>
                <a:gd name="T14" fmla="*/ 22 w 161"/>
                <a:gd name="T15" fmla="*/ 22 h 142"/>
                <a:gd name="T16" fmla="*/ 24 w 161"/>
                <a:gd name="T17" fmla="*/ 25 h 142"/>
                <a:gd name="T18" fmla="*/ 27 w 161"/>
                <a:gd name="T19" fmla="*/ 28 h 142"/>
                <a:gd name="T20" fmla="*/ 31 w 161"/>
                <a:gd name="T21" fmla="*/ 30 h 142"/>
                <a:gd name="T22" fmla="*/ 33 w 161"/>
                <a:gd name="T23" fmla="*/ 34 h 142"/>
                <a:gd name="T24" fmla="*/ 36 w 161"/>
                <a:gd name="T25" fmla="*/ 37 h 142"/>
                <a:gd name="T26" fmla="*/ 38 w 161"/>
                <a:gd name="T27" fmla="*/ 39 h 142"/>
                <a:gd name="T28" fmla="*/ 41 w 161"/>
                <a:gd name="T29" fmla="*/ 42 h 142"/>
                <a:gd name="T30" fmla="*/ 43 w 161"/>
                <a:gd name="T31" fmla="*/ 45 h 142"/>
                <a:gd name="T32" fmla="*/ 46 w 161"/>
                <a:gd name="T33" fmla="*/ 47 h 142"/>
                <a:gd name="T34" fmla="*/ 49 w 161"/>
                <a:gd name="T35" fmla="*/ 50 h 142"/>
                <a:gd name="T36" fmla="*/ 52 w 161"/>
                <a:gd name="T37" fmla="*/ 53 h 142"/>
                <a:gd name="T38" fmla="*/ 55 w 161"/>
                <a:gd name="T39" fmla="*/ 55 h 142"/>
                <a:gd name="T40" fmla="*/ 57 w 161"/>
                <a:gd name="T41" fmla="*/ 58 h 142"/>
                <a:gd name="T42" fmla="*/ 60 w 161"/>
                <a:gd name="T43" fmla="*/ 60 h 142"/>
                <a:gd name="T44" fmla="*/ 63 w 161"/>
                <a:gd name="T45" fmla="*/ 63 h 142"/>
                <a:gd name="T46" fmla="*/ 65 w 161"/>
                <a:gd name="T47" fmla="*/ 66 h 142"/>
                <a:gd name="T48" fmla="*/ 69 w 161"/>
                <a:gd name="T49" fmla="*/ 68 h 142"/>
                <a:gd name="T50" fmla="*/ 71 w 161"/>
                <a:gd name="T51" fmla="*/ 71 h 142"/>
                <a:gd name="T52" fmla="*/ 74 w 161"/>
                <a:gd name="T53" fmla="*/ 72 h 142"/>
                <a:gd name="T54" fmla="*/ 77 w 161"/>
                <a:gd name="T55" fmla="*/ 75 h 142"/>
                <a:gd name="T56" fmla="*/ 79 w 161"/>
                <a:gd name="T57" fmla="*/ 78 h 142"/>
                <a:gd name="T58" fmla="*/ 83 w 161"/>
                <a:gd name="T59" fmla="*/ 80 h 142"/>
                <a:gd name="T60" fmla="*/ 85 w 161"/>
                <a:gd name="T61" fmla="*/ 83 h 142"/>
                <a:gd name="T62" fmla="*/ 88 w 161"/>
                <a:gd name="T63" fmla="*/ 85 h 142"/>
                <a:gd name="T64" fmla="*/ 91 w 161"/>
                <a:gd name="T65" fmla="*/ 88 h 142"/>
                <a:gd name="T66" fmla="*/ 93 w 161"/>
                <a:gd name="T67" fmla="*/ 91 h 142"/>
                <a:gd name="T68" fmla="*/ 97 w 161"/>
                <a:gd name="T69" fmla="*/ 93 h 142"/>
                <a:gd name="T70" fmla="*/ 99 w 161"/>
                <a:gd name="T71" fmla="*/ 95 h 142"/>
                <a:gd name="T72" fmla="*/ 102 w 161"/>
                <a:gd name="T73" fmla="*/ 97 h 142"/>
                <a:gd name="T74" fmla="*/ 105 w 161"/>
                <a:gd name="T75" fmla="*/ 100 h 142"/>
                <a:gd name="T76" fmla="*/ 107 w 161"/>
                <a:gd name="T77" fmla="*/ 103 h 142"/>
                <a:gd name="T78" fmla="*/ 110 w 161"/>
                <a:gd name="T79" fmla="*/ 104 h 142"/>
                <a:gd name="T80" fmla="*/ 113 w 161"/>
                <a:gd name="T81" fmla="*/ 106 h 142"/>
                <a:gd name="T82" fmla="*/ 116 w 161"/>
                <a:gd name="T83" fmla="*/ 109 h 142"/>
                <a:gd name="T84" fmla="*/ 119 w 161"/>
                <a:gd name="T85" fmla="*/ 110 h 142"/>
                <a:gd name="T86" fmla="*/ 121 w 161"/>
                <a:gd name="T87" fmla="*/ 113 h 142"/>
                <a:gd name="T88" fmla="*/ 124 w 161"/>
                <a:gd name="T89" fmla="*/ 116 h 142"/>
                <a:gd name="T90" fmla="*/ 126 w 161"/>
                <a:gd name="T91" fmla="*/ 117 h 142"/>
                <a:gd name="T92" fmla="*/ 129 w 161"/>
                <a:gd name="T93" fmla="*/ 120 h 142"/>
                <a:gd name="T94" fmla="*/ 131 w 161"/>
                <a:gd name="T95" fmla="*/ 121 h 142"/>
                <a:gd name="T96" fmla="*/ 135 w 161"/>
                <a:gd name="T97" fmla="*/ 124 h 142"/>
                <a:gd name="T98" fmla="*/ 138 w 161"/>
                <a:gd name="T99" fmla="*/ 125 h 142"/>
                <a:gd name="T100" fmla="*/ 140 w 161"/>
                <a:gd name="T101" fmla="*/ 127 h 142"/>
                <a:gd name="T102" fmla="*/ 143 w 161"/>
                <a:gd name="T103" fmla="*/ 129 h 142"/>
                <a:gd name="T104" fmla="*/ 145 w 161"/>
                <a:gd name="T105" fmla="*/ 131 h 142"/>
                <a:gd name="T106" fmla="*/ 148 w 161"/>
                <a:gd name="T107" fmla="*/ 133 h 142"/>
                <a:gd name="T108" fmla="*/ 150 w 161"/>
                <a:gd name="T109" fmla="*/ 134 h 142"/>
                <a:gd name="T110" fmla="*/ 152 w 161"/>
                <a:gd name="T111" fmla="*/ 135 h 142"/>
                <a:gd name="T112" fmla="*/ 154 w 161"/>
                <a:gd name="T113" fmla="*/ 137 h 142"/>
                <a:gd name="T114" fmla="*/ 155 w 161"/>
                <a:gd name="T115" fmla="*/ 138 h 14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1"/>
                <a:gd name="T175" fmla="*/ 0 h 142"/>
                <a:gd name="T176" fmla="*/ 161 w 161"/>
                <a:gd name="T177" fmla="*/ 142 h 14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1" h="142">
                  <a:moveTo>
                    <a:pt x="0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4"/>
                  </a:lnTo>
                  <a:lnTo>
                    <a:pt x="7" y="5"/>
                  </a:lnTo>
                  <a:lnTo>
                    <a:pt x="8" y="7"/>
                  </a:lnTo>
                  <a:lnTo>
                    <a:pt x="8" y="8"/>
                  </a:lnTo>
                  <a:lnTo>
                    <a:pt x="9" y="8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3" y="24"/>
                  </a:lnTo>
                  <a:lnTo>
                    <a:pt x="24" y="24"/>
                  </a:lnTo>
                  <a:lnTo>
                    <a:pt x="24" y="25"/>
                  </a:lnTo>
                  <a:lnTo>
                    <a:pt x="26" y="26"/>
                  </a:lnTo>
                  <a:lnTo>
                    <a:pt x="27" y="28"/>
                  </a:lnTo>
                  <a:lnTo>
                    <a:pt x="28" y="29"/>
                  </a:lnTo>
                  <a:lnTo>
                    <a:pt x="29" y="30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32" y="33"/>
                  </a:lnTo>
                  <a:lnTo>
                    <a:pt x="33" y="34"/>
                  </a:lnTo>
                  <a:lnTo>
                    <a:pt x="35" y="36"/>
                  </a:lnTo>
                  <a:lnTo>
                    <a:pt x="36" y="37"/>
                  </a:lnTo>
                  <a:lnTo>
                    <a:pt x="37" y="38"/>
                  </a:lnTo>
                  <a:lnTo>
                    <a:pt x="38" y="39"/>
                  </a:lnTo>
                  <a:lnTo>
                    <a:pt x="40" y="41"/>
                  </a:lnTo>
                  <a:lnTo>
                    <a:pt x="41" y="42"/>
                  </a:lnTo>
                  <a:lnTo>
                    <a:pt x="42" y="43"/>
                  </a:lnTo>
                  <a:lnTo>
                    <a:pt x="43" y="45"/>
                  </a:lnTo>
                  <a:lnTo>
                    <a:pt x="45" y="46"/>
                  </a:lnTo>
                  <a:lnTo>
                    <a:pt x="46" y="46"/>
                  </a:lnTo>
                  <a:lnTo>
                    <a:pt x="46" y="47"/>
                  </a:lnTo>
                  <a:lnTo>
                    <a:pt x="47" y="49"/>
                  </a:lnTo>
                  <a:lnTo>
                    <a:pt x="49" y="49"/>
                  </a:lnTo>
                  <a:lnTo>
                    <a:pt x="49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3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5" y="55"/>
                  </a:lnTo>
                  <a:lnTo>
                    <a:pt x="55" y="57"/>
                  </a:lnTo>
                  <a:lnTo>
                    <a:pt x="56" y="57"/>
                  </a:lnTo>
                  <a:lnTo>
                    <a:pt x="57" y="58"/>
                  </a:lnTo>
                  <a:lnTo>
                    <a:pt x="59" y="59"/>
                  </a:lnTo>
                  <a:lnTo>
                    <a:pt x="60" y="60"/>
                  </a:lnTo>
                  <a:lnTo>
                    <a:pt x="61" y="62"/>
                  </a:lnTo>
                  <a:lnTo>
                    <a:pt x="63" y="62"/>
                  </a:lnTo>
                  <a:lnTo>
                    <a:pt x="63" y="63"/>
                  </a:lnTo>
                  <a:lnTo>
                    <a:pt x="64" y="63"/>
                  </a:lnTo>
                  <a:lnTo>
                    <a:pt x="65" y="64"/>
                  </a:lnTo>
                  <a:lnTo>
                    <a:pt x="65" y="66"/>
                  </a:lnTo>
                  <a:lnTo>
                    <a:pt x="66" y="66"/>
                  </a:lnTo>
                  <a:lnTo>
                    <a:pt x="68" y="67"/>
                  </a:lnTo>
                  <a:lnTo>
                    <a:pt x="69" y="68"/>
                  </a:lnTo>
                  <a:lnTo>
                    <a:pt x="70" y="70"/>
                  </a:lnTo>
                  <a:lnTo>
                    <a:pt x="71" y="71"/>
                  </a:lnTo>
                  <a:lnTo>
                    <a:pt x="73" y="71"/>
                  </a:lnTo>
                  <a:lnTo>
                    <a:pt x="73" y="72"/>
                  </a:lnTo>
                  <a:lnTo>
                    <a:pt x="74" y="72"/>
                  </a:lnTo>
                  <a:lnTo>
                    <a:pt x="75" y="74"/>
                  </a:lnTo>
                  <a:lnTo>
                    <a:pt x="77" y="75"/>
                  </a:lnTo>
                  <a:lnTo>
                    <a:pt x="78" y="76"/>
                  </a:lnTo>
                  <a:lnTo>
                    <a:pt x="79" y="78"/>
                  </a:lnTo>
                  <a:lnTo>
                    <a:pt x="80" y="79"/>
                  </a:lnTo>
                  <a:lnTo>
                    <a:pt x="82" y="80"/>
                  </a:lnTo>
                  <a:lnTo>
                    <a:pt x="83" y="80"/>
                  </a:lnTo>
                  <a:lnTo>
                    <a:pt x="83" y="82"/>
                  </a:lnTo>
                  <a:lnTo>
                    <a:pt x="84" y="82"/>
                  </a:lnTo>
                  <a:lnTo>
                    <a:pt x="85" y="83"/>
                  </a:lnTo>
                  <a:lnTo>
                    <a:pt x="87" y="84"/>
                  </a:lnTo>
                  <a:lnTo>
                    <a:pt x="88" y="85"/>
                  </a:lnTo>
                  <a:lnTo>
                    <a:pt x="89" y="87"/>
                  </a:lnTo>
                  <a:lnTo>
                    <a:pt x="91" y="87"/>
                  </a:lnTo>
                  <a:lnTo>
                    <a:pt x="91" y="88"/>
                  </a:lnTo>
                  <a:lnTo>
                    <a:pt x="92" y="88"/>
                  </a:lnTo>
                  <a:lnTo>
                    <a:pt x="93" y="89"/>
                  </a:lnTo>
                  <a:lnTo>
                    <a:pt x="93" y="91"/>
                  </a:lnTo>
                  <a:lnTo>
                    <a:pt x="94" y="91"/>
                  </a:lnTo>
                  <a:lnTo>
                    <a:pt x="96" y="92"/>
                  </a:lnTo>
                  <a:lnTo>
                    <a:pt x="97" y="93"/>
                  </a:lnTo>
                  <a:lnTo>
                    <a:pt x="98" y="95"/>
                  </a:lnTo>
                  <a:lnTo>
                    <a:pt x="99" y="95"/>
                  </a:lnTo>
                  <a:lnTo>
                    <a:pt x="101" y="96"/>
                  </a:lnTo>
                  <a:lnTo>
                    <a:pt x="101" y="97"/>
                  </a:lnTo>
                  <a:lnTo>
                    <a:pt x="102" y="97"/>
                  </a:lnTo>
                  <a:lnTo>
                    <a:pt x="103" y="99"/>
                  </a:lnTo>
                  <a:lnTo>
                    <a:pt x="105" y="100"/>
                  </a:lnTo>
                  <a:lnTo>
                    <a:pt x="106" y="101"/>
                  </a:lnTo>
                  <a:lnTo>
                    <a:pt x="107" y="101"/>
                  </a:lnTo>
                  <a:lnTo>
                    <a:pt x="107" y="103"/>
                  </a:lnTo>
                  <a:lnTo>
                    <a:pt x="108" y="103"/>
                  </a:lnTo>
                  <a:lnTo>
                    <a:pt x="110" y="104"/>
                  </a:lnTo>
                  <a:lnTo>
                    <a:pt x="111" y="105"/>
                  </a:lnTo>
                  <a:lnTo>
                    <a:pt x="112" y="106"/>
                  </a:lnTo>
                  <a:lnTo>
                    <a:pt x="113" y="106"/>
                  </a:lnTo>
                  <a:lnTo>
                    <a:pt x="113" y="108"/>
                  </a:lnTo>
                  <a:lnTo>
                    <a:pt x="115" y="108"/>
                  </a:lnTo>
                  <a:lnTo>
                    <a:pt x="116" y="109"/>
                  </a:lnTo>
                  <a:lnTo>
                    <a:pt x="117" y="110"/>
                  </a:lnTo>
                  <a:lnTo>
                    <a:pt x="119" y="110"/>
                  </a:lnTo>
                  <a:lnTo>
                    <a:pt x="119" y="112"/>
                  </a:lnTo>
                  <a:lnTo>
                    <a:pt x="120" y="112"/>
                  </a:lnTo>
                  <a:lnTo>
                    <a:pt x="121" y="113"/>
                  </a:lnTo>
                  <a:lnTo>
                    <a:pt x="122" y="114"/>
                  </a:lnTo>
                  <a:lnTo>
                    <a:pt x="124" y="116"/>
                  </a:lnTo>
                  <a:lnTo>
                    <a:pt x="125" y="116"/>
                  </a:lnTo>
                  <a:lnTo>
                    <a:pt x="125" y="117"/>
                  </a:lnTo>
                  <a:lnTo>
                    <a:pt x="126" y="117"/>
                  </a:lnTo>
                  <a:lnTo>
                    <a:pt x="127" y="118"/>
                  </a:lnTo>
                  <a:lnTo>
                    <a:pt x="129" y="118"/>
                  </a:lnTo>
                  <a:lnTo>
                    <a:pt x="129" y="120"/>
                  </a:lnTo>
                  <a:lnTo>
                    <a:pt x="130" y="120"/>
                  </a:lnTo>
                  <a:lnTo>
                    <a:pt x="131" y="121"/>
                  </a:lnTo>
                  <a:lnTo>
                    <a:pt x="133" y="122"/>
                  </a:lnTo>
                  <a:lnTo>
                    <a:pt x="134" y="122"/>
                  </a:lnTo>
                  <a:lnTo>
                    <a:pt x="135" y="124"/>
                  </a:lnTo>
                  <a:lnTo>
                    <a:pt x="136" y="125"/>
                  </a:lnTo>
                  <a:lnTo>
                    <a:pt x="138" y="125"/>
                  </a:lnTo>
                  <a:lnTo>
                    <a:pt x="138" y="126"/>
                  </a:lnTo>
                  <a:lnTo>
                    <a:pt x="139" y="126"/>
                  </a:lnTo>
                  <a:lnTo>
                    <a:pt x="140" y="127"/>
                  </a:lnTo>
                  <a:lnTo>
                    <a:pt x="141" y="127"/>
                  </a:lnTo>
                  <a:lnTo>
                    <a:pt x="141" y="129"/>
                  </a:lnTo>
                  <a:lnTo>
                    <a:pt x="143" y="129"/>
                  </a:lnTo>
                  <a:lnTo>
                    <a:pt x="144" y="130"/>
                  </a:lnTo>
                  <a:lnTo>
                    <a:pt x="145" y="131"/>
                  </a:lnTo>
                  <a:lnTo>
                    <a:pt x="147" y="131"/>
                  </a:lnTo>
                  <a:lnTo>
                    <a:pt x="147" y="133"/>
                  </a:lnTo>
                  <a:lnTo>
                    <a:pt x="148" y="133"/>
                  </a:lnTo>
                  <a:lnTo>
                    <a:pt x="149" y="134"/>
                  </a:lnTo>
                  <a:lnTo>
                    <a:pt x="150" y="134"/>
                  </a:lnTo>
                  <a:lnTo>
                    <a:pt x="150" y="135"/>
                  </a:lnTo>
                  <a:lnTo>
                    <a:pt x="152" y="135"/>
                  </a:lnTo>
                  <a:lnTo>
                    <a:pt x="153" y="137"/>
                  </a:lnTo>
                  <a:lnTo>
                    <a:pt x="154" y="137"/>
                  </a:lnTo>
                  <a:lnTo>
                    <a:pt x="154" y="138"/>
                  </a:lnTo>
                  <a:lnTo>
                    <a:pt x="155" y="138"/>
                  </a:lnTo>
                  <a:lnTo>
                    <a:pt x="155" y="139"/>
                  </a:lnTo>
                  <a:lnTo>
                    <a:pt x="161" y="142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4126" name="Text Box 59"/>
          <p:cNvSpPr txBox="1">
            <a:spLocks noChangeArrowheads="1"/>
          </p:cNvSpPr>
          <p:nvPr/>
        </p:nvSpPr>
        <p:spPr bwMode="auto">
          <a:xfrm>
            <a:off x="2462118" y="2749656"/>
            <a:ext cx="4825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 dirty="0" smtClean="0">
                <a:solidFill>
                  <a:srgbClr val="000000"/>
                </a:solidFill>
                <a:sym typeface="Symbol" pitchFamily="18" charset="2"/>
              </a:rPr>
              <a:t></a:t>
            </a:r>
            <a:endParaRPr lang="ru-RU" dirty="0"/>
          </a:p>
        </p:txBody>
      </p:sp>
      <p:sp>
        <p:nvSpPr>
          <p:cNvPr id="4127" name="Line 60"/>
          <p:cNvSpPr>
            <a:spLocks noChangeShapeType="1"/>
          </p:cNvSpPr>
          <p:nvPr/>
        </p:nvSpPr>
        <p:spPr bwMode="auto">
          <a:xfrm>
            <a:off x="1385888" y="2520950"/>
            <a:ext cx="0" cy="5715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8" name="Line 61"/>
          <p:cNvSpPr>
            <a:spLocks noChangeShapeType="1"/>
          </p:cNvSpPr>
          <p:nvPr/>
        </p:nvSpPr>
        <p:spPr bwMode="auto">
          <a:xfrm>
            <a:off x="1365250" y="3100388"/>
            <a:ext cx="5492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29" name="Line 62"/>
          <p:cNvSpPr>
            <a:spLocks noChangeShapeType="1"/>
          </p:cNvSpPr>
          <p:nvPr/>
        </p:nvSpPr>
        <p:spPr bwMode="auto">
          <a:xfrm>
            <a:off x="1374775" y="2528888"/>
            <a:ext cx="549275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130" name="Text Box 63"/>
          <p:cNvSpPr txBox="1">
            <a:spLocks noChangeArrowheads="1"/>
          </p:cNvSpPr>
          <p:nvPr/>
        </p:nvSpPr>
        <p:spPr bwMode="auto">
          <a:xfrm>
            <a:off x="8491538" y="2276475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latin typeface="Times New Roman" pitchFamily="18" charset="0"/>
              </a:rPr>
              <a:t>b/</a:t>
            </a:r>
            <a:r>
              <a:rPr lang="en-US" sz="2000" dirty="0">
                <a:latin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4131" name="Text Box 64"/>
          <p:cNvSpPr txBox="1">
            <a:spLocks noChangeArrowheads="1"/>
          </p:cNvSpPr>
          <p:nvPr/>
        </p:nvSpPr>
        <p:spPr bwMode="auto">
          <a:xfrm>
            <a:off x="8480425" y="2876550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000" i="1" dirty="0">
                <a:latin typeface="Times New Roman" pitchFamily="18" charset="0"/>
              </a:rPr>
              <a:t>-</a:t>
            </a:r>
            <a:r>
              <a:rPr lang="en-US" sz="2000" i="1" dirty="0">
                <a:latin typeface="Times New Roman" pitchFamily="18" charset="0"/>
              </a:rPr>
              <a:t>b/</a:t>
            </a:r>
            <a:r>
              <a:rPr lang="en-US" sz="2000" dirty="0">
                <a:latin typeface="Times New Roman" pitchFamily="18" charset="0"/>
              </a:rPr>
              <a:t>2</a:t>
            </a:r>
            <a:endParaRPr lang="ru-RU" dirty="0"/>
          </a:p>
        </p:txBody>
      </p:sp>
      <p:sp>
        <p:nvSpPr>
          <p:cNvPr id="4132" name="Text Box 65"/>
          <p:cNvSpPr txBox="1">
            <a:spLocks noChangeArrowheads="1"/>
          </p:cNvSpPr>
          <p:nvPr/>
        </p:nvSpPr>
        <p:spPr bwMode="auto">
          <a:xfrm>
            <a:off x="2811517" y="2205240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 dirty="0" smtClean="0">
                <a:solidFill>
                  <a:srgbClr val="000000"/>
                </a:solidFill>
                <a:sym typeface="Symbol" pitchFamily="18" charset="2"/>
              </a:rPr>
              <a:t></a:t>
            </a:r>
            <a:r>
              <a:rPr lang="en-US" i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ru-RU" dirty="0" smtClean="0">
                <a:solidFill>
                  <a:srgbClr val="000000"/>
                </a:solidFill>
                <a:sym typeface="Symbol" pitchFamily="18" charset="2"/>
              </a:rPr>
              <a:t></a:t>
            </a:r>
            <a:endParaRPr lang="ru-RU" dirty="0"/>
          </a:p>
        </p:txBody>
      </p:sp>
      <p:sp>
        <p:nvSpPr>
          <p:cNvPr id="4133" name="Rectangle 66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4098" name="Object 67"/>
          <p:cNvGraphicFramePr>
            <a:graphicFrameLocks noChangeAspect="1"/>
          </p:cNvGraphicFramePr>
          <p:nvPr/>
        </p:nvGraphicFramePr>
        <p:xfrm>
          <a:off x="4786314" y="4132523"/>
          <a:ext cx="2819389" cy="653435"/>
        </p:xfrm>
        <a:graphic>
          <a:graphicData uri="http://schemas.openxmlformats.org/presentationml/2006/ole">
            <p:oleObj spid="_x0000_s4098" name="Формула" r:id="rId4" imgW="1981080" imgH="457200" progId="Equation.3">
              <p:embed/>
            </p:oleObj>
          </a:graphicData>
        </a:graphic>
      </p:graphicFrame>
      <p:sp>
        <p:nvSpPr>
          <p:cNvPr id="4134" name="Rectangle 68"/>
          <p:cNvSpPr>
            <a:spLocks noChangeArrowheads="1"/>
          </p:cNvSpPr>
          <p:nvPr/>
        </p:nvSpPr>
        <p:spPr bwMode="auto">
          <a:xfrm>
            <a:off x="0" y="302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4099" name="Object 69"/>
          <p:cNvGraphicFramePr>
            <a:graphicFrameLocks noChangeAspect="1"/>
          </p:cNvGraphicFramePr>
          <p:nvPr/>
        </p:nvGraphicFramePr>
        <p:xfrm>
          <a:off x="2905125" y="4792663"/>
          <a:ext cx="6024563" cy="708025"/>
        </p:xfrm>
        <a:graphic>
          <a:graphicData uri="http://schemas.openxmlformats.org/presentationml/2006/ole">
            <p:oleObj spid="_x0000_s4099" name="Формула" r:id="rId5" imgW="3911400" imgH="457200" progId="Equation.3">
              <p:embed/>
            </p:oleObj>
          </a:graphicData>
        </a:graphic>
      </p:graphicFrame>
      <p:sp>
        <p:nvSpPr>
          <p:cNvPr id="4135" name="Text Box 70"/>
          <p:cNvSpPr txBox="1">
            <a:spLocks noChangeArrowheads="1"/>
          </p:cNvSpPr>
          <p:nvPr/>
        </p:nvSpPr>
        <p:spPr bwMode="auto">
          <a:xfrm>
            <a:off x="8528050" y="1268413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latin typeface="Times New Roman" pitchFamily="18" charset="0"/>
                <a:sym typeface="Symbol" pitchFamily="18" charset="2"/>
              </a:rPr>
              <a:t>/</a:t>
            </a:r>
            <a:r>
              <a:rPr lang="en-US" sz="2000" i="1" dirty="0">
                <a:latin typeface="Times New Roman" pitchFamily="18" charset="0"/>
              </a:rPr>
              <a:t>b</a:t>
            </a:r>
            <a:endParaRPr lang="ru-RU" dirty="0"/>
          </a:p>
        </p:txBody>
      </p:sp>
      <p:sp>
        <p:nvSpPr>
          <p:cNvPr id="4136" name="Text Box 71"/>
          <p:cNvSpPr txBox="1">
            <a:spLocks noChangeArrowheads="1"/>
          </p:cNvSpPr>
          <p:nvPr/>
        </p:nvSpPr>
        <p:spPr bwMode="auto">
          <a:xfrm>
            <a:off x="8528050" y="3789363"/>
            <a:ext cx="61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latin typeface="Times New Roman" pitchFamily="18" charset="0"/>
                <a:sym typeface="Symbol" pitchFamily="18" charset="2"/>
              </a:rPr>
              <a:t>-/</a:t>
            </a:r>
            <a:r>
              <a:rPr lang="en-US" sz="2000" i="1" dirty="0">
                <a:latin typeface="Times New Roman" pitchFamily="18" charset="0"/>
              </a:rPr>
              <a:t>b</a:t>
            </a:r>
            <a:endParaRPr lang="ru-RU" dirty="0"/>
          </a:p>
        </p:txBody>
      </p:sp>
      <p:sp>
        <p:nvSpPr>
          <p:cNvPr id="4137" name="Text Box 72"/>
          <p:cNvSpPr txBox="1">
            <a:spLocks noChangeArrowheads="1"/>
          </p:cNvSpPr>
          <p:nvPr/>
        </p:nvSpPr>
        <p:spPr bwMode="auto">
          <a:xfrm>
            <a:off x="5292725" y="3644900"/>
            <a:ext cx="20875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</a:rPr>
              <a:t>Дальняя зона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”: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138" name="Rectangle 73"/>
          <p:cNvSpPr>
            <a:spLocks noChangeArrowheads="1"/>
          </p:cNvSpPr>
          <p:nvPr/>
        </p:nvSpPr>
        <p:spPr bwMode="auto">
          <a:xfrm>
            <a:off x="0" y="2998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4100" name="Object 74"/>
          <p:cNvGraphicFramePr>
            <a:graphicFrameLocks noChangeAspect="1"/>
          </p:cNvGraphicFramePr>
          <p:nvPr/>
        </p:nvGraphicFramePr>
        <p:xfrm>
          <a:off x="5867400" y="5426095"/>
          <a:ext cx="1012825" cy="860425"/>
        </p:xfrm>
        <a:graphic>
          <a:graphicData uri="http://schemas.openxmlformats.org/presentationml/2006/ole">
            <p:oleObj spid="_x0000_s4100" name="Формула" r:id="rId6" imgW="495085" imgH="418918" progId="Equation.3">
              <p:embed/>
            </p:oleObj>
          </a:graphicData>
        </a:graphic>
      </p:graphicFrame>
      <p:graphicFrame>
        <p:nvGraphicFramePr>
          <p:cNvPr id="4101" name="Object 75"/>
          <p:cNvGraphicFramePr>
            <a:graphicFrameLocks noChangeAspect="1"/>
          </p:cNvGraphicFramePr>
          <p:nvPr/>
        </p:nvGraphicFramePr>
        <p:xfrm>
          <a:off x="1142976" y="3571876"/>
          <a:ext cx="700110" cy="594764"/>
        </p:xfrm>
        <a:graphic>
          <a:graphicData uri="http://schemas.openxmlformats.org/presentationml/2006/ole">
            <p:oleObj spid="_x0000_s4101" name="Формула" r:id="rId7" imgW="495000" imgH="419040" progId="Equation.3">
              <p:embed/>
            </p:oleObj>
          </a:graphicData>
        </a:graphic>
      </p:graphicFrame>
      <p:sp>
        <p:nvSpPr>
          <p:cNvPr id="4139" name="Text Box 76"/>
          <p:cNvSpPr txBox="1">
            <a:spLocks noChangeArrowheads="1"/>
          </p:cNvSpPr>
          <p:nvPr/>
        </p:nvSpPr>
        <p:spPr bwMode="auto">
          <a:xfrm>
            <a:off x="2555875" y="1411288"/>
            <a:ext cx="20875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ru-RU" b="1" i="1" dirty="0">
                <a:solidFill>
                  <a:srgbClr val="0000FF"/>
                </a:solidFill>
                <a:latin typeface="Times New Roman" pitchFamily="18" charset="0"/>
              </a:rPr>
              <a:t>Френель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4140" name="Line 77"/>
          <p:cNvSpPr>
            <a:spLocks noChangeShapeType="1"/>
          </p:cNvSpPr>
          <p:nvPr/>
        </p:nvSpPr>
        <p:spPr bwMode="auto">
          <a:xfrm flipV="1">
            <a:off x="1908175" y="206057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1" name="Line 78"/>
          <p:cNvSpPr>
            <a:spLocks noChangeShapeType="1"/>
          </p:cNvSpPr>
          <p:nvPr/>
        </p:nvSpPr>
        <p:spPr bwMode="auto">
          <a:xfrm flipV="1">
            <a:off x="4187825" y="1700213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2" name="Line 79"/>
          <p:cNvSpPr>
            <a:spLocks noChangeShapeType="1"/>
          </p:cNvSpPr>
          <p:nvPr/>
        </p:nvSpPr>
        <p:spPr bwMode="auto">
          <a:xfrm flipH="1">
            <a:off x="1187450" y="280511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3" name="Line 80"/>
          <p:cNvSpPr>
            <a:spLocks noChangeShapeType="1"/>
          </p:cNvSpPr>
          <p:nvPr/>
        </p:nvSpPr>
        <p:spPr bwMode="auto">
          <a:xfrm flipH="1">
            <a:off x="3179763" y="2805113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4" name="Line 81"/>
          <p:cNvSpPr>
            <a:spLocks noChangeShapeType="1"/>
          </p:cNvSpPr>
          <p:nvPr/>
        </p:nvSpPr>
        <p:spPr bwMode="auto">
          <a:xfrm flipH="1">
            <a:off x="7164388" y="2805113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145" name="Text Box 82"/>
          <p:cNvSpPr txBox="1">
            <a:spLocks noChangeArrowheads="1"/>
          </p:cNvSpPr>
          <p:nvPr/>
        </p:nvSpPr>
        <p:spPr bwMode="auto">
          <a:xfrm>
            <a:off x="1042988" y="2468563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latin typeface="Times New Roman" pitchFamily="18" charset="0"/>
                <a:sym typeface="Symbol" pitchFamily="18" charset="2"/>
              </a:rPr>
              <a:t>I</a:t>
            </a:r>
            <a:endParaRPr lang="ru-RU" dirty="0"/>
          </a:p>
        </p:txBody>
      </p:sp>
      <p:sp>
        <p:nvSpPr>
          <p:cNvPr id="4146" name="Text Box 83"/>
          <p:cNvSpPr txBox="1">
            <a:spLocks noChangeArrowheads="1"/>
          </p:cNvSpPr>
          <p:nvPr/>
        </p:nvSpPr>
        <p:spPr bwMode="auto">
          <a:xfrm>
            <a:off x="7180263" y="2436813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latin typeface="Times New Roman" pitchFamily="18" charset="0"/>
                <a:sym typeface="Symbol" pitchFamily="18" charset="2"/>
              </a:rPr>
              <a:t>I</a:t>
            </a:r>
            <a:endParaRPr lang="ru-RU" dirty="0"/>
          </a:p>
        </p:txBody>
      </p:sp>
      <p:sp>
        <p:nvSpPr>
          <p:cNvPr id="4147" name="Text Box 84"/>
          <p:cNvSpPr txBox="1">
            <a:spLocks noChangeArrowheads="1"/>
          </p:cNvSpPr>
          <p:nvPr/>
        </p:nvSpPr>
        <p:spPr bwMode="auto">
          <a:xfrm>
            <a:off x="539750" y="148431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endParaRPr lang="en-US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477635" y="571481"/>
            <a:ext cx="6094630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4.1. Классификация дифракционных явлений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(</a:t>
            </a:r>
            <a:r>
              <a:rPr lang="en-US" sz="1600" b="1" dirty="0" smtClean="0">
                <a:solidFill>
                  <a:srgbClr val="800000"/>
                </a:solidFill>
                <a:cs typeface="Times New Roman" pitchFamily="18" charset="0"/>
              </a:rPr>
              <a:t>“</a:t>
            </a:r>
            <a:r>
              <a:rPr lang="ru-RU" sz="1600" b="1" i="1" dirty="0" smtClean="0">
                <a:solidFill>
                  <a:srgbClr val="800000"/>
                </a:solidFill>
                <a:latin typeface="Constantia" pitchFamily="18" charset="0"/>
                <a:cs typeface="Times New Roman" pitchFamily="18" charset="0"/>
              </a:rPr>
              <a:t>Уточнение  о  разных  случаях  дифракции</a:t>
            </a:r>
            <a:r>
              <a:rPr lang="en-US" sz="1600" b="1" dirty="0" smtClean="0">
                <a:solidFill>
                  <a:srgbClr val="800000"/>
                </a:solidFill>
                <a:cs typeface="Times New Roman" pitchFamily="18" charset="0"/>
              </a:rPr>
              <a:t>”</a:t>
            </a:r>
            <a:r>
              <a:rPr lang="ru-RU" sz="1600" b="1" dirty="0" smtClean="0">
                <a:solidFill>
                  <a:srgbClr val="8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03" name="Rectangle 5"/>
          <p:cNvSpPr txBox="1">
            <a:spLocks/>
          </p:cNvSpPr>
          <p:nvPr/>
        </p:nvSpPr>
        <p:spPr bwMode="auto">
          <a:xfrm>
            <a:off x="71406" y="142852"/>
            <a:ext cx="8786842" cy="428628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kumimoji="0" lang="ru-RU" sz="2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§ </a:t>
            </a:r>
            <a:r>
              <a:rPr kumimoji="0" lang="en-US" sz="2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4</a:t>
            </a:r>
            <a:r>
              <a:rPr kumimoji="0" lang="ru-RU" sz="2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.</a:t>
            </a:r>
            <a:r>
              <a:rPr kumimoji="0" lang="ru-RU" sz="22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200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Роль  дифракции  в  формировании  оптических  изображений</a:t>
            </a:r>
            <a:endParaRPr lang="ru-RU" sz="22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87" name="Text Box 70"/>
          <p:cNvSpPr txBox="1">
            <a:spLocks noChangeArrowheads="1"/>
          </p:cNvSpPr>
          <p:nvPr/>
        </p:nvSpPr>
        <p:spPr bwMode="auto">
          <a:xfrm>
            <a:off x="4929190" y="2214554"/>
            <a:ext cx="7143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 dirty="0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dirty="0" smtClean="0">
                <a:latin typeface="Times New Roman" pitchFamily="18" charset="0"/>
                <a:sym typeface="Symbol" pitchFamily="18" charset="2"/>
              </a:rPr>
              <a:t> = 1</a:t>
            </a:r>
            <a:endParaRPr lang="ru-RU" sz="1600" dirty="0"/>
          </a:p>
        </p:txBody>
      </p:sp>
      <p:sp>
        <p:nvSpPr>
          <p:cNvPr id="88" name="Text Box 70"/>
          <p:cNvSpPr txBox="1">
            <a:spLocks noChangeArrowheads="1"/>
          </p:cNvSpPr>
          <p:nvPr/>
        </p:nvSpPr>
        <p:spPr bwMode="auto">
          <a:xfrm>
            <a:off x="4572000" y="1785926"/>
            <a:ext cx="7143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i="1" dirty="0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1600" dirty="0" smtClean="0"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1600" i="1" dirty="0" smtClean="0">
                <a:latin typeface="Times New Roman" pitchFamily="18" charset="0"/>
                <a:sym typeface="Symbol" pitchFamily="18" charset="2"/>
              </a:rPr>
              <a:t>n</a:t>
            </a:r>
            <a:endParaRPr lang="ru-RU" sz="1600" i="1" dirty="0"/>
          </a:p>
        </p:txBody>
      </p:sp>
      <p:sp>
        <p:nvSpPr>
          <p:cNvPr id="89" name="Text Box 76"/>
          <p:cNvSpPr txBox="1">
            <a:spLocks noChangeArrowheads="1"/>
          </p:cNvSpPr>
          <p:nvPr/>
        </p:nvSpPr>
        <p:spPr bwMode="auto">
          <a:xfrm>
            <a:off x="3571868" y="5643578"/>
            <a:ext cx="185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</a:rPr>
              <a:t>Фраунгофер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:                                           </a:t>
            </a:r>
            <a:endParaRPr lang="ru-RU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Object 74"/>
          <p:cNvGraphicFramePr>
            <a:graphicFrameLocks noChangeAspect="1"/>
          </p:cNvGraphicFramePr>
          <p:nvPr/>
        </p:nvGraphicFramePr>
        <p:xfrm>
          <a:off x="7389765" y="5563056"/>
          <a:ext cx="769918" cy="667928"/>
        </p:xfrm>
        <a:graphic>
          <a:graphicData uri="http://schemas.openxmlformats.org/presentationml/2006/ole">
            <p:oleObj spid="_x0000_s4102" name="Формула" r:id="rId8" imgW="558720" imgH="482400" progId="Equation.3">
              <p:embed/>
            </p:oleObj>
          </a:graphicData>
        </a:graphic>
      </p:graphicFrame>
      <p:sp>
        <p:nvSpPr>
          <p:cNvPr id="91" name="Text Box 76"/>
          <p:cNvSpPr txBox="1">
            <a:spLocks noChangeArrowheads="1"/>
          </p:cNvSpPr>
          <p:nvPr/>
        </p:nvSpPr>
        <p:spPr bwMode="auto">
          <a:xfrm>
            <a:off x="428596" y="4214818"/>
            <a:ext cx="285752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–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ru-RU" i="1" dirty="0" smtClean="0">
                <a:solidFill>
                  <a:srgbClr val="0000FF"/>
                </a:solidFill>
                <a:latin typeface="Times New Roman" pitchFamily="18" charset="0"/>
              </a:rPr>
              <a:t>размер отверстия</a:t>
            </a:r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endParaRPr lang="ru-RU" i="1" dirty="0">
              <a:solidFill>
                <a:srgbClr val="0000FF"/>
              </a:solidFill>
            </a:endParaRPr>
          </a:p>
        </p:txBody>
      </p:sp>
      <p:grpSp>
        <p:nvGrpSpPr>
          <p:cNvPr id="94" name="Группа 93"/>
          <p:cNvGrpSpPr/>
          <p:nvPr/>
        </p:nvGrpSpPr>
        <p:grpSpPr>
          <a:xfrm>
            <a:off x="530225" y="5500688"/>
            <a:ext cx="1612882" cy="939800"/>
            <a:chOff x="530225" y="5500688"/>
            <a:chExt cx="1612882" cy="939800"/>
          </a:xfrm>
        </p:grpSpPr>
        <p:graphicFrame>
          <p:nvGraphicFramePr>
            <p:cNvPr id="4103" name="Object 75"/>
            <p:cNvGraphicFramePr>
              <a:graphicFrameLocks noChangeAspect="1"/>
            </p:cNvGraphicFramePr>
            <p:nvPr/>
          </p:nvGraphicFramePr>
          <p:xfrm>
            <a:off x="530225" y="5500688"/>
            <a:ext cx="706438" cy="939800"/>
          </p:xfrm>
          <a:graphic>
            <a:graphicData uri="http://schemas.openxmlformats.org/presentationml/2006/ole">
              <p:oleObj spid="_x0000_s4103" name="Формула" r:id="rId9" imgW="317160" imgH="419040" progId="Equation.3">
                <p:embed/>
              </p:oleObj>
            </a:graphicData>
          </a:graphic>
        </p:graphicFrame>
        <p:sp>
          <p:nvSpPr>
            <p:cNvPr id="93" name="Text Box 72"/>
            <p:cNvSpPr txBox="1">
              <a:spLocks noChangeArrowheads="1"/>
            </p:cNvSpPr>
            <p:nvPr/>
          </p:nvSpPr>
          <p:spPr bwMode="auto">
            <a:xfrm>
              <a:off x="1142976" y="5595872"/>
              <a:ext cx="1000131" cy="690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8000"/>
                </a:lnSpc>
                <a:spcBef>
                  <a:spcPts val="1200"/>
                </a:spcBef>
                <a:spcAft>
                  <a:spcPts val="300"/>
                </a:spcAft>
              </a:pPr>
              <a:r>
                <a:rPr lang="en-US" sz="3200" b="1" dirty="0" smtClean="0">
                  <a:solidFill>
                    <a:srgbClr val="00B0F0"/>
                  </a:solidFill>
                  <a:latin typeface="Times New Roman" pitchFamily="18" charset="0"/>
                </a:rPr>
                <a:t>???</a:t>
              </a:r>
              <a:endParaRPr lang="ru-RU" sz="3200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6" grpId="0"/>
      <p:bldP spid="4137" grpId="0"/>
      <p:bldP spid="8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4"/>
          <p:cNvSpPr>
            <a:spLocks/>
          </p:cNvSpPr>
          <p:nvPr/>
        </p:nvSpPr>
        <p:spPr bwMode="auto">
          <a:xfrm>
            <a:off x="-142908" y="1325615"/>
            <a:ext cx="9072626" cy="114300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lvl="1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Факультативное Д.З.: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Оцените диаметр «пятна» на поверхности Луны при её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лазерной локации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Constantia" pitchFamily="18" charset="0"/>
              </a:rPr>
              <a:t>Для локации используется рубиновый лазер с диаметром выходного отверстия </a:t>
            </a:r>
            <a:r>
              <a:rPr lang="en-US" i="1" dirty="0" smtClean="0">
                <a:latin typeface="Constantia" pitchFamily="18" charset="0"/>
              </a:rPr>
              <a:t>d</a:t>
            </a:r>
            <a:r>
              <a:rPr lang="ru-RU" dirty="0" smtClean="0">
                <a:latin typeface="Constantia" pitchFamily="18" charset="0"/>
              </a:rPr>
              <a:t> = 5 </a:t>
            </a:r>
            <a:r>
              <a:rPr lang="ru-RU" i="1" dirty="0" smtClean="0">
                <a:latin typeface="Constantia" pitchFamily="18" charset="0"/>
              </a:rPr>
              <a:t>см</a:t>
            </a:r>
            <a:r>
              <a:rPr lang="ru-RU" dirty="0" smtClean="0">
                <a:latin typeface="Constantia" pitchFamily="18" charset="0"/>
              </a:rPr>
              <a:t> и длиной волны излучения </a:t>
            </a:r>
            <a:r>
              <a:rPr lang="ru-RU" i="1" dirty="0" smtClean="0">
                <a:latin typeface="Constantia" pitchFamily="18" charset="0"/>
                <a:sym typeface="Symbol"/>
              </a:rPr>
              <a:t> = </a:t>
            </a:r>
            <a:r>
              <a:rPr lang="ru-RU" dirty="0" smtClean="0">
                <a:latin typeface="Constantia" pitchFamily="18" charset="0"/>
              </a:rPr>
              <a:t>694,3 </a:t>
            </a:r>
            <a:r>
              <a:rPr lang="ru-RU" i="1" dirty="0" smtClean="0">
                <a:latin typeface="Constantia" pitchFamily="18" charset="0"/>
              </a:rPr>
              <a:t>нм. (для оценки примите значение </a:t>
            </a:r>
            <a:r>
              <a:rPr lang="ru-RU" i="1" dirty="0" smtClean="0">
                <a:latin typeface="Constantia" pitchFamily="18" charset="0"/>
                <a:sym typeface="Symbol"/>
              </a:rPr>
              <a:t> </a:t>
            </a:r>
            <a:r>
              <a:rPr lang="ru-RU" dirty="0" smtClean="0">
                <a:latin typeface="Constantia" pitchFamily="18" charset="0"/>
                <a:sym typeface="Symbol"/>
              </a:rPr>
              <a:t></a:t>
            </a:r>
            <a:r>
              <a:rPr lang="ru-RU" i="1" dirty="0" smtClean="0">
                <a:latin typeface="Constantia" pitchFamily="18" charset="0"/>
                <a:sym typeface="Symbol"/>
              </a:rPr>
              <a:t> 700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i="1" dirty="0" smtClean="0">
                <a:latin typeface="Constantia" pitchFamily="18" charset="0"/>
              </a:rPr>
              <a:t>нм, а 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 smtClean="0">
                <a:latin typeface="Constantia" pitchFamily="18" charset="0"/>
              </a:rPr>
              <a:t>сстояние до Луны </a:t>
            </a:r>
            <a:r>
              <a:rPr lang="en-US" i="1" dirty="0" smtClean="0">
                <a:latin typeface="Constantia" pitchFamily="18" charset="0"/>
              </a:rPr>
              <a:t>l</a:t>
            </a:r>
            <a:r>
              <a:rPr lang="ru-RU" dirty="0" smtClean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  <a:sym typeface="Symbol"/>
              </a:rPr>
              <a:t></a:t>
            </a:r>
            <a:r>
              <a:rPr lang="ru-RU" dirty="0" smtClean="0">
                <a:latin typeface="Constantia" pitchFamily="18" charset="0"/>
              </a:rPr>
              <a:t> 400 000 </a:t>
            </a:r>
            <a:r>
              <a:rPr lang="ru-RU" i="1" dirty="0" smtClean="0">
                <a:latin typeface="Constantia" pitchFamily="18" charset="0"/>
              </a:rPr>
              <a:t>км)</a:t>
            </a:r>
            <a:r>
              <a:rPr lang="ru-RU" dirty="0" smtClean="0">
                <a:latin typeface="Constantia" pitchFamily="18" charset="0"/>
              </a:rPr>
              <a:t>.</a:t>
            </a:r>
            <a:endParaRPr lang="ru-RU" b="1" i="1" dirty="0">
              <a:latin typeface="Constantia" pitchFamily="18" charset="0"/>
              <a:cs typeface="Times New Roman" pitchFamily="18" charset="0"/>
            </a:endParaRPr>
          </a:p>
        </p:txBody>
      </p:sp>
      <p:graphicFrame>
        <p:nvGraphicFramePr>
          <p:cNvPr id="46" name="Object 75"/>
          <p:cNvGraphicFramePr>
            <a:graphicFrameLocks noChangeAspect="1"/>
          </p:cNvGraphicFramePr>
          <p:nvPr/>
        </p:nvGraphicFramePr>
        <p:xfrm>
          <a:off x="714348" y="3083341"/>
          <a:ext cx="2857520" cy="742604"/>
        </p:xfrm>
        <a:graphic>
          <a:graphicData uri="http://schemas.openxmlformats.org/presentationml/2006/ole">
            <p:oleObj spid="_x0000_s116738" name="Формула" r:id="rId3" imgW="1625400" imgH="419040" progId="Equation.3">
              <p:embed/>
            </p:oleObj>
          </a:graphicData>
        </a:graphic>
      </p:graphicFrame>
      <p:sp>
        <p:nvSpPr>
          <p:cNvPr id="48" name="Text Box 72"/>
          <p:cNvSpPr txBox="1">
            <a:spLocks noChangeArrowheads="1"/>
          </p:cNvSpPr>
          <p:nvPr/>
        </p:nvSpPr>
        <p:spPr bwMode="auto">
          <a:xfrm>
            <a:off x="3428992" y="3500438"/>
            <a:ext cx="23574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</a:rPr>
              <a:t>“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</a:rPr>
              <a:t>Фраунгофер</a:t>
            </a:r>
            <a:r>
              <a:rPr lang="en-US" b="1" dirty="0" smtClean="0">
                <a:solidFill>
                  <a:srgbClr val="00B0F0"/>
                </a:solidFill>
                <a:latin typeface="Times New Roman" pitchFamily="18" charset="0"/>
              </a:rPr>
              <a:t>”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</a:rPr>
              <a:t>!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49" name="Штриховая стрелка вправо 48"/>
          <p:cNvSpPr/>
          <p:nvPr/>
        </p:nvSpPr>
        <p:spPr>
          <a:xfrm rot="5400000">
            <a:off x="5437826" y="3706182"/>
            <a:ext cx="642942" cy="37433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7143768" y="740840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</a:rPr>
              <a:t>??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92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6357950" cy="144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Прямоугольник 51"/>
          <p:cNvSpPr/>
          <p:nvPr/>
        </p:nvSpPr>
        <p:spPr>
          <a:xfrm>
            <a:off x="928662" y="740840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</a:rPr>
              <a:t>Размер отверстия </a:t>
            </a:r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</a:rPr>
              <a:t>d</a:t>
            </a:r>
            <a:r>
              <a:rPr lang="en-US" sz="3200" i="1" dirty="0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</a:rPr>
              <a:t>&gt;&gt; </a:t>
            </a:r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  <a:sym typeface="Symbol"/>
              </a:rPr>
              <a:t></a:t>
            </a: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sym typeface="Symbol"/>
              </a:rPr>
              <a:t>    Можно пренебречь дифракцией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</a:rPr>
              <a:t>  </a:t>
            </a:r>
            <a:endParaRPr lang="ru-RU" dirty="0"/>
          </a:p>
        </p:txBody>
      </p:sp>
      <p:sp>
        <p:nvSpPr>
          <p:cNvPr id="53" name="Text Box 72"/>
          <p:cNvSpPr txBox="1">
            <a:spLocks noChangeArrowheads="1"/>
          </p:cNvSpPr>
          <p:nvPr/>
        </p:nvSpPr>
        <p:spPr bwMode="auto">
          <a:xfrm>
            <a:off x="285720" y="500042"/>
            <a:ext cx="47149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4.2.1. Дифракционное  расхождение  пучка </a:t>
            </a:r>
          </a:p>
          <a:p>
            <a:pPr>
              <a:lnSpc>
                <a:spcPct val="128000"/>
              </a:lnSpc>
              <a:spcBef>
                <a:spcPts val="1200"/>
              </a:spcBef>
              <a:spcAft>
                <a:spcPts val="300"/>
              </a:spcAft>
            </a:pP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929058" y="2456481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</a:rPr>
              <a:t>5 см </a:t>
            </a:r>
            <a:r>
              <a:rPr lang="en-US" i="1" dirty="0" smtClean="0">
                <a:solidFill>
                  <a:srgbClr val="00B0F0"/>
                </a:solidFill>
                <a:latin typeface="Times New Roman" pitchFamily="18" charset="0"/>
              </a:rPr>
              <a:t>&gt;&gt;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sym typeface="Symbol"/>
              </a:rPr>
              <a:t>0,7</a:t>
            </a: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sym typeface="Symbol"/>
              </a:rPr>
              <a:t> мкм</a:t>
            </a:r>
          </a:p>
          <a:p>
            <a:r>
              <a:rPr lang="ru-RU" dirty="0" smtClean="0"/>
              <a:t> 10</a:t>
            </a:r>
            <a:r>
              <a:rPr lang="ru-RU" baseline="30000" dirty="0" smtClean="0"/>
              <a:t>-2           </a:t>
            </a:r>
            <a:r>
              <a:rPr lang="ru-RU" dirty="0" smtClean="0"/>
              <a:t>10</a:t>
            </a:r>
            <a:r>
              <a:rPr lang="ru-RU" baseline="30000" dirty="0" smtClean="0"/>
              <a:t>-7</a:t>
            </a:r>
            <a:endParaRPr lang="ru-RU" dirty="0"/>
          </a:p>
        </p:txBody>
      </p:sp>
      <p:sp>
        <p:nvSpPr>
          <p:cNvPr id="55" name="Rectangle 1"/>
          <p:cNvSpPr>
            <a:spLocks noChangeArrowheads="1"/>
          </p:cNvSpPr>
          <p:nvPr/>
        </p:nvSpPr>
        <p:spPr bwMode="auto">
          <a:xfrm>
            <a:off x="285720" y="63342"/>
            <a:ext cx="8572560" cy="55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cs typeface="Arial" pitchFamily="34" charset="0"/>
              </a:rPr>
              <a:t>4.2. Роль  дифракции  в  формировании  изображения  оптическими  приборами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4097" y="3611510"/>
            <a:ext cx="2786050" cy="279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142852"/>
            <a:ext cx="7643866" cy="80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4.2.2.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latin typeface="Constantia" pitchFamily="18" charset="0"/>
              </a:rPr>
              <a:t>Предельное  пространственное  разрешение  удалённых  объектов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Constantia" pitchFamily="18" charset="0"/>
              </a:rPr>
              <a:t>оптическими  приборами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50863" y="4113213"/>
          <a:ext cx="1169987" cy="488950"/>
        </p:xfrm>
        <a:graphic>
          <a:graphicData uri="http://schemas.openxmlformats.org/presentationml/2006/ole">
            <p:oleObj spid="_x0000_s115714" name="Формула" r:id="rId3" imgW="545760" imgH="228600" progId="Equation.3">
              <p:embed/>
            </p:oleObj>
          </a:graphicData>
        </a:graphic>
      </p:graphicFrame>
      <p:grpSp>
        <p:nvGrpSpPr>
          <p:cNvPr id="2" name="Группа 47"/>
          <p:cNvGrpSpPr/>
          <p:nvPr/>
        </p:nvGrpSpPr>
        <p:grpSpPr>
          <a:xfrm>
            <a:off x="785786" y="857235"/>
            <a:ext cx="7643745" cy="4051301"/>
            <a:chOff x="785786" y="1357301"/>
            <a:chExt cx="7643745" cy="4051301"/>
          </a:xfrm>
        </p:grpSpPr>
        <p:sp>
          <p:nvSpPr>
            <p:cNvPr id="49" name="Rectangle 136"/>
            <p:cNvSpPr>
              <a:spLocks noChangeArrowheads="1"/>
            </p:cNvSpPr>
            <p:nvPr/>
          </p:nvSpPr>
          <p:spPr bwMode="auto">
            <a:xfrm rot="10800000" flipH="1" flipV="1">
              <a:off x="6826098" y="2508378"/>
              <a:ext cx="1603433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2400" b="1" i="1" dirty="0">
                  <a:solidFill>
                    <a:srgbClr val="0000FF"/>
                  </a:solidFill>
                  <a:latin typeface="Times New Roman" pitchFamily="18" charset="0"/>
                </a:rPr>
                <a:t>max</a:t>
              </a:r>
              <a:r>
                <a:rPr lang="en-US" sz="2400" dirty="0">
                  <a:solidFill>
                    <a:srgbClr val="0000FF"/>
                  </a:solidFill>
                  <a:latin typeface="Times New Roman" pitchFamily="18" charset="0"/>
                </a:rPr>
                <a:t>* </a:t>
              </a:r>
              <a:r>
                <a:rPr lang="en-US" sz="2400" i="1" dirty="0">
                  <a:solidFill>
                    <a:srgbClr val="0000FF"/>
                  </a:solidFill>
                  <a:latin typeface="Times New Roman" pitchFamily="18" charset="0"/>
                </a:rPr>
                <a:t>m</a:t>
              </a:r>
              <a:r>
                <a:rPr lang="ru-RU" sz="2400" dirty="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</a:rPr>
                <a:t>= </a:t>
              </a:r>
              <a:r>
                <a:rPr lang="en-US" sz="2400" i="0" dirty="0" smtClean="0">
                  <a:solidFill>
                    <a:srgbClr val="0000FF"/>
                  </a:solidFill>
                  <a:latin typeface="Times New Roman" pitchFamily="18" charset="0"/>
                </a:rPr>
                <a:t>0</a:t>
              </a:r>
              <a:endParaRPr lang="ru-RU" sz="2400" i="0" dirty="0">
                <a:solidFill>
                  <a:srgbClr val="0000FF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1609696" y="1357301"/>
              <a:ext cx="5676900" cy="4051301"/>
              <a:chOff x="1083" y="1305"/>
              <a:chExt cx="3576" cy="2552"/>
            </a:xfrm>
          </p:grpSpPr>
          <p:sp>
            <p:nvSpPr>
              <p:cNvPr id="52" name="Rectangle 102"/>
              <p:cNvSpPr>
                <a:spLocks noChangeArrowheads="1"/>
              </p:cNvSpPr>
              <p:nvPr/>
            </p:nvSpPr>
            <p:spPr bwMode="auto">
              <a:xfrm>
                <a:off x="2026" y="2556"/>
                <a:ext cx="342" cy="3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i="1" dirty="0">
                    <a:solidFill>
                      <a:srgbClr val="0000FF"/>
                    </a:solidFill>
                    <a:latin typeface="Times New Roman" pitchFamily="18" charset="0"/>
                    <a:sym typeface="Symbol" pitchFamily="18" charset="2"/>
                  </a:rPr>
                  <a:t></a:t>
                </a:r>
                <a:endParaRPr lang="ru-RU" sz="2400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3" name="Rectangle 103"/>
              <p:cNvSpPr>
                <a:spLocks noChangeArrowheads="1"/>
              </p:cNvSpPr>
              <p:nvPr/>
            </p:nvSpPr>
            <p:spPr bwMode="auto">
              <a:xfrm>
                <a:off x="2041" y="3075"/>
                <a:ext cx="144" cy="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b="1" i="1" dirty="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 sz="2400" b="1" i="1" dirty="0"/>
              </a:p>
            </p:txBody>
          </p:sp>
          <p:sp>
            <p:nvSpPr>
              <p:cNvPr id="54" name="Rectangle 104"/>
              <p:cNvSpPr>
                <a:spLocks noChangeArrowheads="1"/>
              </p:cNvSpPr>
              <p:nvPr/>
            </p:nvSpPr>
            <p:spPr bwMode="auto">
              <a:xfrm>
                <a:off x="3506" y="3099"/>
                <a:ext cx="256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i="1" dirty="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ru-RU" sz="2400" b="1" i="1" dirty="0"/>
              </a:p>
            </p:txBody>
          </p:sp>
          <p:sp>
            <p:nvSpPr>
              <p:cNvPr id="55" name="Rectangle 105"/>
              <p:cNvSpPr>
                <a:spLocks noChangeArrowheads="1"/>
              </p:cNvSpPr>
              <p:nvPr/>
            </p:nvSpPr>
            <p:spPr bwMode="auto">
              <a:xfrm>
                <a:off x="4450" y="1305"/>
                <a:ext cx="20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ru-RU" sz="24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Х</a:t>
                </a:r>
                <a:endParaRPr lang="ru-RU" sz="2400" i="1" dirty="0"/>
              </a:p>
            </p:txBody>
          </p:sp>
          <p:sp>
            <p:nvSpPr>
              <p:cNvPr id="56" name="Rectangle 106"/>
              <p:cNvSpPr>
                <a:spLocks noChangeArrowheads="1"/>
              </p:cNvSpPr>
              <p:nvPr/>
            </p:nvSpPr>
            <p:spPr bwMode="auto">
              <a:xfrm>
                <a:off x="4366" y="3323"/>
                <a:ext cx="205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dirty="0">
                    <a:solidFill>
                      <a:srgbClr val="000000"/>
                    </a:solidFill>
                    <a:latin typeface="Times New Roman" pitchFamily="18" charset="0"/>
                  </a:rPr>
                  <a:t>Э</a:t>
                </a:r>
                <a:endParaRPr lang="ru-RU" sz="2400" i="0" dirty="0"/>
              </a:p>
            </p:txBody>
          </p:sp>
          <p:sp>
            <p:nvSpPr>
              <p:cNvPr id="57" name="Rectangle 107"/>
              <p:cNvSpPr>
                <a:spLocks noChangeArrowheads="1"/>
              </p:cNvSpPr>
              <p:nvPr/>
            </p:nvSpPr>
            <p:spPr bwMode="auto">
              <a:xfrm>
                <a:off x="1083" y="2642"/>
                <a:ext cx="14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ru-RU" sz="2400" i="1" dirty="0"/>
              </a:p>
            </p:txBody>
          </p:sp>
          <p:sp>
            <p:nvSpPr>
              <p:cNvPr id="58" name="Line 109"/>
              <p:cNvSpPr>
                <a:spLocks noChangeShapeType="1"/>
              </p:cNvSpPr>
              <p:nvPr/>
            </p:nvSpPr>
            <p:spPr bwMode="auto">
              <a:xfrm>
                <a:off x="2848" y="2044"/>
                <a:ext cx="0" cy="37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0" name="Line 111"/>
              <p:cNvSpPr>
                <a:spLocks noChangeShapeType="1"/>
              </p:cNvSpPr>
              <p:nvPr/>
            </p:nvSpPr>
            <p:spPr bwMode="auto">
              <a:xfrm flipV="1">
                <a:off x="4315" y="1317"/>
                <a:ext cx="0" cy="2540"/>
              </a:xfrm>
              <a:prstGeom prst="line">
                <a:avLst/>
              </a:prstGeom>
              <a:noFill/>
              <a:ln w="34925">
                <a:solidFill>
                  <a:srgbClr val="C0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1" name="Line 112"/>
              <p:cNvSpPr>
                <a:spLocks noChangeShapeType="1"/>
              </p:cNvSpPr>
              <p:nvPr/>
            </p:nvSpPr>
            <p:spPr bwMode="auto">
              <a:xfrm>
                <a:off x="1301" y="2596"/>
                <a:ext cx="3015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" name="Line 113"/>
              <p:cNvSpPr>
                <a:spLocks noChangeShapeType="1"/>
              </p:cNvSpPr>
              <p:nvPr/>
            </p:nvSpPr>
            <p:spPr bwMode="auto">
              <a:xfrm flipV="1">
                <a:off x="2881" y="2385"/>
                <a:ext cx="1418" cy="20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6" name="Line 117"/>
              <p:cNvSpPr>
                <a:spLocks noChangeShapeType="1"/>
              </p:cNvSpPr>
              <p:nvPr/>
            </p:nvSpPr>
            <p:spPr bwMode="auto">
              <a:xfrm>
                <a:off x="2876" y="3047"/>
                <a:ext cx="1415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 type="triangle" w="lg" len="med"/>
                <a:tailEnd type="triangle" w="lg" len="med"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7" name="Rectangle 118"/>
              <p:cNvSpPr>
                <a:spLocks noChangeArrowheads="1"/>
              </p:cNvSpPr>
              <p:nvPr/>
            </p:nvSpPr>
            <p:spPr bwMode="auto">
              <a:xfrm>
                <a:off x="1334" y="2377"/>
                <a:ext cx="185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S</a:t>
                </a:r>
                <a:endParaRPr lang="ru-RU" sz="2400" dirty="0"/>
              </a:p>
            </p:txBody>
          </p:sp>
          <p:sp>
            <p:nvSpPr>
              <p:cNvPr id="70" name="Line 121"/>
              <p:cNvSpPr>
                <a:spLocks noChangeShapeType="1"/>
              </p:cNvSpPr>
              <p:nvPr/>
            </p:nvSpPr>
            <p:spPr bwMode="auto">
              <a:xfrm>
                <a:off x="2858" y="2782"/>
                <a:ext cx="0" cy="371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2" name="Rectangle 123"/>
              <p:cNvSpPr>
                <a:spLocks noChangeArrowheads="1"/>
              </p:cNvSpPr>
              <p:nvPr/>
            </p:nvSpPr>
            <p:spPr bwMode="auto">
              <a:xfrm>
                <a:off x="1342" y="2790"/>
                <a:ext cx="23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i="0" dirty="0" smtClean="0">
                    <a:solidFill>
                      <a:srgbClr val="0000FF"/>
                    </a:solidFill>
                    <a:latin typeface="Times New Roman" pitchFamily="18" charset="0"/>
                  </a:rPr>
                  <a:t>S</a:t>
                </a:r>
                <a:r>
                  <a:rPr lang="en-US" sz="2400" b="1" i="0" baseline="30000" dirty="0">
                    <a:solidFill>
                      <a:srgbClr val="0000FF"/>
                    </a:solidFill>
                    <a:latin typeface="Times New Roman" pitchFamily="18" charset="0"/>
                  </a:rPr>
                  <a:t>*</a:t>
                </a:r>
                <a:endParaRPr lang="ru-RU" sz="2400" i="0" dirty="0"/>
              </a:p>
            </p:txBody>
          </p:sp>
          <p:sp>
            <p:nvSpPr>
              <p:cNvPr id="73" name="Line 124"/>
              <p:cNvSpPr>
                <a:spLocks noChangeShapeType="1"/>
              </p:cNvSpPr>
              <p:nvPr/>
            </p:nvSpPr>
            <p:spPr bwMode="auto">
              <a:xfrm flipH="1">
                <a:off x="1277" y="2572"/>
                <a:ext cx="0" cy="43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5" name="Line 126"/>
              <p:cNvSpPr>
                <a:spLocks noChangeShapeType="1"/>
              </p:cNvSpPr>
              <p:nvPr/>
            </p:nvSpPr>
            <p:spPr bwMode="auto">
              <a:xfrm>
                <a:off x="1276" y="3047"/>
                <a:ext cx="1572" cy="0"/>
              </a:xfrm>
              <a:prstGeom prst="line">
                <a:avLst/>
              </a:prstGeom>
              <a:noFill/>
              <a:ln w="19050">
                <a:solidFill>
                  <a:srgbClr val="FF00FF"/>
                </a:solidFill>
                <a:round/>
                <a:headEnd type="triangle" w="lg" len="med"/>
                <a:tailEnd type="triangle" w="lg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6" name="Line 127"/>
              <p:cNvSpPr>
                <a:spLocks noChangeShapeType="1"/>
              </p:cNvSpPr>
              <p:nvPr/>
            </p:nvSpPr>
            <p:spPr bwMode="auto">
              <a:xfrm flipV="1">
                <a:off x="1291" y="2260"/>
                <a:ext cx="3008" cy="72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77" name="Arc 128"/>
              <p:cNvSpPr>
                <a:spLocks/>
              </p:cNvSpPr>
              <p:nvPr/>
            </p:nvSpPr>
            <p:spPr bwMode="auto">
              <a:xfrm rot="-8213995">
                <a:off x="2440" y="2553"/>
                <a:ext cx="71" cy="129"/>
              </a:xfrm>
              <a:custGeom>
                <a:avLst/>
                <a:gdLst>
                  <a:gd name="T0" fmla="*/ 0 w 17752"/>
                  <a:gd name="T1" fmla="*/ 0 h 21600"/>
                  <a:gd name="T2" fmla="*/ 60 w 17752"/>
                  <a:gd name="T3" fmla="*/ 45 h 21600"/>
                  <a:gd name="T4" fmla="*/ 0 w 17752"/>
                  <a:gd name="T5" fmla="*/ 105 h 21600"/>
                  <a:gd name="T6" fmla="*/ 0 60000 65536"/>
                  <a:gd name="T7" fmla="*/ 0 60000 65536"/>
                  <a:gd name="T8" fmla="*/ 0 60000 65536"/>
                  <a:gd name="T9" fmla="*/ 0 w 17752"/>
                  <a:gd name="T10" fmla="*/ 0 h 21600"/>
                  <a:gd name="T11" fmla="*/ 17752 w 177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52" h="21600" fill="none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</a:path>
                  <a:path w="17752" h="21600" stroke="0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 cmpd="dbl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dirty="0"/>
              </a:p>
            </p:txBody>
          </p:sp>
          <p:sp>
            <p:nvSpPr>
              <p:cNvPr id="78" name="Arc 129"/>
              <p:cNvSpPr>
                <a:spLocks/>
              </p:cNvSpPr>
              <p:nvPr/>
            </p:nvSpPr>
            <p:spPr bwMode="auto">
              <a:xfrm rot="17494076" flipV="1">
                <a:off x="3562" y="2472"/>
                <a:ext cx="79" cy="115"/>
              </a:xfrm>
              <a:custGeom>
                <a:avLst/>
                <a:gdLst>
                  <a:gd name="T0" fmla="*/ 0 w 17752"/>
                  <a:gd name="T1" fmla="*/ 0 h 21600"/>
                  <a:gd name="T2" fmla="*/ 65 w 17752"/>
                  <a:gd name="T3" fmla="*/ 42 h 21600"/>
                  <a:gd name="T4" fmla="*/ 0 w 17752"/>
                  <a:gd name="T5" fmla="*/ 97 h 21600"/>
                  <a:gd name="T6" fmla="*/ 0 60000 65536"/>
                  <a:gd name="T7" fmla="*/ 0 60000 65536"/>
                  <a:gd name="T8" fmla="*/ 0 60000 65536"/>
                  <a:gd name="T9" fmla="*/ 0 w 17752"/>
                  <a:gd name="T10" fmla="*/ 0 h 21600"/>
                  <a:gd name="T11" fmla="*/ 17752 w 177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52" h="21600" fill="none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</a:path>
                  <a:path w="17752" h="21600" stroke="0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dirty="0"/>
              </a:p>
            </p:txBody>
          </p:sp>
          <p:sp>
            <p:nvSpPr>
              <p:cNvPr id="79" name="Arc 130"/>
              <p:cNvSpPr>
                <a:spLocks/>
              </p:cNvSpPr>
              <p:nvPr/>
            </p:nvSpPr>
            <p:spPr bwMode="auto">
              <a:xfrm rot="18133085" flipV="1">
                <a:off x="3217" y="2466"/>
                <a:ext cx="78" cy="116"/>
              </a:xfrm>
              <a:custGeom>
                <a:avLst/>
                <a:gdLst>
                  <a:gd name="T0" fmla="*/ 0 w 17752"/>
                  <a:gd name="T1" fmla="*/ 0 h 21600"/>
                  <a:gd name="T2" fmla="*/ 64 w 17752"/>
                  <a:gd name="T3" fmla="*/ 42 h 21600"/>
                  <a:gd name="T4" fmla="*/ 0 w 17752"/>
                  <a:gd name="T5" fmla="*/ 98 h 21600"/>
                  <a:gd name="T6" fmla="*/ 0 60000 65536"/>
                  <a:gd name="T7" fmla="*/ 0 60000 65536"/>
                  <a:gd name="T8" fmla="*/ 0 60000 65536"/>
                  <a:gd name="T9" fmla="*/ 0 w 17752"/>
                  <a:gd name="T10" fmla="*/ 0 h 21600"/>
                  <a:gd name="T11" fmla="*/ 17752 w 177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752" h="21600" fill="none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</a:path>
                  <a:path w="17752" h="21600" stroke="0" extrusionOk="0">
                    <a:moveTo>
                      <a:pt x="-1" y="0"/>
                    </a:moveTo>
                    <a:cubicBezTo>
                      <a:pt x="7083" y="0"/>
                      <a:pt x="13716" y="3473"/>
                      <a:pt x="17752" y="929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 cmpd="dbl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ru-RU" dirty="0"/>
              </a:p>
            </p:txBody>
          </p:sp>
          <p:sp>
            <p:nvSpPr>
              <p:cNvPr id="80" name="Freeform 131"/>
              <p:cNvSpPr>
                <a:spLocks/>
              </p:cNvSpPr>
              <p:nvPr/>
            </p:nvSpPr>
            <p:spPr bwMode="auto">
              <a:xfrm rot="14352519">
                <a:off x="3542" y="2191"/>
                <a:ext cx="310" cy="275"/>
              </a:xfrm>
              <a:custGeom>
                <a:avLst/>
                <a:gdLst>
                  <a:gd name="T0" fmla="*/ 0 w 380"/>
                  <a:gd name="T1" fmla="*/ 0 h 530"/>
                  <a:gd name="T2" fmla="*/ 69 w 380"/>
                  <a:gd name="T3" fmla="*/ 184 h 530"/>
                  <a:gd name="T4" fmla="*/ 277 w 380"/>
                  <a:gd name="T5" fmla="*/ 288 h 530"/>
                  <a:gd name="T6" fmla="*/ 380 w 380"/>
                  <a:gd name="T7" fmla="*/ 530 h 5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0"/>
                  <a:gd name="T13" fmla="*/ 0 h 530"/>
                  <a:gd name="T14" fmla="*/ 380 w 380"/>
                  <a:gd name="T15" fmla="*/ 530 h 5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0" h="530">
                    <a:moveTo>
                      <a:pt x="0" y="0"/>
                    </a:moveTo>
                    <a:cubicBezTo>
                      <a:pt x="11" y="68"/>
                      <a:pt x="23" y="136"/>
                      <a:pt x="69" y="184"/>
                    </a:cubicBezTo>
                    <a:cubicBezTo>
                      <a:pt x="115" y="232"/>
                      <a:pt x="225" y="230"/>
                      <a:pt x="277" y="288"/>
                    </a:cubicBezTo>
                    <a:cubicBezTo>
                      <a:pt x="329" y="346"/>
                      <a:pt x="363" y="488"/>
                      <a:pt x="380" y="530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eaVert"/>
              <a:lstStyle/>
              <a:p>
                <a:endParaRPr lang="ru-RU" dirty="0"/>
              </a:p>
            </p:txBody>
          </p:sp>
          <p:sp>
            <p:nvSpPr>
              <p:cNvPr id="82" name="Rectangle 133"/>
              <p:cNvSpPr>
                <a:spLocks noChangeArrowheads="1"/>
              </p:cNvSpPr>
              <p:nvPr/>
            </p:nvSpPr>
            <p:spPr bwMode="auto">
              <a:xfrm>
                <a:off x="2659" y="2350"/>
                <a:ext cx="171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i="1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ru-RU" sz="2400" i="1" dirty="0"/>
              </a:p>
            </p:txBody>
          </p:sp>
          <p:sp>
            <p:nvSpPr>
              <p:cNvPr id="83" name="Rectangle 134"/>
              <p:cNvSpPr>
                <a:spLocks noChangeArrowheads="1"/>
              </p:cNvSpPr>
              <p:nvPr/>
            </p:nvSpPr>
            <p:spPr bwMode="auto">
              <a:xfrm>
                <a:off x="4373" y="2462"/>
                <a:ext cx="140" cy="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/>
              <a:lstStyle/>
              <a:p>
                <a:r>
                  <a:rPr lang="en-US" sz="2400" i="0" dirty="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ru-RU" sz="2400" i="0" dirty="0"/>
              </a:p>
            </p:txBody>
          </p:sp>
          <p:sp>
            <p:nvSpPr>
              <p:cNvPr id="84" name="Rectangle 135"/>
              <p:cNvSpPr>
                <a:spLocks noChangeArrowheads="1"/>
              </p:cNvSpPr>
              <p:nvPr/>
            </p:nvSpPr>
            <p:spPr bwMode="auto">
              <a:xfrm>
                <a:off x="3472" y="2409"/>
                <a:ext cx="199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b="1" i="1" dirty="0" smtClean="0">
                    <a:solidFill>
                      <a:srgbClr val="0000FF"/>
                    </a:solidFill>
                    <a:latin typeface="Times New Roman" pitchFamily="18" charset="0"/>
                    <a:sym typeface="Symbol" pitchFamily="18" charset="2"/>
                  </a:rPr>
                  <a:t></a:t>
                </a:r>
                <a:endParaRPr lang="ru-RU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Rectangle 118"/>
              <p:cNvSpPr>
                <a:spLocks noChangeArrowheads="1"/>
              </p:cNvSpPr>
              <p:nvPr/>
            </p:nvSpPr>
            <p:spPr bwMode="auto">
              <a:xfrm>
                <a:off x="1237" y="2472"/>
                <a:ext cx="181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sz="2400" b="1" i="0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</a:t>
                </a:r>
                <a:endParaRPr lang="ru-RU" sz="2400" i="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1" name="Rectangle 103"/>
            <p:cNvSpPr>
              <a:spLocks noChangeArrowheads="1"/>
            </p:cNvSpPr>
            <p:nvPr/>
          </p:nvSpPr>
          <p:spPr bwMode="auto">
            <a:xfrm>
              <a:off x="785786" y="2143116"/>
              <a:ext cx="1643074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r>
                <a:rPr lang="en-US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r>
                <a:rPr lang="en-US" sz="2400" dirty="0" smtClean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 h 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&lt;&lt;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</a:rPr>
                <a:t> l</a:t>
              </a:r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r>
                <a:rPr lang="en-US" sz="2400" i="1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sz="2400" i="1" dirty="0" smtClean="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endParaRPr lang="ru-RU" sz="2400" i="1" dirty="0"/>
            </a:p>
          </p:txBody>
        </p:sp>
      </p:grpSp>
      <p:graphicFrame>
        <p:nvGraphicFramePr>
          <p:cNvPr id="29700" name="Object 69"/>
          <p:cNvGraphicFramePr>
            <a:graphicFrameLocks noChangeAspect="1"/>
          </p:cNvGraphicFramePr>
          <p:nvPr/>
        </p:nvGraphicFramePr>
        <p:xfrm>
          <a:off x="5670562" y="1659086"/>
          <a:ext cx="615950" cy="477838"/>
        </p:xfrm>
        <a:graphic>
          <a:graphicData uri="http://schemas.openxmlformats.org/presentationml/2006/ole">
            <p:oleObj spid="_x0000_s115715" name="Формула" r:id="rId4" imgW="330120" imgH="266400" progId="Equation.3">
              <p:embed/>
            </p:oleObj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3143240" y="4500570"/>
          <a:ext cx="1477399" cy="857256"/>
        </p:xfrm>
        <a:graphic>
          <a:graphicData uri="http://schemas.openxmlformats.org/presentationml/2006/ole">
            <p:oleObj spid="_x0000_s115716" name="Формула" r:id="rId5" imgW="774364" imgH="444307" progId="Equation.3">
              <p:embed/>
            </p:oleObj>
          </a:graphicData>
        </a:graphic>
      </p:graphicFrame>
      <p:sp>
        <p:nvSpPr>
          <p:cNvPr id="91" name="Выгнутая влево стрелка 90"/>
          <p:cNvSpPr/>
          <p:nvPr/>
        </p:nvSpPr>
        <p:spPr>
          <a:xfrm rot="16892908">
            <a:off x="1714479" y="4000505"/>
            <a:ext cx="285753" cy="2000264"/>
          </a:xfrm>
          <a:prstGeom prst="curvedRightArrow">
            <a:avLst>
              <a:gd name="adj1" fmla="val 25000"/>
              <a:gd name="adj2" fmla="val 79851"/>
              <a:gd name="adj3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" name="AutoShape 27"/>
          <p:cNvSpPr>
            <a:spLocks noChangeArrowheads="1"/>
          </p:cNvSpPr>
          <p:nvPr/>
        </p:nvSpPr>
        <p:spPr bwMode="auto">
          <a:xfrm>
            <a:off x="2857488" y="4429132"/>
            <a:ext cx="2357422" cy="1071570"/>
          </a:xfrm>
          <a:prstGeom prst="cloudCallout">
            <a:avLst>
              <a:gd name="adj1" fmla="val 39511"/>
              <a:gd name="adj2" fmla="val -100213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3"/>
          <p:cNvSpPr>
            <a:spLocks noChangeArrowheads="1"/>
          </p:cNvSpPr>
          <p:nvPr/>
        </p:nvSpPr>
        <p:spPr bwMode="auto">
          <a:xfrm>
            <a:off x="5223135" y="5127610"/>
            <a:ext cx="2643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Что напоминает</a:t>
            </a:r>
            <a:endParaRPr lang="ru-RU" sz="20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7786710" y="4929198"/>
            <a:ext cx="642942" cy="7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sym typeface="Symbol" pitchFamily="18" charset="2"/>
              </a:rPr>
              <a:t>??</a:t>
            </a:r>
            <a:endParaRPr lang="ru-RU" sz="3600" b="1" i="1" dirty="0" smtClean="0">
              <a:solidFill>
                <a:srgbClr val="00B0F0"/>
              </a:solidFill>
              <a:latin typeface="Constantia" pitchFamily="18" charset="0"/>
              <a:sym typeface="Symbol"/>
            </a:endParaRPr>
          </a:p>
          <a:p>
            <a:pPr lvl="0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/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123"/>
          <p:cNvSpPr>
            <a:spLocks noChangeArrowheads="1"/>
          </p:cNvSpPr>
          <p:nvPr/>
        </p:nvSpPr>
        <p:spPr bwMode="auto">
          <a:xfrm>
            <a:off x="1847524" y="3336738"/>
            <a:ext cx="287391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400" b="1" i="0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</a:t>
            </a:r>
            <a:endParaRPr lang="ru-RU" sz="2400" i="0" dirty="0"/>
          </a:p>
        </p:txBody>
      </p:sp>
      <p:sp>
        <p:nvSpPr>
          <p:cNvPr id="96" name="Rectangle 11"/>
          <p:cNvSpPr>
            <a:spLocks/>
          </p:cNvSpPr>
          <p:nvPr/>
        </p:nvSpPr>
        <p:spPr bwMode="auto">
          <a:xfrm>
            <a:off x="6595875" y="2262139"/>
            <a:ext cx="1000132" cy="50323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x</a:t>
            </a:r>
            <a:r>
              <a:rPr lang="en-US" sz="2400" baseline="-25000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1</a:t>
            </a:r>
            <a:r>
              <a:rPr lang="en-US" sz="2400" i="1" baseline="30000" dirty="0" smtClean="0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min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928662" y="5143512"/>
            <a:ext cx="2000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Задача 10.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12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47" name="Line 111"/>
          <p:cNvSpPr>
            <a:spLocks noChangeShapeType="1"/>
          </p:cNvSpPr>
          <p:nvPr/>
        </p:nvSpPr>
        <p:spPr bwMode="auto">
          <a:xfrm flipV="1">
            <a:off x="4484539" y="2000240"/>
            <a:ext cx="0" cy="18360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48" name="Rectangle 103"/>
          <p:cNvSpPr>
            <a:spLocks noChangeArrowheads="1"/>
          </p:cNvSpPr>
          <p:nvPr/>
        </p:nvSpPr>
        <p:spPr bwMode="auto">
          <a:xfrm>
            <a:off x="785786" y="1000108"/>
            <a:ext cx="300039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Размер отверстия 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b &gt;&gt;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sym typeface="Symbol"/>
              </a:rPr>
              <a:t>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400" i="1" dirty="0"/>
          </a:p>
        </p:txBody>
      </p:sp>
      <p:sp>
        <p:nvSpPr>
          <p:cNvPr id="50" name="Text Box 62"/>
          <p:cNvSpPr txBox="1">
            <a:spLocks noChangeArrowheads="1"/>
          </p:cNvSpPr>
          <p:nvPr/>
        </p:nvSpPr>
        <p:spPr bwMode="auto">
          <a:xfrm>
            <a:off x="295244" y="6182045"/>
            <a:ext cx="8348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B050"/>
                </a:solidFill>
                <a:latin typeface="Constantia" pitchFamily="18" charset="0"/>
                <a:sym typeface="Symbol" pitchFamily="18" charset="2"/>
              </a:rPr>
              <a:t>**</a:t>
            </a:r>
            <a:r>
              <a:rPr lang="ru-RU" b="1" i="1" baseline="30000" dirty="0" smtClean="0">
                <a:solidFill>
                  <a:srgbClr val="00B050"/>
                </a:solidFill>
                <a:latin typeface="Constantia" pitchFamily="18" charset="0"/>
                <a:sym typeface="Symbol" pitchFamily="18" charset="2"/>
              </a:rPr>
              <a:t>)</a:t>
            </a:r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sym typeface="Symbol" pitchFamily="18" charset="2"/>
              </a:rPr>
              <a:t> Объекты на Луне.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Глаз: </a:t>
            </a:r>
            <a:r>
              <a:rPr lang="en-US" i="1" dirty="0" smtClean="0">
                <a:latin typeface="Times New Roman" pitchFamily="18" charset="0"/>
                <a:sym typeface="Symbol"/>
              </a:rPr>
              <a:t>h</a:t>
            </a:r>
            <a:r>
              <a:rPr lang="en-US" i="1" baseline="30000" dirty="0" smtClean="0">
                <a:latin typeface="Constantia" pitchFamily="18" charset="0"/>
                <a:sym typeface="Symbol" pitchFamily="18" charset="2"/>
              </a:rPr>
              <a:t>min </a:t>
            </a:r>
            <a:r>
              <a:rPr lang="ru-RU" dirty="0" smtClean="0">
                <a:latin typeface="Times New Roman" pitchFamily="18" charset="0"/>
                <a:sym typeface="Symbol"/>
              </a:rPr>
              <a:t> 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50 </a:t>
            </a:r>
            <a:r>
              <a:rPr lang="ru-RU" i="1" dirty="0" smtClean="0">
                <a:latin typeface="Times New Roman" pitchFamily="18" charset="0"/>
                <a:sym typeface="Symbol" pitchFamily="18" charset="2"/>
              </a:rPr>
              <a:t>км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; Телескоп Хаббл (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d</a:t>
            </a:r>
            <a:r>
              <a:rPr lang="en-US" dirty="0" smtClean="0">
                <a:latin typeface="Times New Roman" pitchFamily="18" charset="0"/>
                <a:sym typeface="Symbol" pitchFamily="18" charset="2"/>
              </a:rPr>
              <a:t> = 2,5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ru-RU" i="1" dirty="0" smtClean="0">
                <a:latin typeface="Times New Roman" pitchFamily="18" charset="0"/>
                <a:sym typeface="Symbol" pitchFamily="18" charset="2"/>
              </a:rPr>
              <a:t>м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): </a:t>
            </a:r>
            <a:r>
              <a:rPr lang="en-US" i="1" dirty="0" smtClean="0">
                <a:latin typeface="Times New Roman" pitchFamily="18" charset="0"/>
                <a:sym typeface="Symbol"/>
              </a:rPr>
              <a:t>h</a:t>
            </a:r>
            <a:r>
              <a:rPr lang="en-US" i="1" baseline="30000" dirty="0" smtClean="0">
                <a:latin typeface="Constantia" pitchFamily="18" charset="0"/>
                <a:sym typeface="Symbol" pitchFamily="18" charset="2"/>
              </a:rPr>
              <a:t>min </a:t>
            </a:r>
            <a:r>
              <a:rPr lang="ru-RU" dirty="0" smtClean="0">
                <a:latin typeface="Times New Roman" pitchFamily="18" charset="0"/>
                <a:sym typeface="Symbol"/>
              </a:rPr>
              <a:t>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 100 </a:t>
            </a:r>
            <a:r>
              <a:rPr lang="ru-RU" i="1" dirty="0" smtClean="0">
                <a:latin typeface="Times New Roman" pitchFamily="18" charset="0"/>
                <a:sym typeface="Symbol" pitchFamily="18" charset="2"/>
              </a:rPr>
              <a:t>м</a:t>
            </a:r>
            <a:r>
              <a:rPr lang="ru-RU" dirty="0" smtClean="0">
                <a:latin typeface="Times New Roman" pitchFamily="18" charset="0"/>
                <a:sym typeface="Symbol" pitchFamily="18" charset="2"/>
              </a:rPr>
              <a:t>.</a:t>
            </a:r>
            <a:endParaRPr lang="en-US" sz="1600" dirty="0">
              <a:latin typeface="Times New Roman" pitchFamily="18" charset="0"/>
              <a:sym typeface="Symbol" pitchFamily="18" charset="2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142844" y="5563952"/>
            <a:ext cx="7858180" cy="469853"/>
            <a:chOff x="142844" y="5563952"/>
            <a:chExt cx="7858180" cy="469853"/>
          </a:xfrm>
        </p:grpSpPr>
        <p:sp>
          <p:nvSpPr>
            <p:cNvPr id="97" name="Text Box 62"/>
            <p:cNvSpPr txBox="1">
              <a:spLocks noChangeArrowheads="1"/>
            </p:cNvSpPr>
            <p:nvPr/>
          </p:nvSpPr>
          <p:spPr bwMode="auto">
            <a:xfrm>
              <a:off x="142844" y="5572140"/>
              <a:ext cx="78581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*</a:t>
              </a:r>
              <a:r>
                <a:rPr lang="ru-RU" b="1" i="1" baseline="30000" dirty="0" smtClean="0">
                  <a:solidFill>
                    <a:srgbClr val="0000FF"/>
                  </a:solidFill>
                  <a:latin typeface="Constantia" pitchFamily="18" charset="0"/>
                  <a:sym typeface="Symbol" pitchFamily="18" charset="2"/>
                </a:rPr>
                <a:t>)</a:t>
              </a:r>
              <a:r>
                <a:rPr lang="ru-RU" b="1" i="1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Круглое отверстие</a:t>
              </a:r>
              <a:r>
                <a:rPr lang="ru-RU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:</a:t>
              </a:r>
              <a:r>
                <a:rPr lang="ru-RU" i="1" dirty="0" smtClean="0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     </a:t>
              </a:r>
              <a:r>
                <a:rPr lang="en-US" sz="2400" i="1" dirty="0" smtClean="0">
                  <a:latin typeface="Times New Roman" pitchFamily="18" charset="0"/>
                  <a:sym typeface="Symbol" pitchFamily="18" charset="2"/>
                </a:rPr>
                <a:t>d</a:t>
              </a:r>
              <a:r>
                <a:rPr lang="en-US" sz="2400" dirty="0" smtClean="0">
                  <a:latin typeface="Times New Roman" pitchFamily="18" charset="0"/>
                  <a:sym typeface="Symbol"/>
                </a:rPr>
                <a:t></a:t>
              </a:r>
              <a:r>
                <a:rPr lang="en-US" sz="2400" dirty="0" smtClean="0">
                  <a:latin typeface="Times New Roman" pitchFamily="18" charset="0"/>
                  <a:sym typeface="Symbol" pitchFamily="18" charset="2"/>
                </a:rPr>
                <a:t>sin</a:t>
              </a:r>
              <a:r>
                <a:rPr lang="ru-RU" sz="2400" dirty="0" smtClean="0">
                  <a:latin typeface="Times New Roman" pitchFamily="18" charset="0"/>
                  <a:sym typeface="Symbol" pitchFamily="18" charset="2"/>
                </a:rPr>
                <a:t>       </a:t>
              </a:r>
              <a:r>
                <a:rPr lang="en-US" sz="2400" i="1" dirty="0" smtClean="0">
                  <a:latin typeface="Times New Roman" pitchFamily="18" charset="0"/>
                  <a:sym typeface="Symbol"/>
                </a:rPr>
                <a:t> = </a:t>
              </a:r>
              <a:r>
                <a:rPr lang="en-US" sz="2400" dirty="0" smtClean="0">
                  <a:latin typeface="Times New Roman" pitchFamily="18" charset="0"/>
                  <a:sym typeface="Symbol"/>
                </a:rPr>
                <a:t></a:t>
              </a:r>
              <a:r>
                <a:rPr lang="en-US" sz="2400" i="1" dirty="0" smtClean="0">
                  <a:latin typeface="Times New Roman" pitchFamily="18" charset="0"/>
                  <a:sym typeface="Symbol"/>
                </a:rPr>
                <a:t> </a:t>
              </a:r>
              <a:r>
                <a:rPr lang="ru-RU" sz="2400" dirty="0" smtClean="0">
                  <a:latin typeface="Times New Roman" pitchFamily="18" charset="0"/>
                  <a:sym typeface="Symbol"/>
                </a:rPr>
                <a:t>1,22</a:t>
              </a:r>
              <a:r>
                <a:rPr lang="en-US" sz="2400" i="1" dirty="0" smtClean="0">
                  <a:latin typeface="Times New Roman" pitchFamily="18" charset="0"/>
                  <a:sym typeface="Symbol"/>
                </a:rPr>
                <a:t></a:t>
              </a:r>
              <a:r>
                <a:rPr lang="ru-RU" sz="2400" i="1" dirty="0" smtClean="0">
                  <a:latin typeface="Times New Roman" pitchFamily="18" charset="0"/>
                  <a:sym typeface="Symbol"/>
                </a:rPr>
                <a:t>     </a:t>
              </a:r>
              <a:r>
                <a:rPr lang="ru-RU" sz="1600" dirty="0" smtClean="0">
                  <a:latin typeface="Times New Roman" pitchFamily="18" charset="0"/>
                  <a:sym typeface="Symbol"/>
                </a:rPr>
                <a:t>(</a:t>
              </a:r>
              <a:r>
                <a:rPr lang="ru-RU" sz="1600" i="1" dirty="0" smtClean="0">
                  <a:latin typeface="Times New Roman" pitchFamily="18" charset="0"/>
                  <a:sym typeface="Symbol"/>
                </a:rPr>
                <a:t>поправка </a:t>
              </a:r>
              <a:r>
                <a:rPr lang="ru-RU" sz="1600" dirty="0" smtClean="0">
                  <a:latin typeface="Times New Roman" pitchFamily="18" charset="0"/>
                  <a:sym typeface="Symbol"/>
                </a:rPr>
                <a:t>22% на </a:t>
              </a:r>
              <a:r>
                <a:rPr lang="en-US" sz="1600" i="1" dirty="0" smtClean="0">
                  <a:latin typeface="Times New Roman" pitchFamily="18" charset="0"/>
                  <a:sym typeface="Symbol"/>
                </a:rPr>
                <a:t>h</a:t>
              </a:r>
              <a:r>
                <a:rPr lang="en-US" sz="1600" i="1" baseline="30000" dirty="0" smtClean="0">
                  <a:latin typeface="Constantia" pitchFamily="18" charset="0"/>
                  <a:sym typeface="Symbol" pitchFamily="18" charset="2"/>
                </a:rPr>
                <a:t>min</a:t>
              </a:r>
              <a:r>
                <a:rPr lang="ru-RU" sz="1600" dirty="0" smtClean="0">
                  <a:latin typeface="Times New Roman" pitchFamily="18" charset="0"/>
                  <a:sym typeface="Symbol"/>
                </a:rPr>
                <a:t>)</a:t>
              </a:r>
              <a:endParaRPr lang="en-US" sz="1600" dirty="0">
                <a:latin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115717" name="Object 5"/>
            <p:cNvGraphicFramePr>
              <a:graphicFrameLocks noChangeAspect="1"/>
            </p:cNvGraphicFramePr>
            <p:nvPr/>
          </p:nvGraphicFramePr>
          <p:xfrm>
            <a:off x="3313108" y="5563952"/>
            <a:ext cx="544512" cy="422417"/>
          </p:xfrm>
          <a:graphic>
            <a:graphicData uri="http://schemas.openxmlformats.org/presentationml/2006/ole">
              <p:oleObj spid="_x0000_s115717" name="Формула" r:id="rId6" imgW="330120" imgH="2664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2" grpId="0" animBg="1"/>
      <p:bldP spid="93" grpId="0" build="p"/>
      <p:bldP spid="94" grpId="0" build="p"/>
      <p:bldP spid="95" grpId="0" build="p"/>
      <p:bldP spid="96" grpId="0" build="p"/>
      <p:bldP spid="98" grpId="0" build="p"/>
      <p:bldP spid="5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7356"/>
            <a:ext cx="6394397" cy="328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3641719" cy="204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3214710" cy="113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9620" y="4714884"/>
            <a:ext cx="3835718" cy="106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2606" y="5857892"/>
            <a:ext cx="36238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5"/>
          <p:cNvSpPr txBox="1">
            <a:spLocks/>
          </p:cNvSpPr>
          <p:nvPr/>
        </p:nvSpPr>
        <p:spPr bwMode="auto">
          <a:xfrm>
            <a:off x="6929454" y="214290"/>
            <a:ext cx="1143008" cy="357190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Доска </a:t>
            </a:r>
            <a:endParaRPr lang="ru-RU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53" y="15757"/>
            <a:ext cx="91191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 txBox="1">
            <a:spLocks/>
          </p:cNvSpPr>
          <p:nvPr/>
        </p:nvSpPr>
        <p:spPr bwMode="auto">
          <a:xfrm>
            <a:off x="4000496" y="71414"/>
            <a:ext cx="1071570" cy="357190"/>
          </a:xfrm>
          <a:prstGeom prst="rect">
            <a:avLst/>
          </a:prstGeom>
          <a:ln w="9525" cap="rnd"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b="1" i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Доска </a:t>
            </a:r>
            <a:endParaRPr lang="ru-RU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854" y="5041922"/>
            <a:ext cx="3816708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Выгнутая влево стрелка 7"/>
          <p:cNvSpPr/>
          <p:nvPr/>
        </p:nvSpPr>
        <p:spPr>
          <a:xfrm>
            <a:off x="71406" y="1785926"/>
            <a:ext cx="428628" cy="40005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59" name="Rectangle 43"/>
          <p:cNvSpPr>
            <a:spLocks noChangeArrowheads="1"/>
          </p:cNvSpPr>
          <p:nvPr/>
        </p:nvSpPr>
        <p:spPr bwMode="auto">
          <a:xfrm>
            <a:off x="500034" y="285728"/>
            <a:ext cx="817086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Спираль Френеля –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векторы-колебания  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для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центра </a:t>
            </a:r>
            <a:r>
              <a:rPr lang="ru-RU" b="1" i="1" dirty="0">
                <a:solidFill>
                  <a:srgbClr val="FF0000"/>
                </a:solidFill>
                <a:latin typeface="Constantia" pitchFamily="18" charset="0"/>
              </a:rPr>
              <a:t>дифракционной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 картины</a:t>
            </a:r>
            <a:endParaRPr lang="ru-RU" b="1" i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88460" name="Rectangle 44"/>
          <p:cNvSpPr>
            <a:spLocks noChangeArrowheads="1"/>
          </p:cNvSpPr>
          <p:nvPr/>
        </p:nvSpPr>
        <p:spPr bwMode="auto">
          <a:xfrm>
            <a:off x="5270478" y="5048342"/>
            <a:ext cx="26638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(открытый волновой фронт)</a:t>
            </a:r>
            <a:endParaRPr lang="ru-RU" sz="1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381" name="Rectangle 3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56" name="Rectangle 44"/>
          <p:cNvSpPr>
            <a:spLocks noChangeArrowheads="1"/>
          </p:cNvSpPr>
          <p:nvPr/>
        </p:nvSpPr>
        <p:spPr bwMode="auto">
          <a:xfrm>
            <a:off x="5000628" y="4500570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Работают</a:t>
            </a:r>
            <a:r>
              <a:rPr lang="en-US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ВСЕ </a:t>
            </a:r>
            <a:endParaRPr lang="en-US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вторичные  источники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7" name="Rectangle 44"/>
          <p:cNvSpPr>
            <a:spLocks noChangeArrowheads="1"/>
          </p:cNvSpPr>
          <p:nvPr/>
        </p:nvSpPr>
        <p:spPr bwMode="auto">
          <a:xfrm>
            <a:off x="7715272" y="4523024"/>
            <a:ext cx="10001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endParaRPr lang="ru-RU" sz="36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Штриховая стрелка вправо 198"/>
          <p:cNvSpPr/>
          <p:nvPr/>
        </p:nvSpPr>
        <p:spPr>
          <a:xfrm rot="5400000">
            <a:off x="829581" y="6155143"/>
            <a:ext cx="71435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0" name="Прямоугольник 199"/>
          <p:cNvSpPr/>
          <p:nvPr/>
        </p:nvSpPr>
        <p:spPr>
          <a:xfrm>
            <a:off x="0" y="6000768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</a:rPr>
              <a:t>Пример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ru-RU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97" name="Группа 196"/>
          <p:cNvGrpSpPr/>
          <p:nvPr/>
        </p:nvGrpSpPr>
        <p:grpSpPr>
          <a:xfrm>
            <a:off x="357158" y="1214422"/>
            <a:ext cx="5000660" cy="5286409"/>
            <a:chOff x="357158" y="1214422"/>
            <a:chExt cx="5000660" cy="5286409"/>
          </a:xfrm>
        </p:grpSpPr>
        <p:cxnSp>
          <p:nvCxnSpPr>
            <p:cNvPr id="195" name="Прямая со стрелкой 194"/>
            <p:cNvCxnSpPr/>
            <p:nvPr/>
          </p:nvCxnSpPr>
          <p:spPr>
            <a:xfrm rot="10800000">
              <a:off x="3000364" y="3286124"/>
              <a:ext cx="2357454" cy="1357322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Группа 190"/>
            <p:cNvGrpSpPr/>
            <p:nvPr/>
          </p:nvGrpSpPr>
          <p:grpSpPr>
            <a:xfrm>
              <a:off x="357158" y="1214422"/>
              <a:ext cx="4565587" cy="5286409"/>
              <a:chOff x="357158" y="1214422"/>
              <a:chExt cx="4565587" cy="5286409"/>
            </a:xfrm>
          </p:grpSpPr>
          <p:grpSp>
            <p:nvGrpSpPr>
              <p:cNvPr id="3" name="Group 167"/>
              <p:cNvGrpSpPr>
                <a:grpSpLocks/>
              </p:cNvGrpSpPr>
              <p:nvPr/>
            </p:nvGrpSpPr>
            <p:grpSpPr bwMode="auto">
              <a:xfrm>
                <a:off x="713811" y="1214422"/>
                <a:ext cx="4208934" cy="4786346"/>
                <a:chOff x="1454" y="595"/>
                <a:chExt cx="3918" cy="4587"/>
              </a:xfrm>
            </p:grpSpPr>
            <p:sp>
              <p:nvSpPr>
                <p:cNvPr id="215208" name="Text Box 168"/>
                <p:cNvSpPr txBox="1">
                  <a:spLocks noChangeArrowheads="1"/>
                </p:cNvSpPr>
                <p:nvPr/>
              </p:nvSpPr>
              <p:spPr bwMode="auto">
                <a:xfrm>
                  <a:off x="3308" y="2231"/>
                  <a:ext cx="1020" cy="1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209" name="Line 169"/>
                <p:cNvSpPr>
                  <a:spLocks noChangeShapeType="1"/>
                </p:cNvSpPr>
                <p:nvPr/>
              </p:nvSpPr>
              <p:spPr bwMode="auto">
                <a:xfrm>
                  <a:off x="3394" y="1261"/>
                  <a:ext cx="42" cy="2116"/>
                </a:xfrm>
                <a:prstGeom prst="line">
                  <a:avLst/>
                </a:prstGeom>
                <a:noFill/>
                <a:ln w="47625">
                  <a:solidFill>
                    <a:srgbClr val="FF0000"/>
                  </a:solidFill>
                  <a:prstDash val="dash"/>
                  <a:round/>
                  <a:headEnd/>
                  <a:tailEnd type="triangle" w="lg" len="lg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" name="Group 170"/>
                <p:cNvGrpSpPr>
                  <a:grpSpLocks/>
                </p:cNvGrpSpPr>
                <p:nvPr/>
              </p:nvGrpSpPr>
              <p:grpSpPr bwMode="auto">
                <a:xfrm>
                  <a:off x="2045" y="1259"/>
                  <a:ext cx="3327" cy="3923"/>
                  <a:chOff x="3492" y="4127"/>
                  <a:chExt cx="2655" cy="3005"/>
                </a:xfrm>
              </p:grpSpPr>
              <p:sp>
                <p:nvSpPr>
                  <p:cNvPr id="215211" name="Line 171"/>
                  <p:cNvSpPr>
                    <a:spLocks noChangeShapeType="1"/>
                  </p:cNvSpPr>
                  <p:nvPr/>
                </p:nvSpPr>
                <p:spPr bwMode="auto">
                  <a:xfrm>
                    <a:off x="4590" y="4127"/>
                    <a:ext cx="199" cy="1"/>
                  </a:xfrm>
                  <a:prstGeom prst="line">
                    <a:avLst/>
                  </a:prstGeom>
                  <a:noFill/>
                  <a:ln w="4127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2" name="Line 172"/>
                  <p:cNvSpPr>
                    <a:spLocks noChangeShapeType="1"/>
                  </p:cNvSpPr>
                  <p:nvPr/>
                </p:nvSpPr>
                <p:spPr bwMode="auto">
                  <a:xfrm rot="480000">
                    <a:off x="4791" y="414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3" name="Line 173"/>
                  <p:cNvSpPr>
                    <a:spLocks noChangeShapeType="1"/>
                  </p:cNvSpPr>
                  <p:nvPr/>
                </p:nvSpPr>
                <p:spPr bwMode="auto">
                  <a:xfrm rot="1080000">
                    <a:off x="4986" y="41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4" name="Line 174"/>
                  <p:cNvSpPr>
                    <a:spLocks noChangeShapeType="1"/>
                  </p:cNvSpPr>
                  <p:nvPr/>
                </p:nvSpPr>
                <p:spPr bwMode="auto">
                  <a:xfrm rot="1680000">
                    <a:off x="5174" y="426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5" name="Line 175"/>
                  <p:cNvSpPr>
                    <a:spLocks noChangeShapeType="1"/>
                  </p:cNvSpPr>
                  <p:nvPr/>
                </p:nvSpPr>
                <p:spPr bwMode="auto">
                  <a:xfrm rot="2160000">
                    <a:off x="5349" y="437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6" name="Line 176"/>
                  <p:cNvSpPr>
                    <a:spLocks noChangeShapeType="1"/>
                  </p:cNvSpPr>
                  <p:nvPr/>
                </p:nvSpPr>
                <p:spPr bwMode="auto">
                  <a:xfrm rot="2520000">
                    <a:off x="5519" y="44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7" name="Line 177"/>
                  <p:cNvSpPr>
                    <a:spLocks noChangeShapeType="1"/>
                  </p:cNvSpPr>
                  <p:nvPr/>
                </p:nvSpPr>
                <p:spPr bwMode="auto">
                  <a:xfrm rot="2773540">
                    <a:off x="5672" y="4644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8" name="Line 178"/>
                  <p:cNvSpPr>
                    <a:spLocks noChangeShapeType="1"/>
                  </p:cNvSpPr>
                  <p:nvPr/>
                </p:nvSpPr>
                <p:spPr bwMode="auto">
                  <a:xfrm rot="14053540">
                    <a:off x="3393" y="6484"/>
                    <a:ext cx="199" cy="1"/>
                  </a:xfrm>
                  <a:prstGeom prst="line">
                    <a:avLst/>
                  </a:prstGeom>
                  <a:noFill/>
                  <a:ln w="4127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19" name="Line 179"/>
                  <p:cNvSpPr>
                    <a:spLocks noChangeShapeType="1"/>
                  </p:cNvSpPr>
                  <p:nvPr/>
                </p:nvSpPr>
                <p:spPr bwMode="auto">
                  <a:xfrm rot="3853540">
                    <a:off x="5907" y="49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0" name="Line 180"/>
                  <p:cNvSpPr>
                    <a:spLocks noChangeShapeType="1"/>
                  </p:cNvSpPr>
                  <p:nvPr/>
                </p:nvSpPr>
                <p:spPr bwMode="auto">
                  <a:xfrm rot="4453540">
                    <a:off x="5986" y="519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1" name="Line 181"/>
                  <p:cNvSpPr>
                    <a:spLocks noChangeShapeType="1"/>
                  </p:cNvSpPr>
                  <p:nvPr/>
                </p:nvSpPr>
                <p:spPr bwMode="auto">
                  <a:xfrm rot="4933540">
                    <a:off x="6027" y="53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2" name="Line 182"/>
                  <p:cNvSpPr>
                    <a:spLocks noChangeShapeType="1"/>
                  </p:cNvSpPr>
                  <p:nvPr/>
                </p:nvSpPr>
                <p:spPr bwMode="auto">
                  <a:xfrm rot="5293540">
                    <a:off x="6047" y="560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3" name="Line 183"/>
                  <p:cNvSpPr>
                    <a:spLocks noChangeShapeType="1"/>
                  </p:cNvSpPr>
                  <p:nvPr/>
                </p:nvSpPr>
                <p:spPr bwMode="auto">
                  <a:xfrm rot="5734343">
                    <a:off x="6035" y="581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4" name="Line 184"/>
                  <p:cNvSpPr>
                    <a:spLocks noChangeShapeType="1"/>
                  </p:cNvSpPr>
                  <p:nvPr/>
                </p:nvSpPr>
                <p:spPr bwMode="auto">
                  <a:xfrm rot="6214343">
                    <a:off x="5996" y="602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5" name="Line 185"/>
                  <p:cNvSpPr>
                    <a:spLocks noChangeShapeType="1"/>
                  </p:cNvSpPr>
                  <p:nvPr/>
                </p:nvSpPr>
                <p:spPr bwMode="auto">
                  <a:xfrm rot="6814343">
                    <a:off x="5925" y="621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6" name="Line 186"/>
                  <p:cNvSpPr>
                    <a:spLocks noChangeShapeType="1"/>
                  </p:cNvSpPr>
                  <p:nvPr/>
                </p:nvSpPr>
                <p:spPr bwMode="auto">
                  <a:xfrm rot="7414343">
                    <a:off x="5836" y="639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7" name="Line 187"/>
                  <p:cNvSpPr>
                    <a:spLocks noChangeShapeType="1"/>
                  </p:cNvSpPr>
                  <p:nvPr/>
                </p:nvSpPr>
                <p:spPr bwMode="auto">
                  <a:xfrm rot="7894343">
                    <a:off x="5710" y="655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8" name="Line 188"/>
                  <p:cNvSpPr>
                    <a:spLocks noChangeShapeType="1"/>
                  </p:cNvSpPr>
                  <p:nvPr/>
                </p:nvSpPr>
                <p:spPr bwMode="auto">
                  <a:xfrm rot="8254343">
                    <a:off x="5576" y="6713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29" name="Line 189"/>
                  <p:cNvSpPr>
                    <a:spLocks noChangeShapeType="1"/>
                  </p:cNvSpPr>
                  <p:nvPr/>
                </p:nvSpPr>
                <p:spPr bwMode="auto">
                  <a:xfrm rot="8507883">
                    <a:off x="5401" y="684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0" name="Line 190"/>
                  <p:cNvSpPr>
                    <a:spLocks noChangeShapeType="1"/>
                  </p:cNvSpPr>
                  <p:nvPr/>
                </p:nvSpPr>
                <p:spPr bwMode="auto">
                  <a:xfrm rot="8987883">
                    <a:off x="5213" y="695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1" name="Line 191"/>
                  <p:cNvSpPr>
                    <a:spLocks noChangeShapeType="1"/>
                  </p:cNvSpPr>
                  <p:nvPr/>
                </p:nvSpPr>
                <p:spPr bwMode="auto">
                  <a:xfrm rot="9587883">
                    <a:off x="5027" y="703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2" name="Line 192"/>
                  <p:cNvSpPr>
                    <a:spLocks noChangeShapeType="1"/>
                  </p:cNvSpPr>
                  <p:nvPr/>
                </p:nvSpPr>
                <p:spPr bwMode="auto">
                  <a:xfrm rot="10080000">
                    <a:off x="4823" y="70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3" name="Line 193"/>
                  <p:cNvSpPr>
                    <a:spLocks noChangeShapeType="1"/>
                  </p:cNvSpPr>
                  <p:nvPr/>
                </p:nvSpPr>
                <p:spPr bwMode="auto">
                  <a:xfrm rot="10667883">
                    <a:off x="4604" y="7131"/>
                    <a:ext cx="199" cy="1"/>
                  </a:xfrm>
                  <a:prstGeom prst="line">
                    <a:avLst/>
                  </a:prstGeom>
                  <a:noFill/>
                  <a:ln w="4127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" name="Group 194"/>
                <p:cNvGrpSpPr>
                  <a:grpSpLocks/>
                </p:cNvGrpSpPr>
                <p:nvPr/>
              </p:nvGrpSpPr>
              <p:grpSpPr bwMode="auto">
                <a:xfrm flipH="1" flipV="1">
                  <a:off x="1521" y="1445"/>
                  <a:ext cx="1915" cy="3726"/>
                  <a:chOff x="4590" y="4127"/>
                  <a:chExt cx="1557" cy="3005"/>
                </a:xfrm>
              </p:grpSpPr>
              <p:sp>
                <p:nvSpPr>
                  <p:cNvPr id="215235" name="Line 195"/>
                  <p:cNvSpPr>
                    <a:spLocks noChangeShapeType="1"/>
                  </p:cNvSpPr>
                  <p:nvPr/>
                </p:nvSpPr>
                <p:spPr bwMode="auto">
                  <a:xfrm>
                    <a:off x="4590" y="412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6" name="Line 196"/>
                  <p:cNvSpPr>
                    <a:spLocks noChangeShapeType="1"/>
                  </p:cNvSpPr>
                  <p:nvPr/>
                </p:nvSpPr>
                <p:spPr bwMode="auto">
                  <a:xfrm rot="480000">
                    <a:off x="4791" y="414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7" name="Line 197"/>
                  <p:cNvSpPr>
                    <a:spLocks noChangeShapeType="1"/>
                  </p:cNvSpPr>
                  <p:nvPr/>
                </p:nvSpPr>
                <p:spPr bwMode="auto">
                  <a:xfrm rot="1080000">
                    <a:off x="4986" y="41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8" name="Line 198"/>
                  <p:cNvSpPr>
                    <a:spLocks noChangeShapeType="1"/>
                  </p:cNvSpPr>
                  <p:nvPr/>
                </p:nvSpPr>
                <p:spPr bwMode="auto">
                  <a:xfrm rot="1680000">
                    <a:off x="5174" y="426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39" name="Line 199"/>
                  <p:cNvSpPr>
                    <a:spLocks noChangeShapeType="1"/>
                  </p:cNvSpPr>
                  <p:nvPr/>
                </p:nvSpPr>
                <p:spPr bwMode="auto">
                  <a:xfrm rot="2160000">
                    <a:off x="5349" y="437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0" name="Line 200"/>
                  <p:cNvSpPr>
                    <a:spLocks noChangeShapeType="1"/>
                  </p:cNvSpPr>
                  <p:nvPr/>
                </p:nvSpPr>
                <p:spPr bwMode="auto">
                  <a:xfrm rot="2520000">
                    <a:off x="5519" y="44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1" name="Line 201"/>
                  <p:cNvSpPr>
                    <a:spLocks noChangeShapeType="1"/>
                  </p:cNvSpPr>
                  <p:nvPr/>
                </p:nvSpPr>
                <p:spPr bwMode="auto">
                  <a:xfrm rot="2773540">
                    <a:off x="5672" y="4644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2" name="Line 202"/>
                  <p:cNvSpPr>
                    <a:spLocks noChangeShapeType="1"/>
                  </p:cNvSpPr>
                  <p:nvPr/>
                </p:nvSpPr>
                <p:spPr bwMode="auto">
                  <a:xfrm rot="3253540">
                    <a:off x="5804" y="481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3" name="Line 203"/>
                  <p:cNvSpPr>
                    <a:spLocks noChangeShapeType="1"/>
                  </p:cNvSpPr>
                  <p:nvPr/>
                </p:nvSpPr>
                <p:spPr bwMode="auto">
                  <a:xfrm rot="3853540">
                    <a:off x="5907" y="49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4" name="Line 204"/>
                  <p:cNvSpPr>
                    <a:spLocks noChangeShapeType="1"/>
                  </p:cNvSpPr>
                  <p:nvPr/>
                </p:nvSpPr>
                <p:spPr bwMode="auto">
                  <a:xfrm rot="4453540">
                    <a:off x="5986" y="519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5" name="Line 205"/>
                  <p:cNvSpPr>
                    <a:spLocks noChangeShapeType="1"/>
                  </p:cNvSpPr>
                  <p:nvPr/>
                </p:nvSpPr>
                <p:spPr bwMode="auto">
                  <a:xfrm rot="4933540">
                    <a:off x="6027" y="53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6" name="Line 206"/>
                  <p:cNvSpPr>
                    <a:spLocks noChangeShapeType="1"/>
                  </p:cNvSpPr>
                  <p:nvPr/>
                </p:nvSpPr>
                <p:spPr bwMode="auto">
                  <a:xfrm rot="5293540">
                    <a:off x="6047" y="560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7" name="Line 207"/>
                  <p:cNvSpPr>
                    <a:spLocks noChangeShapeType="1"/>
                  </p:cNvSpPr>
                  <p:nvPr/>
                </p:nvSpPr>
                <p:spPr bwMode="auto">
                  <a:xfrm rot="5734343">
                    <a:off x="6035" y="581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8" name="Line 208"/>
                  <p:cNvSpPr>
                    <a:spLocks noChangeShapeType="1"/>
                  </p:cNvSpPr>
                  <p:nvPr/>
                </p:nvSpPr>
                <p:spPr bwMode="auto">
                  <a:xfrm rot="6214343">
                    <a:off x="5996" y="602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49" name="Line 209"/>
                  <p:cNvSpPr>
                    <a:spLocks noChangeShapeType="1"/>
                  </p:cNvSpPr>
                  <p:nvPr/>
                </p:nvSpPr>
                <p:spPr bwMode="auto">
                  <a:xfrm rot="6814343">
                    <a:off x="5925" y="621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0" name="Line 210"/>
                  <p:cNvSpPr>
                    <a:spLocks noChangeShapeType="1"/>
                  </p:cNvSpPr>
                  <p:nvPr/>
                </p:nvSpPr>
                <p:spPr bwMode="auto">
                  <a:xfrm rot="7414343">
                    <a:off x="5836" y="639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1" name="Line 211"/>
                  <p:cNvSpPr>
                    <a:spLocks noChangeShapeType="1"/>
                  </p:cNvSpPr>
                  <p:nvPr/>
                </p:nvSpPr>
                <p:spPr bwMode="auto">
                  <a:xfrm rot="7894343">
                    <a:off x="5710" y="655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2" name="Line 212"/>
                  <p:cNvSpPr>
                    <a:spLocks noChangeShapeType="1"/>
                  </p:cNvSpPr>
                  <p:nvPr/>
                </p:nvSpPr>
                <p:spPr bwMode="auto">
                  <a:xfrm rot="8254343">
                    <a:off x="5576" y="6713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3" name="Line 213"/>
                  <p:cNvSpPr>
                    <a:spLocks noChangeShapeType="1"/>
                  </p:cNvSpPr>
                  <p:nvPr/>
                </p:nvSpPr>
                <p:spPr bwMode="auto">
                  <a:xfrm rot="8507883">
                    <a:off x="5401" y="684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4" name="Line 214"/>
                  <p:cNvSpPr>
                    <a:spLocks noChangeShapeType="1"/>
                  </p:cNvSpPr>
                  <p:nvPr/>
                </p:nvSpPr>
                <p:spPr bwMode="auto">
                  <a:xfrm rot="8987883">
                    <a:off x="5213" y="695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5" name="Line 215"/>
                  <p:cNvSpPr>
                    <a:spLocks noChangeShapeType="1"/>
                  </p:cNvSpPr>
                  <p:nvPr/>
                </p:nvSpPr>
                <p:spPr bwMode="auto">
                  <a:xfrm rot="9587883">
                    <a:off x="5027" y="703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6" name="Line 216"/>
                  <p:cNvSpPr>
                    <a:spLocks noChangeShapeType="1"/>
                  </p:cNvSpPr>
                  <p:nvPr/>
                </p:nvSpPr>
                <p:spPr bwMode="auto">
                  <a:xfrm rot="10080000">
                    <a:off x="4823" y="70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57" name="Line 217"/>
                  <p:cNvSpPr>
                    <a:spLocks noChangeShapeType="1"/>
                  </p:cNvSpPr>
                  <p:nvPr/>
                </p:nvSpPr>
                <p:spPr bwMode="auto">
                  <a:xfrm rot="10667883">
                    <a:off x="4604" y="7131"/>
                    <a:ext cx="199" cy="1"/>
                  </a:xfrm>
                  <a:prstGeom prst="line">
                    <a:avLst/>
                  </a:prstGeom>
                  <a:noFill/>
                  <a:ln w="4127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6" name="Group 218"/>
                <p:cNvGrpSpPr>
                  <a:grpSpLocks/>
                </p:cNvGrpSpPr>
                <p:nvPr/>
              </p:nvGrpSpPr>
              <p:grpSpPr bwMode="auto">
                <a:xfrm rot="10800000" flipH="1" flipV="1">
                  <a:off x="3404" y="1411"/>
                  <a:ext cx="1855" cy="3641"/>
                  <a:chOff x="4590" y="4127"/>
                  <a:chExt cx="1557" cy="3005"/>
                </a:xfrm>
              </p:grpSpPr>
              <p:sp>
                <p:nvSpPr>
                  <p:cNvPr id="21525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4590" y="412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0" name="Line 220"/>
                  <p:cNvSpPr>
                    <a:spLocks noChangeShapeType="1"/>
                  </p:cNvSpPr>
                  <p:nvPr/>
                </p:nvSpPr>
                <p:spPr bwMode="auto">
                  <a:xfrm rot="480000">
                    <a:off x="4791" y="414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1" name="Line 221"/>
                  <p:cNvSpPr>
                    <a:spLocks noChangeShapeType="1"/>
                  </p:cNvSpPr>
                  <p:nvPr/>
                </p:nvSpPr>
                <p:spPr bwMode="auto">
                  <a:xfrm rot="1080000">
                    <a:off x="4986" y="41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2" name="Line 222"/>
                  <p:cNvSpPr>
                    <a:spLocks noChangeShapeType="1"/>
                  </p:cNvSpPr>
                  <p:nvPr/>
                </p:nvSpPr>
                <p:spPr bwMode="auto">
                  <a:xfrm rot="1680000">
                    <a:off x="5174" y="426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3" name="Line 223"/>
                  <p:cNvSpPr>
                    <a:spLocks noChangeShapeType="1"/>
                  </p:cNvSpPr>
                  <p:nvPr/>
                </p:nvSpPr>
                <p:spPr bwMode="auto">
                  <a:xfrm rot="2160000">
                    <a:off x="5349" y="437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4" name="Line 224"/>
                  <p:cNvSpPr>
                    <a:spLocks noChangeShapeType="1"/>
                  </p:cNvSpPr>
                  <p:nvPr/>
                </p:nvSpPr>
                <p:spPr bwMode="auto">
                  <a:xfrm rot="2520000">
                    <a:off x="5519" y="44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5" name="Line 225"/>
                  <p:cNvSpPr>
                    <a:spLocks noChangeShapeType="1"/>
                  </p:cNvSpPr>
                  <p:nvPr/>
                </p:nvSpPr>
                <p:spPr bwMode="auto">
                  <a:xfrm rot="2773540">
                    <a:off x="5672" y="4644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6" name="Line 226"/>
                  <p:cNvSpPr>
                    <a:spLocks noChangeShapeType="1"/>
                  </p:cNvSpPr>
                  <p:nvPr/>
                </p:nvSpPr>
                <p:spPr bwMode="auto">
                  <a:xfrm rot="3253540">
                    <a:off x="5810" y="482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7" name="Line 227"/>
                  <p:cNvSpPr>
                    <a:spLocks noChangeShapeType="1"/>
                  </p:cNvSpPr>
                  <p:nvPr/>
                </p:nvSpPr>
                <p:spPr bwMode="auto">
                  <a:xfrm rot="3853540">
                    <a:off x="5907" y="49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8" name="Line 228"/>
                  <p:cNvSpPr>
                    <a:spLocks noChangeShapeType="1"/>
                  </p:cNvSpPr>
                  <p:nvPr/>
                </p:nvSpPr>
                <p:spPr bwMode="auto">
                  <a:xfrm rot="4453540">
                    <a:off x="5986" y="519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69" name="Line 229"/>
                  <p:cNvSpPr>
                    <a:spLocks noChangeShapeType="1"/>
                  </p:cNvSpPr>
                  <p:nvPr/>
                </p:nvSpPr>
                <p:spPr bwMode="auto">
                  <a:xfrm rot="4933540">
                    <a:off x="6027" y="53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0" name="Line 230"/>
                  <p:cNvSpPr>
                    <a:spLocks noChangeShapeType="1"/>
                  </p:cNvSpPr>
                  <p:nvPr/>
                </p:nvSpPr>
                <p:spPr bwMode="auto">
                  <a:xfrm rot="5293540">
                    <a:off x="6047" y="560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1" name="Line 231"/>
                  <p:cNvSpPr>
                    <a:spLocks noChangeShapeType="1"/>
                  </p:cNvSpPr>
                  <p:nvPr/>
                </p:nvSpPr>
                <p:spPr bwMode="auto">
                  <a:xfrm rot="5734343">
                    <a:off x="6035" y="581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2" name="Line 232"/>
                  <p:cNvSpPr>
                    <a:spLocks noChangeShapeType="1"/>
                  </p:cNvSpPr>
                  <p:nvPr/>
                </p:nvSpPr>
                <p:spPr bwMode="auto">
                  <a:xfrm rot="6214343">
                    <a:off x="5996" y="602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3" name="Line 233"/>
                  <p:cNvSpPr>
                    <a:spLocks noChangeShapeType="1"/>
                  </p:cNvSpPr>
                  <p:nvPr/>
                </p:nvSpPr>
                <p:spPr bwMode="auto">
                  <a:xfrm rot="6814343">
                    <a:off x="5925" y="621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4" name="Line 234"/>
                  <p:cNvSpPr>
                    <a:spLocks noChangeShapeType="1"/>
                  </p:cNvSpPr>
                  <p:nvPr/>
                </p:nvSpPr>
                <p:spPr bwMode="auto">
                  <a:xfrm rot="7414343">
                    <a:off x="5836" y="639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5" name="Line 235"/>
                  <p:cNvSpPr>
                    <a:spLocks noChangeShapeType="1"/>
                  </p:cNvSpPr>
                  <p:nvPr/>
                </p:nvSpPr>
                <p:spPr bwMode="auto">
                  <a:xfrm rot="7894343">
                    <a:off x="5710" y="655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6" name="Line 236"/>
                  <p:cNvSpPr>
                    <a:spLocks noChangeShapeType="1"/>
                  </p:cNvSpPr>
                  <p:nvPr/>
                </p:nvSpPr>
                <p:spPr bwMode="auto">
                  <a:xfrm rot="8254343">
                    <a:off x="5576" y="6713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7" name="Line 237"/>
                  <p:cNvSpPr>
                    <a:spLocks noChangeShapeType="1"/>
                  </p:cNvSpPr>
                  <p:nvPr/>
                </p:nvSpPr>
                <p:spPr bwMode="auto">
                  <a:xfrm rot="8507883">
                    <a:off x="5401" y="684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8" name="Line 238"/>
                  <p:cNvSpPr>
                    <a:spLocks noChangeShapeType="1"/>
                  </p:cNvSpPr>
                  <p:nvPr/>
                </p:nvSpPr>
                <p:spPr bwMode="auto">
                  <a:xfrm rot="8987883">
                    <a:off x="5213" y="695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79" name="Line 239"/>
                  <p:cNvSpPr>
                    <a:spLocks noChangeShapeType="1"/>
                  </p:cNvSpPr>
                  <p:nvPr/>
                </p:nvSpPr>
                <p:spPr bwMode="auto">
                  <a:xfrm rot="9587883">
                    <a:off x="5027" y="703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0" name="Line 240"/>
                  <p:cNvSpPr>
                    <a:spLocks noChangeShapeType="1"/>
                  </p:cNvSpPr>
                  <p:nvPr/>
                </p:nvSpPr>
                <p:spPr bwMode="auto">
                  <a:xfrm rot="10080000">
                    <a:off x="4823" y="70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1" name="Line 241"/>
                  <p:cNvSpPr>
                    <a:spLocks noChangeShapeType="1"/>
                  </p:cNvSpPr>
                  <p:nvPr/>
                </p:nvSpPr>
                <p:spPr bwMode="auto">
                  <a:xfrm rot="10667883">
                    <a:off x="4604" y="713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7" name="Group 242"/>
                <p:cNvGrpSpPr>
                  <a:grpSpLocks/>
                </p:cNvGrpSpPr>
                <p:nvPr/>
              </p:nvGrpSpPr>
              <p:grpSpPr bwMode="auto">
                <a:xfrm rot="21600000" flipH="1" flipV="1">
                  <a:off x="1725" y="1608"/>
                  <a:ext cx="1651" cy="3425"/>
                  <a:chOff x="4590" y="4127"/>
                  <a:chExt cx="1557" cy="3005"/>
                </a:xfrm>
              </p:grpSpPr>
              <p:sp>
                <p:nvSpPr>
                  <p:cNvPr id="215283" name="Line 243"/>
                  <p:cNvSpPr>
                    <a:spLocks noChangeShapeType="1"/>
                  </p:cNvSpPr>
                  <p:nvPr/>
                </p:nvSpPr>
                <p:spPr bwMode="auto">
                  <a:xfrm>
                    <a:off x="4590" y="412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4" name="Line 244"/>
                  <p:cNvSpPr>
                    <a:spLocks noChangeShapeType="1"/>
                  </p:cNvSpPr>
                  <p:nvPr/>
                </p:nvSpPr>
                <p:spPr bwMode="auto">
                  <a:xfrm rot="480000">
                    <a:off x="4791" y="414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5" name="Line 245"/>
                  <p:cNvSpPr>
                    <a:spLocks noChangeShapeType="1"/>
                  </p:cNvSpPr>
                  <p:nvPr/>
                </p:nvSpPr>
                <p:spPr bwMode="auto">
                  <a:xfrm rot="1080000">
                    <a:off x="4986" y="41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6" name="Line 246"/>
                  <p:cNvSpPr>
                    <a:spLocks noChangeShapeType="1"/>
                  </p:cNvSpPr>
                  <p:nvPr/>
                </p:nvSpPr>
                <p:spPr bwMode="auto">
                  <a:xfrm rot="1680000">
                    <a:off x="5174" y="426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7" name="Line 247"/>
                  <p:cNvSpPr>
                    <a:spLocks noChangeShapeType="1"/>
                  </p:cNvSpPr>
                  <p:nvPr/>
                </p:nvSpPr>
                <p:spPr bwMode="auto">
                  <a:xfrm rot="2160000">
                    <a:off x="5349" y="437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8" name="Line 248"/>
                  <p:cNvSpPr>
                    <a:spLocks noChangeShapeType="1"/>
                  </p:cNvSpPr>
                  <p:nvPr/>
                </p:nvSpPr>
                <p:spPr bwMode="auto">
                  <a:xfrm rot="2520000">
                    <a:off x="5519" y="44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89" name="Line 249"/>
                  <p:cNvSpPr>
                    <a:spLocks noChangeShapeType="1"/>
                  </p:cNvSpPr>
                  <p:nvPr/>
                </p:nvSpPr>
                <p:spPr bwMode="auto">
                  <a:xfrm rot="2773540">
                    <a:off x="5672" y="4644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0" name="Line 250"/>
                  <p:cNvSpPr>
                    <a:spLocks noChangeShapeType="1"/>
                  </p:cNvSpPr>
                  <p:nvPr/>
                </p:nvSpPr>
                <p:spPr bwMode="auto">
                  <a:xfrm rot="3253540">
                    <a:off x="5810" y="482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1" name="Line 251"/>
                  <p:cNvSpPr>
                    <a:spLocks noChangeShapeType="1"/>
                  </p:cNvSpPr>
                  <p:nvPr/>
                </p:nvSpPr>
                <p:spPr bwMode="auto">
                  <a:xfrm rot="3853540">
                    <a:off x="5907" y="49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2" name="Line 252"/>
                  <p:cNvSpPr>
                    <a:spLocks noChangeShapeType="1"/>
                  </p:cNvSpPr>
                  <p:nvPr/>
                </p:nvSpPr>
                <p:spPr bwMode="auto">
                  <a:xfrm rot="4453540">
                    <a:off x="5986" y="519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3" name="Line 253"/>
                  <p:cNvSpPr>
                    <a:spLocks noChangeShapeType="1"/>
                  </p:cNvSpPr>
                  <p:nvPr/>
                </p:nvSpPr>
                <p:spPr bwMode="auto">
                  <a:xfrm rot="4933540">
                    <a:off x="6027" y="53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4" name="Line 254"/>
                  <p:cNvSpPr>
                    <a:spLocks noChangeShapeType="1"/>
                  </p:cNvSpPr>
                  <p:nvPr/>
                </p:nvSpPr>
                <p:spPr bwMode="auto">
                  <a:xfrm rot="5293540">
                    <a:off x="6047" y="560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5" name="Line 255"/>
                  <p:cNvSpPr>
                    <a:spLocks noChangeShapeType="1"/>
                  </p:cNvSpPr>
                  <p:nvPr/>
                </p:nvSpPr>
                <p:spPr bwMode="auto">
                  <a:xfrm rot="5734343">
                    <a:off x="6035" y="581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6" name="Line 256"/>
                  <p:cNvSpPr>
                    <a:spLocks noChangeShapeType="1"/>
                  </p:cNvSpPr>
                  <p:nvPr/>
                </p:nvSpPr>
                <p:spPr bwMode="auto">
                  <a:xfrm rot="6214343">
                    <a:off x="5996" y="602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7" name="Line 257"/>
                  <p:cNvSpPr>
                    <a:spLocks noChangeShapeType="1"/>
                  </p:cNvSpPr>
                  <p:nvPr/>
                </p:nvSpPr>
                <p:spPr bwMode="auto">
                  <a:xfrm rot="6814343">
                    <a:off x="5925" y="621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8" name="Line 258"/>
                  <p:cNvSpPr>
                    <a:spLocks noChangeShapeType="1"/>
                  </p:cNvSpPr>
                  <p:nvPr/>
                </p:nvSpPr>
                <p:spPr bwMode="auto">
                  <a:xfrm rot="7414343">
                    <a:off x="5836" y="639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299" name="Line 259"/>
                  <p:cNvSpPr>
                    <a:spLocks noChangeShapeType="1"/>
                  </p:cNvSpPr>
                  <p:nvPr/>
                </p:nvSpPr>
                <p:spPr bwMode="auto">
                  <a:xfrm rot="7894343">
                    <a:off x="5710" y="655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0" name="Line 260"/>
                  <p:cNvSpPr>
                    <a:spLocks noChangeShapeType="1"/>
                  </p:cNvSpPr>
                  <p:nvPr/>
                </p:nvSpPr>
                <p:spPr bwMode="auto">
                  <a:xfrm rot="8254343">
                    <a:off x="5576" y="6713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1" name="Line 261"/>
                  <p:cNvSpPr>
                    <a:spLocks noChangeShapeType="1"/>
                  </p:cNvSpPr>
                  <p:nvPr/>
                </p:nvSpPr>
                <p:spPr bwMode="auto">
                  <a:xfrm rot="8507883">
                    <a:off x="5401" y="684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2" name="Line 262"/>
                  <p:cNvSpPr>
                    <a:spLocks noChangeShapeType="1"/>
                  </p:cNvSpPr>
                  <p:nvPr/>
                </p:nvSpPr>
                <p:spPr bwMode="auto">
                  <a:xfrm rot="8987883">
                    <a:off x="5213" y="695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3" name="Line 263"/>
                  <p:cNvSpPr>
                    <a:spLocks noChangeShapeType="1"/>
                  </p:cNvSpPr>
                  <p:nvPr/>
                </p:nvSpPr>
                <p:spPr bwMode="auto">
                  <a:xfrm rot="9587883">
                    <a:off x="5027" y="703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4" name="Line 264"/>
                  <p:cNvSpPr>
                    <a:spLocks noChangeShapeType="1"/>
                  </p:cNvSpPr>
                  <p:nvPr/>
                </p:nvSpPr>
                <p:spPr bwMode="auto">
                  <a:xfrm rot="10080000">
                    <a:off x="4823" y="70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5" name="Line 265"/>
                  <p:cNvSpPr>
                    <a:spLocks noChangeShapeType="1"/>
                  </p:cNvSpPr>
                  <p:nvPr/>
                </p:nvSpPr>
                <p:spPr bwMode="auto">
                  <a:xfrm rot="10667883">
                    <a:off x="4604" y="713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8" name="Group 266"/>
                <p:cNvGrpSpPr>
                  <a:grpSpLocks/>
                </p:cNvGrpSpPr>
                <p:nvPr/>
              </p:nvGrpSpPr>
              <p:grpSpPr bwMode="auto">
                <a:xfrm rot="10800000" flipH="1" flipV="1">
                  <a:off x="3412" y="1597"/>
                  <a:ext cx="1691" cy="3277"/>
                  <a:chOff x="4590" y="4127"/>
                  <a:chExt cx="1557" cy="3005"/>
                </a:xfrm>
              </p:grpSpPr>
              <p:sp>
                <p:nvSpPr>
                  <p:cNvPr id="215307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4590" y="412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8" name="Line 268"/>
                  <p:cNvSpPr>
                    <a:spLocks noChangeShapeType="1"/>
                  </p:cNvSpPr>
                  <p:nvPr/>
                </p:nvSpPr>
                <p:spPr bwMode="auto">
                  <a:xfrm rot="480000">
                    <a:off x="4791" y="414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09" name="Line 269"/>
                  <p:cNvSpPr>
                    <a:spLocks noChangeShapeType="1"/>
                  </p:cNvSpPr>
                  <p:nvPr/>
                </p:nvSpPr>
                <p:spPr bwMode="auto">
                  <a:xfrm rot="1080000">
                    <a:off x="4986" y="41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0" name="Line 270"/>
                  <p:cNvSpPr>
                    <a:spLocks noChangeShapeType="1"/>
                  </p:cNvSpPr>
                  <p:nvPr/>
                </p:nvSpPr>
                <p:spPr bwMode="auto">
                  <a:xfrm rot="1680000">
                    <a:off x="5174" y="426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1" name="Line 271"/>
                  <p:cNvSpPr>
                    <a:spLocks noChangeShapeType="1"/>
                  </p:cNvSpPr>
                  <p:nvPr/>
                </p:nvSpPr>
                <p:spPr bwMode="auto">
                  <a:xfrm rot="2160000">
                    <a:off x="5349" y="437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2" name="Line 272"/>
                  <p:cNvSpPr>
                    <a:spLocks noChangeShapeType="1"/>
                  </p:cNvSpPr>
                  <p:nvPr/>
                </p:nvSpPr>
                <p:spPr bwMode="auto">
                  <a:xfrm rot="2520000">
                    <a:off x="5519" y="44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3" name="Line 273"/>
                  <p:cNvSpPr>
                    <a:spLocks noChangeShapeType="1"/>
                  </p:cNvSpPr>
                  <p:nvPr/>
                </p:nvSpPr>
                <p:spPr bwMode="auto">
                  <a:xfrm rot="2773540">
                    <a:off x="5672" y="4644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4" name="Line 274"/>
                  <p:cNvSpPr>
                    <a:spLocks noChangeShapeType="1"/>
                  </p:cNvSpPr>
                  <p:nvPr/>
                </p:nvSpPr>
                <p:spPr bwMode="auto">
                  <a:xfrm rot="3253540">
                    <a:off x="5810" y="482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5" name="Line 275"/>
                  <p:cNvSpPr>
                    <a:spLocks noChangeShapeType="1"/>
                  </p:cNvSpPr>
                  <p:nvPr/>
                </p:nvSpPr>
                <p:spPr bwMode="auto">
                  <a:xfrm rot="3853540">
                    <a:off x="5907" y="49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6" name="Line 276"/>
                  <p:cNvSpPr>
                    <a:spLocks noChangeShapeType="1"/>
                  </p:cNvSpPr>
                  <p:nvPr/>
                </p:nvSpPr>
                <p:spPr bwMode="auto">
                  <a:xfrm rot="4453540">
                    <a:off x="5986" y="519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7" name="Line 277"/>
                  <p:cNvSpPr>
                    <a:spLocks noChangeShapeType="1"/>
                  </p:cNvSpPr>
                  <p:nvPr/>
                </p:nvSpPr>
                <p:spPr bwMode="auto">
                  <a:xfrm rot="4933540">
                    <a:off x="6027" y="53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8" name="Line 278"/>
                  <p:cNvSpPr>
                    <a:spLocks noChangeShapeType="1"/>
                  </p:cNvSpPr>
                  <p:nvPr/>
                </p:nvSpPr>
                <p:spPr bwMode="auto">
                  <a:xfrm rot="5293540">
                    <a:off x="6047" y="560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19" name="Line 279"/>
                  <p:cNvSpPr>
                    <a:spLocks noChangeShapeType="1"/>
                  </p:cNvSpPr>
                  <p:nvPr/>
                </p:nvSpPr>
                <p:spPr bwMode="auto">
                  <a:xfrm rot="5734343">
                    <a:off x="6035" y="581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0" name="Line 280"/>
                  <p:cNvSpPr>
                    <a:spLocks noChangeShapeType="1"/>
                  </p:cNvSpPr>
                  <p:nvPr/>
                </p:nvSpPr>
                <p:spPr bwMode="auto">
                  <a:xfrm rot="6214343">
                    <a:off x="5996" y="602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1" name="Line 281"/>
                  <p:cNvSpPr>
                    <a:spLocks noChangeShapeType="1"/>
                  </p:cNvSpPr>
                  <p:nvPr/>
                </p:nvSpPr>
                <p:spPr bwMode="auto">
                  <a:xfrm rot="6814343">
                    <a:off x="5925" y="621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2" name="Line 282"/>
                  <p:cNvSpPr>
                    <a:spLocks noChangeShapeType="1"/>
                  </p:cNvSpPr>
                  <p:nvPr/>
                </p:nvSpPr>
                <p:spPr bwMode="auto">
                  <a:xfrm rot="7414343">
                    <a:off x="5836" y="639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3" name="Line 283"/>
                  <p:cNvSpPr>
                    <a:spLocks noChangeShapeType="1"/>
                  </p:cNvSpPr>
                  <p:nvPr/>
                </p:nvSpPr>
                <p:spPr bwMode="auto">
                  <a:xfrm rot="7894343">
                    <a:off x="5710" y="655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4" name="Line 284"/>
                  <p:cNvSpPr>
                    <a:spLocks noChangeShapeType="1"/>
                  </p:cNvSpPr>
                  <p:nvPr/>
                </p:nvSpPr>
                <p:spPr bwMode="auto">
                  <a:xfrm rot="8254343">
                    <a:off x="5576" y="6713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5" name="Line 285"/>
                  <p:cNvSpPr>
                    <a:spLocks noChangeShapeType="1"/>
                  </p:cNvSpPr>
                  <p:nvPr/>
                </p:nvSpPr>
                <p:spPr bwMode="auto">
                  <a:xfrm rot="8507883">
                    <a:off x="5401" y="684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6" name="Line 286"/>
                  <p:cNvSpPr>
                    <a:spLocks noChangeShapeType="1"/>
                  </p:cNvSpPr>
                  <p:nvPr/>
                </p:nvSpPr>
                <p:spPr bwMode="auto">
                  <a:xfrm rot="8987883">
                    <a:off x="5213" y="695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7" name="Line 287"/>
                  <p:cNvSpPr>
                    <a:spLocks noChangeShapeType="1"/>
                  </p:cNvSpPr>
                  <p:nvPr/>
                </p:nvSpPr>
                <p:spPr bwMode="auto">
                  <a:xfrm rot="9587883">
                    <a:off x="5027" y="703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8" name="Line 288"/>
                  <p:cNvSpPr>
                    <a:spLocks noChangeShapeType="1"/>
                  </p:cNvSpPr>
                  <p:nvPr/>
                </p:nvSpPr>
                <p:spPr bwMode="auto">
                  <a:xfrm rot="10080000">
                    <a:off x="4823" y="70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29" name="Line 289"/>
                  <p:cNvSpPr>
                    <a:spLocks noChangeShapeType="1"/>
                  </p:cNvSpPr>
                  <p:nvPr/>
                </p:nvSpPr>
                <p:spPr bwMode="auto">
                  <a:xfrm rot="10667883">
                    <a:off x="4604" y="713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" name="Group 290"/>
                <p:cNvGrpSpPr>
                  <a:grpSpLocks/>
                </p:cNvGrpSpPr>
                <p:nvPr/>
              </p:nvGrpSpPr>
              <p:grpSpPr bwMode="auto">
                <a:xfrm rot="21600000" flipH="1" flipV="1">
                  <a:off x="1894" y="1749"/>
                  <a:ext cx="1487" cy="3106"/>
                  <a:chOff x="4590" y="4127"/>
                  <a:chExt cx="1557" cy="3005"/>
                </a:xfrm>
              </p:grpSpPr>
              <p:sp>
                <p:nvSpPr>
                  <p:cNvPr id="215331" name="Line 291"/>
                  <p:cNvSpPr>
                    <a:spLocks noChangeShapeType="1"/>
                  </p:cNvSpPr>
                  <p:nvPr/>
                </p:nvSpPr>
                <p:spPr bwMode="auto">
                  <a:xfrm>
                    <a:off x="4590" y="412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2" name="Line 292"/>
                  <p:cNvSpPr>
                    <a:spLocks noChangeShapeType="1"/>
                  </p:cNvSpPr>
                  <p:nvPr/>
                </p:nvSpPr>
                <p:spPr bwMode="auto">
                  <a:xfrm rot="480000">
                    <a:off x="4791" y="414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3" name="Line 293"/>
                  <p:cNvSpPr>
                    <a:spLocks noChangeShapeType="1"/>
                  </p:cNvSpPr>
                  <p:nvPr/>
                </p:nvSpPr>
                <p:spPr bwMode="auto">
                  <a:xfrm rot="1080000">
                    <a:off x="4986" y="41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4" name="Line 294"/>
                  <p:cNvSpPr>
                    <a:spLocks noChangeShapeType="1"/>
                  </p:cNvSpPr>
                  <p:nvPr/>
                </p:nvSpPr>
                <p:spPr bwMode="auto">
                  <a:xfrm rot="1680000">
                    <a:off x="5174" y="426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5" name="Line 295"/>
                  <p:cNvSpPr>
                    <a:spLocks noChangeShapeType="1"/>
                  </p:cNvSpPr>
                  <p:nvPr/>
                </p:nvSpPr>
                <p:spPr bwMode="auto">
                  <a:xfrm rot="2160000">
                    <a:off x="5349" y="437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6" name="Line 296"/>
                  <p:cNvSpPr>
                    <a:spLocks noChangeShapeType="1"/>
                  </p:cNvSpPr>
                  <p:nvPr/>
                </p:nvSpPr>
                <p:spPr bwMode="auto">
                  <a:xfrm rot="2520000">
                    <a:off x="5519" y="44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7" name="Line 297"/>
                  <p:cNvSpPr>
                    <a:spLocks noChangeShapeType="1"/>
                  </p:cNvSpPr>
                  <p:nvPr/>
                </p:nvSpPr>
                <p:spPr bwMode="auto">
                  <a:xfrm rot="2773540">
                    <a:off x="5672" y="4644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8" name="Line 298"/>
                  <p:cNvSpPr>
                    <a:spLocks noChangeShapeType="1"/>
                  </p:cNvSpPr>
                  <p:nvPr/>
                </p:nvSpPr>
                <p:spPr bwMode="auto">
                  <a:xfrm rot="3253540">
                    <a:off x="5810" y="482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39" name="Line 299"/>
                  <p:cNvSpPr>
                    <a:spLocks noChangeShapeType="1"/>
                  </p:cNvSpPr>
                  <p:nvPr/>
                </p:nvSpPr>
                <p:spPr bwMode="auto">
                  <a:xfrm rot="3853540">
                    <a:off x="5907" y="49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0" name="Line 300"/>
                  <p:cNvSpPr>
                    <a:spLocks noChangeShapeType="1"/>
                  </p:cNvSpPr>
                  <p:nvPr/>
                </p:nvSpPr>
                <p:spPr bwMode="auto">
                  <a:xfrm rot="4453540">
                    <a:off x="5986" y="519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1" name="Line 301"/>
                  <p:cNvSpPr>
                    <a:spLocks noChangeShapeType="1"/>
                  </p:cNvSpPr>
                  <p:nvPr/>
                </p:nvSpPr>
                <p:spPr bwMode="auto">
                  <a:xfrm rot="4933540">
                    <a:off x="6027" y="5398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2" name="Line 302"/>
                  <p:cNvSpPr>
                    <a:spLocks noChangeShapeType="1"/>
                  </p:cNvSpPr>
                  <p:nvPr/>
                </p:nvSpPr>
                <p:spPr bwMode="auto">
                  <a:xfrm rot="5293540">
                    <a:off x="6047" y="560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3" name="Line 303"/>
                  <p:cNvSpPr>
                    <a:spLocks noChangeShapeType="1"/>
                  </p:cNvSpPr>
                  <p:nvPr/>
                </p:nvSpPr>
                <p:spPr bwMode="auto">
                  <a:xfrm rot="5734343">
                    <a:off x="6035" y="581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4" name="Line 304"/>
                  <p:cNvSpPr>
                    <a:spLocks noChangeShapeType="1"/>
                  </p:cNvSpPr>
                  <p:nvPr/>
                </p:nvSpPr>
                <p:spPr bwMode="auto">
                  <a:xfrm rot="6214343">
                    <a:off x="5996" y="6022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5" name="Line 305"/>
                  <p:cNvSpPr>
                    <a:spLocks noChangeShapeType="1"/>
                  </p:cNvSpPr>
                  <p:nvPr/>
                </p:nvSpPr>
                <p:spPr bwMode="auto">
                  <a:xfrm rot="6814343">
                    <a:off x="5925" y="621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6" name="Line 306"/>
                  <p:cNvSpPr>
                    <a:spLocks noChangeShapeType="1"/>
                  </p:cNvSpPr>
                  <p:nvPr/>
                </p:nvSpPr>
                <p:spPr bwMode="auto">
                  <a:xfrm rot="7414343">
                    <a:off x="5836" y="639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7" name="Line 307"/>
                  <p:cNvSpPr>
                    <a:spLocks noChangeShapeType="1"/>
                  </p:cNvSpPr>
                  <p:nvPr/>
                </p:nvSpPr>
                <p:spPr bwMode="auto">
                  <a:xfrm rot="7894343">
                    <a:off x="5710" y="6555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8" name="Line 308"/>
                  <p:cNvSpPr>
                    <a:spLocks noChangeShapeType="1"/>
                  </p:cNvSpPr>
                  <p:nvPr/>
                </p:nvSpPr>
                <p:spPr bwMode="auto">
                  <a:xfrm rot="8254343">
                    <a:off x="5576" y="6713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49" name="Line 309"/>
                  <p:cNvSpPr>
                    <a:spLocks noChangeShapeType="1"/>
                  </p:cNvSpPr>
                  <p:nvPr/>
                </p:nvSpPr>
                <p:spPr bwMode="auto">
                  <a:xfrm rot="8507883">
                    <a:off x="5401" y="6849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0" name="Line 310"/>
                  <p:cNvSpPr>
                    <a:spLocks noChangeShapeType="1"/>
                  </p:cNvSpPr>
                  <p:nvPr/>
                </p:nvSpPr>
                <p:spPr bwMode="auto">
                  <a:xfrm rot="8987883">
                    <a:off x="5213" y="695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1" name="Line 311"/>
                  <p:cNvSpPr>
                    <a:spLocks noChangeShapeType="1"/>
                  </p:cNvSpPr>
                  <p:nvPr/>
                </p:nvSpPr>
                <p:spPr bwMode="auto">
                  <a:xfrm rot="9587883">
                    <a:off x="5027" y="7036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2" name="Line 312"/>
                  <p:cNvSpPr>
                    <a:spLocks noChangeShapeType="1"/>
                  </p:cNvSpPr>
                  <p:nvPr/>
                </p:nvSpPr>
                <p:spPr bwMode="auto">
                  <a:xfrm rot="10080000">
                    <a:off x="4823" y="7097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3" name="Line 313"/>
                  <p:cNvSpPr>
                    <a:spLocks noChangeShapeType="1"/>
                  </p:cNvSpPr>
                  <p:nvPr/>
                </p:nvSpPr>
                <p:spPr bwMode="auto">
                  <a:xfrm rot="10667883">
                    <a:off x="4604" y="7131"/>
                    <a:ext cx="199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808080"/>
                    </a:solidFill>
                    <a:round/>
                    <a:headEnd/>
                    <a:tailEnd type="triangle" w="sm" len="sm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2" name="Group 314"/>
                <p:cNvGrpSpPr>
                  <a:grpSpLocks/>
                </p:cNvGrpSpPr>
                <p:nvPr/>
              </p:nvGrpSpPr>
              <p:grpSpPr bwMode="auto">
                <a:xfrm>
                  <a:off x="2024" y="1742"/>
                  <a:ext cx="2928" cy="2956"/>
                  <a:chOff x="9324" y="5122"/>
                  <a:chExt cx="1806" cy="1730"/>
                </a:xfrm>
              </p:grpSpPr>
              <p:sp>
                <p:nvSpPr>
                  <p:cNvPr id="215355" name="Arc 315"/>
                  <p:cNvSpPr>
                    <a:spLocks/>
                  </p:cNvSpPr>
                  <p:nvPr/>
                </p:nvSpPr>
                <p:spPr bwMode="auto">
                  <a:xfrm>
                    <a:off x="10185" y="5122"/>
                    <a:ext cx="945" cy="172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200"/>
                      <a:gd name="T2" fmla="*/ 39 w 21600"/>
                      <a:gd name="T3" fmla="*/ 43200 h 43200"/>
                      <a:gd name="T4" fmla="*/ 0 w 216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14"/>
                          <a:pt x="11953" y="43178"/>
                          <a:pt x="38" y="43199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14"/>
                          <a:pt x="11953" y="43178"/>
                          <a:pt x="38" y="4319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6" name="Arc 316"/>
                  <p:cNvSpPr>
                    <a:spLocks/>
                  </p:cNvSpPr>
                  <p:nvPr/>
                </p:nvSpPr>
                <p:spPr bwMode="auto">
                  <a:xfrm rot="10800000">
                    <a:off x="9324" y="5199"/>
                    <a:ext cx="857" cy="165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200"/>
                      <a:gd name="T2" fmla="*/ 39 w 21600"/>
                      <a:gd name="T3" fmla="*/ 43200 h 43200"/>
                      <a:gd name="T4" fmla="*/ 0 w 216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14"/>
                          <a:pt x="11953" y="43178"/>
                          <a:pt x="38" y="43199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14"/>
                          <a:pt x="11953" y="43178"/>
                          <a:pt x="38" y="4319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7" name="Arc 317"/>
                  <p:cNvSpPr>
                    <a:spLocks/>
                  </p:cNvSpPr>
                  <p:nvPr/>
                </p:nvSpPr>
                <p:spPr bwMode="auto">
                  <a:xfrm rot="21600000">
                    <a:off x="10188" y="5201"/>
                    <a:ext cx="857" cy="1565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200"/>
                      <a:gd name="T2" fmla="*/ 39 w 21600"/>
                      <a:gd name="T3" fmla="*/ 43200 h 43200"/>
                      <a:gd name="T4" fmla="*/ 0 w 21600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2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14"/>
                          <a:pt x="11953" y="43178"/>
                          <a:pt x="38" y="43199"/>
                        </a:cubicBezTo>
                      </a:path>
                      <a:path w="21600" h="432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3514"/>
                          <a:pt x="11953" y="43178"/>
                          <a:pt x="38" y="4319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8" name="Arc 318"/>
                  <p:cNvSpPr>
                    <a:spLocks/>
                  </p:cNvSpPr>
                  <p:nvPr/>
                </p:nvSpPr>
                <p:spPr bwMode="auto">
                  <a:xfrm rot="32400000">
                    <a:off x="9428" y="5281"/>
                    <a:ext cx="769" cy="1487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59" name="Arc 319"/>
                  <p:cNvSpPr>
                    <a:spLocks/>
                  </p:cNvSpPr>
                  <p:nvPr/>
                </p:nvSpPr>
                <p:spPr bwMode="auto">
                  <a:xfrm rot="43200000">
                    <a:off x="10181" y="5282"/>
                    <a:ext cx="769" cy="1399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0" name="Arc 320"/>
                  <p:cNvSpPr>
                    <a:spLocks/>
                  </p:cNvSpPr>
                  <p:nvPr/>
                </p:nvSpPr>
                <p:spPr bwMode="auto">
                  <a:xfrm rot="54000000">
                    <a:off x="9545" y="5384"/>
                    <a:ext cx="681" cy="1299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1" name="Arc 321"/>
                  <p:cNvSpPr>
                    <a:spLocks/>
                  </p:cNvSpPr>
                  <p:nvPr/>
                </p:nvSpPr>
                <p:spPr bwMode="auto">
                  <a:xfrm rot="64800000">
                    <a:off x="10198" y="5386"/>
                    <a:ext cx="656" cy="12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2" name="Arc 322"/>
                  <p:cNvSpPr>
                    <a:spLocks/>
                  </p:cNvSpPr>
                  <p:nvPr/>
                </p:nvSpPr>
                <p:spPr bwMode="auto">
                  <a:xfrm rot="75600000">
                    <a:off x="9649" y="5475"/>
                    <a:ext cx="581" cy="1124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3" name="Arc 323"/>
                  <p:cNvSpPr>
                    <a:spLocks/>
                  </p:cNvSpPr>
                  <p:nvPr/>
                </p:nvSpPr>
                <p:spPr bwMode="auto">
                  <a:xfrm rot="86400000">
                    <a:off x="10202" y="5477"/>
                    <a:ext cx="543" cy="10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4" name="Arc 324"/>
                  <p:cNvSpPr>
                    <a:spLocks/>
                  </p:cNvSpPr>
                  <p:nvPr/>
                </p:nvSpPr>
                <p:spPr bwMode="auto">
                  <a:xfrm rot="97200000">
                    <a:off x="9754" y="5581"/>
                    <a:ext cx="480" cy="91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5" name="Arc 325"/>
                  <p:cNvSpPr>
                    <a:spLocks/>
                  </p:cNvSpPr>
                  <p:nvPr/>
                </p:nvSpPr>
                <p:spPr bwMode="auto">
                  <a:xfrm rot="108000000">
                    <a:off x="10176" y="5587"/>
                    <a:ext cx="455" cy="81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7"/>
                      <a:gd name="T2" fmla="*/ 1507 w 21600"/>
                      <a:gd name="T3" fmla="*/ 43147 h 43147"/>
                      <a:gd name="T4" fmla="*/ 0 w 21600"/>
                      <a:gd name="T5" fmla="*/ 21600 h 43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7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</a:path>
                      <a:path w="21600" h="43147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44"/>
                          <a:pt x="12823" y="42355"/>
                          <a:pt x="1507" y="43147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6" name="Arc 326"/>
                  <p:cNvSpPr>
                    <a:spLocks/>
                  </p:cNvSpPr>
                  <p:nvPr/>
                </p:nvSpPr>
                <p:spPr bwMode="auto">
                  <a:xfrm rot="118800000">
                    <a:off x="9842" y="5680"/>
                    <a:ext cx="379" cy="71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9"/>
                      <a:gd name="T2" fmla="*/ 1481 w 21600"/>
                      <a:gd name="T3" fmla="*/ 43149 h 43149"/>
                      <a:gd name="T4" fmla="*/ 0 w 21600"/>
                      <a:gd name="T5" fmla="*/ 21600 h 43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54"/>
                          <a:pt x="12808" y="42370"/>
                          <a:pt x="1481" y="43149"/>
                        </a:cubicBezTo>
                      </a:path>
                      <a:path w="21600" h="4314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54"/>
                          <a:pt x="12808" y="42370"/>
                          <a:pt x="1481" y="431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7" name="Arc 327"/>
                  <p:cNvSpPr>
                    <a:spLocks/>
                  </p:cNvSpPr>
                  <p:nvPr/>
                </p:nvSpPr>
                <p:spPr bwMode="auto">
                  <a:xfrm rot="129600000">
                    <a:off x="10186" y="5686"/>
                    <a:ext cx="353" cy="62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3149"/>
                      <a:gd name="T2" fmla="*/ 1481 w 21600"/>
                      <a:gd name="T3" fmla="*/ 43149 h 43149"/>
                      <a:gd name="T4" fmla="*/ 0 w 21600"/>
                      <a:gd name="T5" fmla="*/ 21600 h 43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3149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54"/>
                          <a:pt x="12808" y="42370"/>
                          <a:pt x="1481" y="43149"/>
                        </a:cubicBezTo>
                      </a:path>
                      <a:path w="21600" h="43149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954"/>
                          <a:pt x="12808" y="42370"/>
                          <a:pt x="1481" y="4314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8" name="Arc 328"/>
                  <p:cNvSpPr>
                    <a:spLocks/>
                  </p:cNvSpPr>
                  <p:nvPr/>
                </p:nvSpPr>
                <p:spPr bwMode="auto">
                  <a:xfrm rot="140400000">
                    <a:off x="9943" y="5787"/>
                    <a:ext cx="316" cy="513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2396"/>
                      <a:gd name="T2" fmla="*/ 5838 w 21600"/>
                      <a:gd name="T3" fmla="*/ 42396 h 42396"/>
                      <a:gd name="T4" fmla="*/ 0 w 21600"/>
                      <a:gd name="T5" fmla="*/ 21600 h 423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396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1280"/>
                          <a:pt x="15158" y="39779"/>
                          <a:pt x="5838" y="42396"/>
                        </a:cubicBezTo>
                      </a:path>
                      <a:path w="21600" h="42396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1280"/>
                          <a:pt x="15158" y="39779"/>
                          <a:pt x="5838" y="423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69" name="Arc 329"/>
                  <p:cNvSpPr>
                    <a:spLocks/>
                  </p:cNvSpPr>
                  <p:nvPr/>
                </p:nvSpPr>
                <p:spPr bwMode="auto">
                  <a:xfrm rot="151200000">
                    <a:off x="10183" y="5793"/>
                    <a:ext cx="240" cy="400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2396"/>
                      <a:gd name="T2" fmla="*/ 5838 w 21600"/>
                      <a:gd name="T3" fmla="*/ 42396 h 42396"/>
                      <a:gd name="T4" fmla="*/ 0 w 21600"/>
                      <a:gd name="T5" fmla="*/ 21600 h 423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396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1280"/>
                          <a:pt x="15158" y="39779"/>
                          <a:pt x="5838" y="42396"/>
                        </a:cubicBezTo>
                      </a:path>
                      <a:path w="21600" h="42396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1280"/>
                          <a:pt x="15158" y="39779"/>
                          <a:pt x="5838" y="42396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70" name="Arc 330"/>
                  <p:cNvSpPr>
                    <a:spLocks/>
                  </p:cNvSpPr>
                  <p:nvPr/>
                </p:nvSpPr>
                <p:spPr bwMode="auto">
                  <a:xfrm rot="161289023">
                    <a:off x="10056" y="5921"/>
                    <a:ext cx="177" cy="29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42961"/>
                      <a:gd name="T2" fmla="*/ 3201 w 21600"/>
                      <a:gd name="T3" fmla="*/ 42961 h 42961"/>
                      <a:gd name="T4" fmla="*/ 0 w 21600"/>
                      <a:gd name="T5" fmla="*/ 21600 h 429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42961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293"/>
                          <a:pt x="13776" y="41376"/>
                          <a:pt x="3201" y="42961"/>
                        </a:cubicBezTo>
                      </a:path>
                      <a:path w="21600" h="42961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32293"/>
                          <a:pt x="13776" y="41376"/>
                          <a:pt x="3201" y="42961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15371" name="Arc 331"/>
                  <p:cNvSpPr>
                    <a:spLocks/>
                  </p:cNvSpPr>
                  <p:nvPr/>
                </p:nvSpPr>
                <p:spPr bwMode="auto">
                  <a:xfrm rot="172089023">
                    <a:off x="10189" y="5904"/>
                    <a:ext cx="129" cy="163"/>
                  </a:xfrm>
                  <a:custGeom>
                    <a:avLst/>
                    <a:gdLst>
                      <a:gd name="G0" fmla="+- 3063 0 0"/>
                      <a:gd name="G1" fmla="+- 21600 0 0"/>
                      <a:gd name="G2" fmla="+- 21600 0 0"/>
                      <a:gd name="T0" fmla="*/ 3063 w 24663"/>
                      <a:gd name="T1" fmla="*/ 0 h 43200"/>
                      <a:gd name="T2" fmla="*/ 0 w 24663"/>
                      <a:gd name="T3" fmla="*/ 42982 h 43200"/>
                      <a:gd name="T4" fmla="*/ 3063 w 24663"/>
                      <a:gd name="T5" fmla="*/ 21600 h 43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663" h="43200" fill="none" extrusionOk="0">
                        <a:moveTo>
                          <a:pt x="3062" y="0"/>
                        </a:moveTo>
                        <a:cubicBezTo>
                          <a:pt x="14992" y="0"/>
                          <a:pt x="24663" y="9670"/>
                          <a:pt x="24663" y="21600"/>
                        </a:cubicBezTo>
                        <a:cubicBezTo>
                          <a:pt x="24663" y="33529"/>
                          <a:pt x="14992" y="43200"/>
                          <a:pt x="3063" y="43200"/>
                        </a:cubicBezTo>
                        <a:cubicBezTo>
                          <a:pt x="2038" y="43200"/>
                          <a:pt x="1014" y="43127"/>
                          <a:pt x="0" y="42981"/>
                        </a:cubicBezTo>
                      </a:path>
                      <a:path w="24663" h="43200" stroke="0" extrusionOk="0">
                        <a:moveTo>
                          <a:pt x="3062" y="0"/>
                        </a:moveTo>
                        <a:cubicBezTo>
                          <a:pt x="14992" y="0"/>
                          <a:pt x="24663" y="9670"/>
                          <a:pt x="24663" y="21600"/>
                        </a:cubicBezTo>
                        <a:cubicBezTo>
                          <a:pt x="24663" y="33529"/>
                          <a:pt x="14992" y="43200"/>
                          <a:pt x="3063" y="43200"/>
                        </a:cubicBezTo>
                        <a:cubicBezTo>
                          <a:pt x="2038" y="43200"/>
                          <a:pt x="1014" y="43127"/>
                          <a:pt x="0" y="42981"/>
                        </a:cubicBezTo>
                        <a:lnTo>
                          <a:pt x="306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15372" name="Freeform 332"/>
                <p:cNvSpPr>
                  <a:spLocks/>
                </p:cNvSpPr>
                <p:nvPr/>
              </p:nvSpPr>
              <p:spPr bwMode="auto">
                <a:xfrm>
                  <a:off x="3501" y="1026"/>
                  <a:ext cx="326" cy="225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63" y="100"/>
                    </a:cxn>
                    <a:cxn ang="0">
                      <a:pos x="263" y="62"/>
                    </a:cxn>
                    <a:cxn ang="0">
                      <a:pos x="326" y="0"/>
                    </a:cxn>
                  </a:cxnLst>
                  <a:rect l="0" t="0" r="r" b="b"/>
                  <a:pathLst>
                    <a:path w="326" h="225">
                      <a:moveTo>
                        <a:pt x="0" y="225"/>
                      </a:moveTo>
                      <a:cubicBezTo>
                        <a:pt x="9" y="176"/>
                        <a:pt x="19" y="127"/>
                        <a:pt x="63" y="100"/>
                      </a:cubicBezTo>
                      <a:cubicBezTo>
                        <a:pt x="107" y="73"/>
                        <a:pt x="219" y="79"/>
                        <a:pt x="263" y="62"/>
                      </a:cubicBezTo>
                      <a:cubicBezTo>
                        <a:pt x="307" y="45"/>
                        <a:pt x="309" y="15"/>
                        <a:pt x="326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373" name="Text Box 333"/>
                <p:cNvSpPr txBox="1">
                  <a:spLocks noChangeArrowheads="1"/>
                </p:cNvSpPr>
                <p:nvPr/>
              </p:nvSpPr>
              <p:spPr bwMode="auto">
                <a:xfrm>
                  <a:off x="3717" y="595"/>
                  <a:ext cx="172" cy="3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374" name="Text Box 334"/>
                <p:cNvSpPr txBox="1">
                  <a:spLocks noChangeArrowheads="1"/>
                </p:cNvSpPr>
                <p:nvPr/>
              </p:nvSpPr>
              <p:spPr bwMode="auto">
                <a:xfrm>
                  <a:off x="5065" y="1331"/>
                  <a:ext cx="172" cy="3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91440" tIns="45720" rIns="91440" bIns="4572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5375" name="Freeform 335"/>
                <p:cNvSpPr>
                  <a:spLocks/>
                </p:cNvSpPr>
                <p:nvPr/>
              </p:nvSpPr>
              <p:spPr bwMode="auto">
                <a:xfrm rot="13433813">
                  <a:off x="1525" y="4180"/>
                  <a:ext cx="457" cy="400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63" y="100"/>
                    </a:cxn>
                    <a:cxn ang="0">
                      <a:pos x="263" y="62"/>
                    </a:cxn>
                    <a:cxn ang="0">
                      <a:pos x="326" y="0"/>
                    </a:cxn>
                  </a:cxnLst>
                  <a:rect l="0" t="0" r="r" b="b"/>
                  <a:pathLst>
                    <a:path w="326" h="225">
                      <a:moveTo>
                        <a:pt x="0" y="225"/>
                      </a:moveTo>
                      <a:cubicBezTo>
                        <a:pt x="9" y="176"/>
                        <a:pt x="19" y="127"/>
                        <a:pt x="63" y="100"/>
                      </a:cubicBezTo>
                      <a:cubicBezTo>
                        <a:pt x="107" y="73"/>
                        <a:pt x="219" y="79"/>
                        <a:pt x="263" y="62"/>
                      </a:cubicBezTo>
                      <a:cubicBezTo>
                        <a:pt x="307" y="45"/>
                        <a:pt x="309" y="15"/>
                        <a:pt x="326" y="0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376" name="Line 336"/>
                <p:cNvSpPr>
                  <a:spLocks noChangeShapeType="1"/>
                </p:cNvSpPr>
                <p:nvPr/>
              </p:nvSpPr>
              <p:spPr bwMode="auto">
                <a:xfrm rot="2773540">
                  <a:off x="1278" y="3896"/>
                  <a:ext cx="1061" cy="180"/>
                </a:xfrm>
                <a:prstGeom prst="line">
                  <a:avLst/>
                </a:prstGeom>
                <a:noFill/>
                <a:ln w="22225">
                  <a:solidFill>
                    <a:srgbClr val="800000"/>
                  </a:solidFill>
                  <a:prstDash val="dash"/>
                  <a:round/>
                  <a:headEnd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377" name="Line 337"/>
                <p:cNvSpPr>
                  <a:spLocks noChangeShapeType="1"/>
                </p:cNvSpPr>
                <p:nvPr/>
              </p:nvSpPr>
              <p:spPr bwMode="auto">
                <a:xfrm flipH="1">
                  <a:off x="2120" y="4429"/>
                  <a:ext cx="1152" cy="1"/>
                </a:xfrm>
                <a:prstGeom prst="line">
                  <a:avLst/>
                </a:prstGeom>
                <a:noFill/>
                <a:ln w="22225">
                  <a:solidFill>
                    <a:srgbClr val="800000"/>
                  </a:solidFill>
                  <a:prstDash val="dash"/>
                  <a:round/>
                  <a:headEnd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5379" name="Text Box 339"/>
                <p:cNvSpPr txBox="1">
                  <a:spLocks noChangeArrowheads="1"/>
                </p:cNvSpPr>
                <p:nvPr/>
              </p:nvSpPr>
              <p:spPr bwMode="auto">
                <a:xfrm>
                  <a:off x="1454" y="4634"/>
                  <a:ext cx="798" cy="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r>
                    <a:rPr kumimoji="0" lang="ru-RU" sz="2400" b="0" i="1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Arial" pitchFamily="34" charset="0"/>
                      <a:sym typeface="Symbol" pitchFamily="18" charset="2"/>
                    </a:rPr>
                    <a:t></a:t>
                  </a:r>
                  <a:r>
                    <a:rPr kumimoji="0" lang="en-US" sz="2400" b="0" i="1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Arial" pitchFamily="34" charset="0"/>
                    </a:rPr>
                    <a:t>i</a:t>
                  </a:r>
                  <a:r>
                    <a:rPr kumimoji="0" lang="ru-RU" sz="2400" b="0" i="1" u="none" strike="noStrike" cap="none" normalizeH="0" baseline="-2500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r>
                    <a:rPr lang="ru-RU" sz="2400" i="1" dirty="0" smtClean="0">
                      <a:latin typeface="Times New Roman" pitchFamily="18" charset="0"/>
                      <a:cs typeface="Arial" pitchFamily="34" charset="0"/>
                      <a:sym typeface="Symbol"/>
                    </a:rPr>
                    <a:t> </a:t>
                  </a:r>
                  <a:r>
                    <a:rPr lang="ru-RU" sz="2400" dirty="0" smtClean="0">
                      <a:latin typeface="Times New Roman" pitchFamily="18" charset="0"/>
                      <a:cs typeface="Arial" pitchFamily="34" charset="0"/>
                      <a:sym typeface="Symbol"/>
                    </a:rPr>
                    <a:t>?</a:t>
                  </a:r>
                  <a:r>
                    <a:rPr kumimoji="0" lang="ru-RU" sz="2400" b="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aphicFrame>
            <p:nvGraphicFramePr>
              <p:cNvPr id="215380" name="Object 340"/>
              <p:cNvGraphicFramePr>
                <a:graphicFrameLocks noChangeAspect="1"/>
              </p:cNvGraphicFramePr>
              <p:nvPr/>
            </p:nvGraphicFramePr>
            <p:xfrm>
              <a:off x="3305175" y="1285875"/>
              <a:ext cx="465138" cy="428625"/>
            </p:xfrm>
            <a:graphic>
              <a:graphicData uri="http://schemas.openxmlformats.org/presentationml/2006/ole">
                <p:oleObj spid="_x0000_s86018" name="Формула" r:id="rId3" imgW="291960" imgH="266400" progId="Equation.3">
                  <p:embed/>
                </p:oleObj>
              </a:graphicData>
            </a:graphic>
          </p:graphicFrame>
          <p:graphicFrame>
            <p:nvGraphicFramePr>
              <p:cNvPr id="215382" name="Object 342"/>
              <p:cNvGraphicFramePr>
                <a:graphicFrameLocks noChangeAspect="1"/>
              </p:cNvGraphicFramePr>
              <p:nvPr/>
            </p:nvGraphicFramePr>
            <p:xfrm>
              <a:off x="357158" y="4913417"/>
              <a:ext cx="398493" cy="511749"/>
            </p:xfrm>
            <a:graphic>
              <a:graphicData uri="http://schemas.openxmlformats.org/presentationml/2006/ole">
                <p:oleObj spid="_x0000_s86019" name="Формула" r:id="rId4" imgW="190440" imgH="241200" progId="Equation.3">
                  <p:embed/>
                </p:oleObj>
              </a:graphicData>
            </a:graphic>
          </p:graphicFrame>
          <p:sp>
            <p:nvSpPr>
              <p:cNvPr id="215384" name="Text Box 344"/>
              <p:cNvSpPr txBox="1">
                <a:spLocks noChangeArrowheads="1"/>
              </p:cNvSpPr>
              <p:nvPr/>
            </p:nvSpPr>
            <p:spPr bwMode="auto">
              <a:xfrm>
                <a:off x="2285984" y="3286124"/>
                <a:ext cx="642942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</a:t>
                </a:r>
                <a:r>
                  <a:rPr kumimoji="0" lang="en-US" sz="3200" b="0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215383" name="Object 343"/>
              <p:cNvGraphicFramePr>
                <a:graphicFrameLocks noChangeAspect="1"/>
              </p:cNvGraphicFramePr>
              <p:nvPr/>
            </p:nvGraphicFramePr>
            <p:xfrm>
              <a:off x="2857488" y="6072206"/>
              <a:ext cx="463550" cy="428625"/>
            </p:xfrm>
            <a:graphic>
              <a:graphicData uri="http://schemas.openxmlformats.org/presentationml/2006/ole">
                <p:oleObj spid="_x0000_s86020" name="Формула" r:id="rId5" imgW="291960" imgH="266400" progId="Equation.3">
                  <p:embed/>
                </p:oleObj>
              </a:graphicData>
            </a:graphic>
          </p:graphicFrame>
          <p:graphicFrame>
            <p:nvGraphicFramePr>
              <p:cNvPr id="2" name="Object 344"/>
              <p:cNvGraphicFramePr>
                <a:graphicFrameLocks noChangeAspect="1"/>
              </p:cNvGraphicFramePr>
              <p:nvPr/>
            </p:nvGraphicFramePr>
            <p:xfrm>
              <a:off x="1970088" y="1928813"/>
              <a:ext cx="523875" cy="428625"/>
            </p:xfrm>
            <a:graphic>
              <a:graphicData uri="http://schemas.openxmlformats.org/presentationml/2006/ole">
                <p:oleObj spid="_x0000_s86021" name="Формула" r:id="rId6" imgW="330120" imgH="266400" progId="Equation.3">
                  <p:embed/>
                </p:oleObj>
              </a:graphicData>
            </a:graphic>
          </p:graphicFrame>
          <p:sp>
            <p:nvSpPr>
              <p:cNvPr id="192" name="Text Box 344"/>
              <p:cNvSpPr txBox="1">
                <a:spLocks noChangeArrowheads="1"/>
              </p:cNvSpPr>
              <p:nvPr/>
            </p:nvSpPr>
            <p:spPr bwMode="auto">
              <a:xfrm>
                <a:off x="3214678" y="2643182"/>
                <a:ext cx="642942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E</a:t>
                </a:r>
                <a:r>
                  <a:rPr kumimoji="0" lang="en-US" sz="2400" b="0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3" name="Freeform 335"/>
              <p:cNvSpPr>
                <a:spLocks/>
              </p:cNvSpPr>
              <p:nvPr/>
            </p:nvSpPr>
            <p:spPr bwMode="auto">
              <a:xfrm rot="6416155" flipH="1">
                <a:off x="2917129" y="2895591"/>
                <a:ext cx="350207" cy="234778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63" y="100"/>
                  </a:cxn>
                  <a:cxn ang="0">
                    <a:pos x="263" y="62"/>
                  </a:cxn>
                  <a:cxn ang="0">
                    <a:pos x="326" y="0"/>
                  </a:cxn>
                </a:cxnLst>
                <a:rect l="0" t="0" r="r" b="b"/>
                <a:pathLst>
                  <a:path w="326" h="225">
                    <a:moveTo>
                      <a:pt x="0" y="225"/>
                    </a:moveTo>
                    <a:cubicBezTo>
                      <a:pt x="9" y="176"/>
                      <a:pt x="19" y="127"/>
                      <a:pt x="63" y="100"/>
                    </a:cubicBezTo>
                    <a:cubicBezTo>
                      <a:pt x="107" y="73"/>
                      <a:pt x="219" y="79"/>
                      <a:pt x="263" y="62"/>
                    </a:cubicBezTo>
                    <a:cubicBezTo>
                      <a:pt x="307" y="45"/>
                      <a:pt x="309" y="15"/>
                      <a:pt x="326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Line 337"/>
              <p:cNvSpPr>
                <a:spLocks noChangeShapeType="1"/>
              </p:cNvSpPr>
              <p:nvPr/>
            </p:nvSpPr>
            <p:spPr bwMode="auto">
              <a:xfrm flipH="1">
                <a:off x="2786050" y="1905070"/>
                <a:ext cx="1237542" cy="1043"/>
              </a:xfrm>
              <a:prstGeom prst="line">
                <a:avLst/>
              </a:prstGeom>
              <a:noFill/>
              <a:ln w="22225">
                <a:solidFill>
                  <a:srgbClr val="800000"/>
                </a:solidFill>
                <a:prstDash val="dash"/>
                <a:round/>
                <a:headEnd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Дуга 197"/>
              <p:cNvSpPr/>
              <p:nvPr/>
            </p:nvSpPr>
            <p:spPr>
              <a:xfrm rot="5400000">
                <a:off x="1084362" y="4926120"/>
                <a:ext cx="571505" cy="577659"/>
              </a:xfrm>
              <a:prstGeom prst="arc">
                <a:avLst>
                  <a:gd name="adj1" fmla="val 16200000"/>
                  <a:gd name="adj2" fmla="val 8868892"/>
                </a:avLst>
              </a:pr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94" name="Line 250"/>
            <p:cNvSpPr>
              <a:spLocks noChangeShapeType="1"/>
            </p:cNvSpPr>
            <p:nvPr/>
          </p:nvSpPr>
          <p:spPr bwMode="auto">
            <a:xfrm rot="14053540" flipH="1" flipV="1">
              <a:off x="4471364" y="2834246"/>
              <a:ext cx="236671" cy="1139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Line 2"/>
          <p:cNvSpPr>
            <a:spLocks noChangeShapeType="1"/>
          </p:cNvSpPr>
          <p:nvPr/>
        </p:nvSpPr>
        <p:spPr bwMode="auto">
          <a:xfrm rot="5400000">
            <a:off x="4613275" y="-258762"/>
            <a:ext cx="3175" cy="88423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07" name="Line 3"/>
          <p:cNvSpPr>
            <a:spLocks noChangeShapeType="1"/>
          </p:cNvSpPr>
          <p:nvPr/>
        </p:nvSpPr>
        <p:spPr bwMode="auto">
          <a:xfrm>
            <a:off x="955675" y="1836738"/>
            <a:ext cx="7258050" cy="22891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8077201" y="3665539"/>
            <a:ext cx="566765" cy="47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i="1" dirty="0" smtClean="0">
                <a:solidFill>
                  <a:srgbClr val="000000"/>
                </a:solidFill>
                <a:latin typeface="Constantia" pitchFamily="18" charset="0"/>
                <a:cs typeface="Arial" charset="0"/>
              </a:rPr>
              <a:t>O</a:t>
            </a:r>
            <a:endParaRPr lang="ru-RU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4298950" y="4451350"/>
            <a:ext cx="636588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</a:t>
            </a:r>
            <a:endParaRPr lang="ru-RU" sz="3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4786314" y="2428868"/>
            <a:ext cx="1412881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 +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</a:t>
            </a:r>
            <a:r>
              <a:rPr lang="en-US" sz="3600" i="1" baseline="-25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i</a:t>
            </a:r>
            <a:endParaRPr lang="ru-RU" sz="3600" i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00712" name="AutoShape 8"/>
          <p:cNvSpPr>
            <a:spLocks/>
          </p:cNvSpPr>
          <p:nvPr/>
        </p:nvSpPr>
        <p:spPr bwMode="auto">
          <a:xfrm rot="-5400000">
            <a:off x="4481525" y="622287"/>
            <a:ext cx="274638" cy="7335863"/>
          </a:xfrm>
          <a:prstGeom prst="leftBrace">
            <a:avLst>
              <a:gd name="adj1" fmla="val 22023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908050" y="4714875"/>
            <a:ext cx="1020744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“”</a:t>
            </a:r>
            <a:endParaRPr lang="ru-RU" sz="3600" dirty="0">
              <a:cs typeface="Arial" charset="0"/>
            </a:endParaRPr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>
            <a:off x="947738" y="1268413"/>
            <a:ext cx="0" cy="408146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384175" y="3538538"/>
            <a:ext cx="658813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3600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  <a:endParaRPr lang="ru-RU" sz="3600" dirty="0">
              <a:cs typeface="Arial" charset="0"/>
            </a:endParaRPr>
          </a:p>
        </p:txBody>
      </p:sp>
      <p:sp>
        <p:nvSpPr>
          <p:cNvPr id="200716" name="Text Box 12"/>
          <p:cNvSpPr txBox="1">
            <a:spLocks noChangeArrowheads="1"/>
          </p:cNvSpPr>
          <p:nvPr/>
        </p:nvSpPr>
        <p:spPr bwMode="auto">
          <a:xfrm>
            <a:off x="796925" y="3957638"/>
            <a:ext cx="5984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</a:t>
            </a:r>
            <a:endParaRPr lang="ru-RU" dirty="0">
              <a:cs typeface="Arial" charset="0"/>
            </a:endParaRPr>
          </a:p>
        </p:txBody>
      </p:sp>
      <p:sp>
        <p:nvSpPr>
          <p:cNvPr id="200717" name="Text Box 13"/>
          <p:cNvSpPr txBox="1">
            <a:spLocks noChangeArrowheads="1"/>
          </p:cNvSpPr>
          <p:nvPr/>
        </p:nvSpPr>
        <p:spPr bwMode="auto">
          <a:xfrm>
            <a:off x="358775" y="1401763"/>
            <a:ext cx="68421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3600" i="1" baseline="-25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endParaRPr lang="ru-RU" sz="3600" dirty="0">
              <a:cs typeface="Arial" charset="0"/>
            </a:endParaRPr>
          </a:p>
        </p:txBody>
      </p:sp>
      <p:sp>
        <p:nvSpPr>
          <p:cNvPr id="200718" name="Line 14"/>
          <p:cNvSpPr>
            <a:spLocks noChangeShapeType="1"/>
          </p:cNvSpPr>
          <p:nvPr/>
        </p:nvSpPr>
        <p:spPr bwMode="auto">
          <a:xfrm rot="120000">
            <a:off x="4710113" y="3063875"/>
            <a:ext cx="1878012" cy="50958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>
            <a:off x="4864100" y="4160838"/>
            <a:ext cx="1435100" cy="31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20" name="Text Box 16"/>
          <p:cNvSpPr txBox="1">
            <a:spLocks noChangeArrowheads="1"/>
          </p:cNvSpPr>
          <p:nvPr/>
        </p:nvSpPr>
        <p:spPr bwMode="auto">
          <a:xfrm>
            <a:off x="795338" y="1627188"/>
            <a:ext cx="615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</a:t>
            </a:r>
            <a:endParaRPr lang="ru-RU" dirty="0">
              <a:cs typeface="Arial" charset="0"/>
            </a:endParaRPr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947738" y="4168789"/>
            <a:ext cx="742315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00723" name="Text Box 19"/>
          <p:cNvSpPr txBox="1">
            <a:spLocks noChangeArrowheads="1"/>
          </p:cNvSpPr>
          <p:nvPr/>
        </p:nvSpPr>
        <p:spPr bwMode="auto">
          <a:xfrm>
            <a:off x="3427438" y="5157788"/>
            <a:ext cx="4716462" cy="62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Колебание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b="1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 sz="2800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sz="2800" i="1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/>
              </a:rPr>
              <a:t>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cos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</a:t>
            </a:r>
            <a:r>
              <a:rPr lang="en-US" sz="2800" i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/>
              </a:rPr>
              <a:t>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</a:t>
            </a:r>
            <a:r>
              <a:rPr lang="en-US" sz="2800" i="1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)</a:t>
            </a:r>
            <a:endParaRPr lang="ru-RU" sz="2800" dirty="0">
              <a:cs typeface="Arial" charset="0"/>
            </a:endParaRPr>
          </a:p>
        </p:txBody>
      </p:sp>
      <p:sp>
        <p:nvSpPr>
          <p:cNvPr id="200726" name="AutoShape 22"/>
          <p:cNvSpPr>
            <a:spLocks noChangeArrowheads="1"/>
          </p:cNvSpPr>
          <p:nvPr/>
        </p:nvSpPr>
        <p:spPr bwMode="auto">
          <a:xfrm rot="16968637">
            <a:off x="7562349" y="4612255"/>
            <a:ext cx="2130532" cy="574675"/>
          </a:xfrm>
          <a:prstGeom prst="curvedUpArrow">
            <a:avLst>
              <a:gd name="adj1" fmla="val 33018"/>
              <a:gd name="adj2" fmla="val 1286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0727" name="Rectangle 23"/>
          <p:cNvSpPr>
            <a:spLocks noChangeArrowheads="1"/>
          </p:cNvSpPr>
          <p:nvPr/>
        </p:nvSpPr>
        <p:spPr bwMode="auto">
          <a:xfrm>
            <a:off x="111155" y="188913"/>
            <a:ext cx="674686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Расчёт </a:t>
            </a:r>
            <a:r>
              <a:rPr lang="ru-RU" sz="2800" b="1" i="1" dirty="0">
                <a:solidFill>
                  <a:srgbClr val="FF0000"/>
                </a:solidFill>
                <a:latin typeface="Constantia" pitchFamily="18" charset="0"/>
              </a:rPr>
              <a:t>фазового </a:t>
            </a:r>
            <a:r>
              <a:rPr lang="ru-RU" sz="2800" b="1" i="1" dirty="0" smtClean="0">
                <a:solidFill>
                  <a:srgbClr val="FF0000"/>
                </a:solidFill>
                <a:latin typeface="Constantia" pitchFamily="18" charset="0"/>
              </a:rPr>
              <a:t>запаздывания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 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</a:t>
            </a:r>
            <a:r>
              <a:rPr lang="en-US" sz="2800" i="1" baseline="-250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i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: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(для 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любого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  вторичного  источника  номером </a:t>
            </a:r>
            <a:r>
              <a:rPr lang="en-US" sz="14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“</a:t>
            </a:r>
            <a:r>
              <a:rPr lang="en-US" sz="1400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i “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Symbol"/>
              </a:rPr>
              <a:t>)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graphicFrame>
        <p:nvGraphicFramePr>
          <p:cNvPr id="214017" name="Object 1"/>
          <p:cNvGraphicFramePr>
            <a:graphicFrameLocks noChangeAspect="1"/>
          </p:cNvGraphicFramePr>
          <p:nvPr/>
        </p:nvGraphicFramePr>
        <p:xfrm>
          <a:off x="6537332" y="5781675"/>
          <a:ext cx="1546225" cy="841375"/>
        </p:xfrm>
        <a:graphic>
          <a:graphicData uri="http://schemas.openxmlformats.org/presentationml/2006/ole">
            <p:oleObj spid="_x0000_s84994" name="Формула" r:id="rId3" imgW="723600" imgH="393480" progId="Equation.3">
              <p:embed/>
            </p:oleObj>
          </a:graphicData>
        </a:graphic>
      </p:graphicFrame>
      <p:sp>
        <p:nvSpPr>
          <p:cNvPr id="2140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14018" name="Object 2"/>
          <p:cNvGraphicFramePr>
            <a:graphicFrameLocks noChangeAspect="1"/>
          </p:cNvGraphicFramePr>
          <p:nvPr/>
        </p:nvGraphicFramePr>
        <p:xfrm>
          <a:off x="2500313" y="1277691"/>
          <a:ext cx="2071687" cy="492357"/>
        </p:xfrm>
        <a:graphic>
          <a:graphicData uri="http://schemas.openxmlformats.org/presentationml/2006/ole">
            <p:oleObj spid="_x0000_s84995" name="Формула" r:id="rId4" imgW="1002960" imgH="241200" progId="Equation.3">
              <p:embed/>
            </p:oleObj>
          </a:graphicData>
        </a:graphic>
      </p:graphicFrame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14020" name="Object 4"/>
          <p:cNvGraphicFramePr>
            <a:graphicFrameLocks noChangeAspect="1"/>
          </p:cNvGraphicFramePr>
          <p:nvPr/>
        </p:nvGraphicFramePr>
        <p:xfrm>
          <a:off x="5492750" y="1093788"/>
          <a:ext cx="1841500" cy="830262"/>
        </p:xfrm>
        <a:graphic>
          <a:graphicData uri="http://schemas.openxmlformats.org/presentationml/2006/ole">
            <p:oleObj spid="_x0000_s84996" name="Формула" r:id="rId5" imgW="939600" imgH="419040" progId="Equation.3">
              <p:embed/>
            </p:oleObj>
          </a:graphicData>
        </a:graphic>
      </p:graphicFrame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6000760" y="903731"/>
            <a:ext cx="1928826" cy="1525137"/>
          </a:xfrm>
          <a:prstGeom prst="cloudCallout">
            <a:avLst>
              <a:gd name="adj1" fmla="val -117933"/>
              <a:gd name="adj2" fmla="val 9998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126864" y="3962400"/>
            <a:ext cx="53022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</a:t>
            </a:r>
            <a:endParaRPr lang="ru-RU" dirty="0">
              <a:cs typeface="Arial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5786446" y="5715016"/>
            <a:ext cx="3071834" cy="100013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63512" y="2628899"/>
            <a:ext cx="779464" cy="87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 i="1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r</a:t>
            </a:r>
            <a:r>
              <a:rPr lang="en-US" sz="36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</a:t>
            </a:r>
            <a:endParaRPr lang="ru-RU" sz="36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30" name="AutoShape 8"/>
          <p:cNvSpPr>
            <a:spLocks/>
          </p:cNvSpPr>
          <p:nvPr/>
        </p:nvSpPr>
        <p:spPr bwMode="auto">
          <a:xfrm>
            <a:off x="765370" y="1863490"/>
            <a:ext cx="163292" cy="2252658"/>
          </a:xfrm>
          <a:prstGeom prst="leftBrace">
            <a:avLst>
              <a:gd name="adj1" fmla="val 22023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285720" y="5929330"/>
            <a:ext cx="32147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Запаздывает по фазе (!) 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/>
              </a:rPr>
              <a:t></a:t>
            </a:r>
            <a:r>
              <a:rPr lang="en-US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  <a:sym typeface="Symbol" pitchFamily="18" charset="2"/>
              </a:rPr>
              <a:t>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</a:t>
            </a:r>
            <a:endParaRPr lang="ru-RU" sz="2000" dirty="0">
              <a:cs typeface="Arial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428992" y="5572140"/>
            <a:ext cx="3786214" cy="571506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3" grpId="0"/>
      <p:bldP spid="200726" grpId="0" animBg="1"/>
      <p:bldP spid="26" grpId="0" animBg="1"/>
      <p:bldP spid="28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4357686" y="1857364"/>
            <a:ext cx="421484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</a:rPr>
              <a:t>Векторная 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</a:rPr>
              <a:t> диаграмма  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</a:rPr>
              <a:t>для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</a:rPr>
              <a:t>центра дифракционной картины </a:t>
            </a:r>
            <a:endParaRPr lang="ru-RU" sz="2000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</a:rPr>
              <a:t>на  расстоянии 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</a:rPr>
              <a:t>l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50824" y="285728"/>
            <a:ext cx="875033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600" b="1" u="sng" dirty="0">
                <a:solidFill>
                  <a:srgbClr val="0000FF"/>
                </a:solidFill>
                <a:latin typeface="Times New Roman" pitchFamily="18" charset="0"/>
              </a:rPr>
              <a:t>Пример</a:t>
            </a:r>
            <a:endParaRPr lang="ru-RU" sz="1600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/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преграду с круглым отверстием радиуса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мм падает монохроматический свет с длиной волны 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670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нм (красный свет) и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 интенсивностью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Какова 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интенсивность света напротив отверстия в центре на расстоянии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l = </a:t>
            </a:r>
            <a:r>
              <a:rPr lang="ru-RU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ru-RU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м за препятствием? </a:t>
            </a:r>
          </a:p>
        </p:txBody>
      </p:sp>
      <p:sp>
        <p:nvSpPr>
          <p:cNvPr id="52" name="AutoShape 22"/>
          <p:cNvSpPr>
            <a:spLocks noChangeArrowheads="1"/>
          </p:cNvSpPr>
          <p:nvPr/>
        </p:nvSpPr>
        <p:spPr bwMode="auto">
          <a:xfrm rot="15634829">
            <a:off x="3829702" y="4491533"/>
            <a:ext cx="2081784" cy="403576"/>
          </a:xfrm>
          <a:prstGeom prst="curvedUpArrow">
            <a:avLst>
              <a:gd name="adj1" fmla="val 33018"/>
              <a:gd name="adj2" fmla="val 1286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aphicFrame>
        <p:nvGraphicFramePr>
          <p:cNvPr id="261126" name="Object 6"/>
          <p:cNvGraphicFramePr>
            <a:graphicFrameLocks noChangeAspect="1"/>
          </p:cNvGraphicFramePr>
          <p:nvPr/>
        </p:nvGraphicFramePr>
        <p:xfrm>
          <a:off x="812800" y="5357813"/>
          <a:ext cx="3840163" cy="788987"/>
        </p:xfrm>
        <a:graphic>
          <a:graphicData uri="http://schemas.openxmlformats.org/presentationml/2006/ole">
            <p:oleObj spid="_x0000_s31748" name="Формула" r:id="rId3" imgW="2171520" imgH="444240" progId="Equation.3">
              <p:embed/>
            </p:oleObj>
          </a:graphicData>
        </a:graphic>
      </p:graphicFrame>
      <p:grpSp>
        <p:nvGrpSpPr>
          <p:cNvPr id="3" name="Группа 55"/>
          <p:cNvGrpSpPr/>
          <p:nvPr/>
        </p:nvGrpSpPr>
        <p:grpSpPr>
          <a:xfrm>
            <a:off x="204788" y="1424608"/>
            <a:ext cx="3775044" cy="3468052"/>
            <a:chOff x="1097824" y="1578587"/>
            <a:chExt cx="3775044" cy="3468052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3404431" y="2165327"/>
              <a:ext cx="18891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 rot="480000">
              <a:off x="3593343" y="2182789"/>
              <a:ext cx="187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 rot="1080000">
              <a:off x="3777493" y="2233589"/>
              <a:ext cx="18891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rot="1680000">
              <a:off x="3955293" y="2301852"/>
              <a:ext cx="1889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rot="2160000">
              <a:off x="4118806" y="2406627"/>
              <a:ext cx="188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rot="2520000">
              <a:off x="4279143" y="2519339"/>
              <a:ext cx="188913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rot="2773540">
              <a:off x="4423606" y="2660627"/>
              <a:ext cx="190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rot="3253540">
              <a:off x="4552987" y="2829695"/>
              <a:ext cx="192088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rot="3853540">
              <a:off x="4645062" y="2999558"/>
              <a:ext cx="1905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rot="4453540">
              <a:off x="4719675" y="3190058"/>
              <a:ext cx="1905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1" name="Line 15"/>
            <p:cNvSpPr>
              <a:spLocks noChangeShapeType="1"/>
            </p:cNvSpPr>
            <p:nvPr/>
          </p:nvSpPr>
          <p:spPr bwMode="auto">
            <a:xfrm rot="4933540">
              <a:off x="4756187" y="3383733"/>
              <a:ext cx="1936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rot="5293540">
              <a:off x="4776031" y="3579789"/>
              <a:ext cx="192088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rot="5734343">
              <a:off x="4764124" y="3782196"/>
              <a:ext cx="192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rot="6214343">
              <a:off x="4729993" y="3981427"/>
              <a:ext cx="188913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rot="6814343">
              <a:off x="4662524" y="4163196"/>
              <a:ext cx="192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rot="7414343">
              <a:off x="4579975" y="4336233"/>
              <a:ext cx="1889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rot="7894343">
              <a:off x="4458531" y="4494189"/>
              <a:ext cx="190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rot="8254343">
              <a:off x="4333118" y="4645002"/>
              <a:ext cx="187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rot="8507883">
              <a:off x="4169606" y="4775177"/>
              <a:ext cx="187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rot="8987883">
              <a:off x="3991806" y="4878364"/>
              <a:ext cx="187325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 rot="9587883">
              <a:off x="3815593" y="4956152"/>
              <a:ext cx="187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rot="10080000">
              <a:off x="3623506" y="5013302"/>
              <a:ext cx="187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rot="10667883">
              <a:off x="3417131" y="5045052"/>
              <a:ext cx="18732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flipV="1">
              <a:off x="1951868" y="3611539"/>
              <a:ext cx="2921000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 flipH="1">
              <a:off x="1951868" y="2158977"/>
              <a:ext cx="1477963" cy="145256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7" name="Freeform 31"/>
            <p:cNvSpPr>
              <a:spLocks/>
            </p:cNvSpPr>
            <p:nvPr/>
          </p:nvSpPr>
          <p:spPr bwMode="auto">
            <a:xfrm>
              <a:off x="3467931" y="1904977"/>
              <a:ext cx="307975" cy="217487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89" name="Freeform 33"/>
            <p:cNvSpPr>
              <a:spLocks/>
            </p:cNvSpPr>
            <p:nvPr/>
          </p:nvSpPr>
          <p:spPr bwMode="auto">
            <a:xfrm rot="6397605" flipH="1">
              <a:off x="1381162" y="3856808"/>
              <a:ext cx="611187" cy="263525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158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 flipH="1">
              <a:off x="1962981" y="3614714"/>
              <a:ext cx="108743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2" name="Arc 36"/>
            <p:cNvSpPr>
              <a:spLocks/>
            </p:cNvSpPr>
            <p:nvPr/>
          </p:nvSpPr>
          <p:spPr bwMode="auto">
            <a:xfrm rot="5173842">
              <a:off x="1767718" y="3471839"/>
              <a:ext cx="327025" cy="33972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210 w 43200"/>
                <a:gd name="T1" fmla="*/ 4 h 43200"/>
                <a:gd name="T2" fmla="*/ 117 w 43200"/>
                <a:gd name="T3" fmla="*/ 19359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209" y="3"/>
                  </a:moveTo>
                  <a:cubicBezTo>
                    <a:pt x="21339" y="1"/>
                    <a:pt x="21469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0851"/>
                    <a:pt x="38" y="20103"/>
                    <a:pt x="116" y="19358"/>
                  </a:cubicBezTo>
                </a:path>
                <a:path w="43200" h="43200" stroke="0" extrusionOk="0">
                  <a:moveTo>
                    <a:pt x="21209" y="3"/>
                  </a:moveTo>
                  <a:cubicBezTo>
                    <a:pt x="21339" y="1"/>
                    <a:pt x="21469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20851"/>
                    <a:pt x="38" y="20103"/>
                    <a:pt x="116" y="1935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3" name="Text Box 37"/>
            <p:cNvSpPr txBox="1">
              <a:spLocks noChangeArrowheads="1"/>
            </p:cNvSpPr>
            <p:nvPr/>
          </p:nvSpPr>
          <p:spPr bwMode="auto">
            <a:xfrm>
              <a:off x="1369256" y="3338489"/>
              <a:ext cx="573087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800" i="1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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 rot="11134343">
              <a:off x="3145668" y="5032352"/>
              <a:ext cx="193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 rot="11614343">
              <a:off x="2942468" y="4995839"/>
              <a:ext cx="192088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 rot="12214343">
              <a:off x="2759906" y="4930752"/>
              <a:ext cx="193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 rot="12814343">
              <a:off x="2585281" y="4848202"/>
              <a:ext cx="192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rot="13294343">
              <a:off x="2426531" y="4729139"/>
              <a:ext cx="1920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499" name="Line 43"/>
            <p:cNvSpPr>
              <a:spLocks noChangeShapeType="1"/>
            </p:cNvSpPr>
            <p:nvPr/>
          </p:nvSpPr>
          <p:spPr bwMode="auto">
            <a:xfrm rot="13654343">
              <a:off x="2277306" y="4603727"/>
              <a:ext cx="1841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rot="13907883">
              <a:off x="2144749" y="4441008"/>
              <a:ext cx="185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rot="14387883">
              <a:off x="2040769" y="4264001"/>
              <a:ext cx="18415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rot="14987883">
              <a:off x="1962187" y="4091758"/>
              <a:ext cx="185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rot="15480000">
              <a:off x="1905037" y="3901258"/>
              <a:ext cx="1857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 rot="5400000" flipH="1">
              <a:off x="1429581" y="3600427"/>
              <a:ext cx="1074737" cy="158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aphicFrame>
          <p:nvGraphicFramePr>
            <p:cNvPr id="19509" name="Object 340"/>
            <p:cNvGraphicFramePr>
              <a:graphicFrameLocks noChangeAspect="1"/>
            </p:cNvGraphicFramePr>
            <p:nvPr/>
          </p:nvGraphicFramePr>
          <p:xfrm>
            <a:off x="3821962" y="1578587"/>
            <a:ext cx="392094" cy="361315"/>
          </p:xfrm>
          <a:graphic>
            <a:graphicData uri="http://schemas.openxmlformats.org/presentationml/2006/ole">
              <p:oleObj spid="_x0000_s31746" name="Формула" r:id="rId4" imgW="291960" imgH="266400" progId="Equation.3">
                <p:embed/>
              </p:oleObj>
            </a:graphicData>
          </a:graphic>
        </p:graphicFrame>
        <p:graphicFrame>
          <p:nvGraphicFramePr>
            <p:cNvPr id="19510" name="Object 340"/>
            <p:cNvGraphicFramePr>
              <a:graphicFrameLocks noChangeAspect="1"/>
            </p:cNvGraphicFramePr>
            <p:nvPr/>
          </p:nvGraphicFramePr>
          <p:xfrm>
            <a:off x="1097824" y="4059229"/>
            <a:ext cx="323850" cy="368300"/>
          </p:xfrm>
          <a:graphic>
            <a:graphicData uri="http://schemas.openxmlformats.org/presentationml/2006/ole">
              <p:oleObj spid="_x0000_s31747" name="Формула" r:id="rId5" imgW="203040" imgH="228600" progId="Equation.3">
                <p:embed/>
              </p:oleObj>
            </a:graphicData>
          </a:graphic>
        </p:graphicFrame>
        <p:sp>
          <p:nvSpPr>
            <p:cNvPr id="19511" name="Line 55"/>
            <p:cNvSpPr>
              <a:spLocks noChangeShapeType="1"/>
            </p:cNvSpPr>
            <p:nvPr/>
          </p:nvSpPr>
          <p:spPr bwMode="auto">
            <a:xfrm rot="16067882">
              <a:off x="1870906" y="3695677"/>
              <a:ext cx="185737" cy="15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sm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5" name="Text Box 344"/>
            <p:cNvSpPr txBox="1">
              <a:spLocks noChangeArrowheads="1"/>
            </p:cNvSpPr>
            <p:nvPr/>
          </p:nvSpPr>
          <p:spPr bwMode="auto">
            <a:xfrm>
              <a:off x="2101086" y="2309784"/>
              <a:ext cx="720744" cy="701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3200" i="1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p</a:t>
              </a:r>
              <a:r>
                <a:rPr lang="ru-RU" sz="3200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endParaRPr lang="ru-RU" sz="3200" dirty="0"/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572132" y="3500438"/>
            <a:ext cx="3071834" cy="2786082"/>
            <a:chOff x="5572132" y="3500438"/>
            <a:chExt cx="3071834" cy="2786082"/>
          </a:xfrm>
        </p:grpSpPr>
        <p:sp>
          <p:nvSpPr>
            <p:cNvPr id="59" name="Text Box 11"/>
            <p:cNvSpPr txBox="1">
              <a:spLocks noChangeArrowheads="1"/>
            </p:cNvSpPr>
            <p:nvPr/>
          </p:nvSpPr>
          <p:spPr bwMode="auto">
            <a:xfrm>
              <a:off x="5857884" y="3500438"/>
              <a:ext cx="242889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А где «фокус»?</a:t>
              </a:r>
              <a:endPara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aphicFrame>
          <p:nvGraphicFramePr>
            <p:cNvPr id="60" name="Object 5"/>
            <p:cNvGraphicFramePr>
              <a:graphicFrameLocks noChangeAspect="1"/>
            </p:cNvGraphicFramePr>
            <p:nvPr/>
          </p:nvGraphicFramePr>
          <p:xfrm>
            <a:off x="6286512" y="4214818"/>
            <a:ext cx="1135651" cy="1071570"/>
          </p:xfrm>
          <a:graphic>
            <a:graphicData uri="http://schemas.openxmlformats.org/presentationml/2006/ole">
              <p:oleObj spid="_x0000_s31750" name="Формула" r:id="rId6" imgW="444240" imgH="419040" progId="Equation.3">
                <p:embed/>
              </p:oleObj>
            </a:graphicData>
          </a:graphic>
        </p:graphicFrame>
        <p:sp>
          <p:nvSpPr>
            <p:cNvPr id="61" name="Rectangle 474"/>
            <p:cNvSpPr txBox="1">
              <a:spLocks noChangeArrowheads="1"/>
            </p:cNvSpPr>
            <p:nvPr/>
          </p:nvSpPr>
          <p:spPr>
            <a:xfrm>
              <a:off x="5572132" y="5929330"/>
              <a:ext cx="3071834" cy="357190"/>
            </a:xfrm>
            <a:prstGeom prst="rect">
              <a:avLst/>
            </a:prstGeom>
            <a:noFill/>
            <a:ln/>
          </p:spPr>
          <p:txBody>
            <a:bodyPr>
              <a:no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Arial" pitchFamily="34" charset="0"/>
                </a:rPr>
                <a:t>«Камера-обскура»</a:t>
              </a:r>
              <a:endPara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pitchFamily="34" charset="0"/>
              </a:endParaRPr>
            </a:p>
          </p:txBody>
        </p:sp>
        <p:sp>
          <p:nvSpPr>
            <p:cNvPr id="62" name="Штриховая стрелка вправо 61"/>
            <p:cNvSpPr/>
            <p:nvPr/>
          </p:nvSpPr>
          <p:spPr>
            <a:xfrm rot="5400000">
              <a:off x="7396946" y="5033210"/>
              <a:ext cx="978408" cy="48463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38" name="Rectangle 474"/>
          <p:cNvSpPr>
            <a:spLocks noGrp="1" noChangeArrowheads="1"/>
          </p:cNvSpPr>
          <p:nvPr>
            <p:ph type="title"/>
          </p:nvPr>
        </p:nvSpPr>
        <p:spPr>
          <a:xfrm>
            <a:off x="71406" y="23708"/>
            <a:ext cx="4929222" cy="357190"/>
          </a:xfrm>
          <a:noFill/>
          <a:ln/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«Камера-обскура» (1604 г., Иоган Кеплер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)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1" name="Rectangle 474"/>
          <p:cNvSpPr txBox="1">
            <a:spLocks noChangeArrowheads="1"/>
          </p:cNvSpPr>
          <p:nvPr/>
        </p:nvSpPr>
        <p:spPr>
          <a:xfrm>
            <a:off x="5500694" y="3000372"/>
            <a:ext cx="1143008" cy="357190"/>
          </a:xfrm>
          <a:prstGeom prst="rect">
            <a:avLst/>
          </a:prstGeom>
          <a:noFill/>
          <a:ln w="6350" cap="rnd">
            <a:noFill/>
          </a:ln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Эдинбург</a:t>
            </a:r>
            <a:endParaRPr kumimoji="0" lang="ru-RU" sz="18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Arial" pitchFamily="34" charset="0"/>
            </a:endParaRPr>
          </a:p>
        </p:txBody>
      </p:sp>
      <p:pic>
        <p:nvPicPr>
          <p:cNvPr id="3113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4118013" cy="292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4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340100"/>
            <a:ext cx="5265312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54" y="4071942"/>
            <a:ext cx="3652853" cy="241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42852"/>
            <a:ext cx="3164260" cy="274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38" name="Rectangle 474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3071834" cy="357190"/>
          </a:xfrm>
          <a:noFill/>
          <a:ln/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«Камера-обскура»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30640"/>
            <a:ext cx="6929486" cy="408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Группа 17"/>
          <p:cNvGrpSpPr/>
          <p:nvPr/>
        </p:nvGrpSpPr>
        <p:grpSpPr>
          <a:xfrm>
            <a:off x="285720" y="746059"/>
            <a:ext cx="1429590" cy="2968693"/>
            <a:chOff x="3928228" y="357166"/>
            <a:chExt cx="1429590" cy="2968693"/>
          </a:xfrm>
        </p:grpSpPr>
        <p:graphicFrame>
          <p:nvGraphicFramePr>
            <p:cNvPr id="11" name="Object 475"/>
            <p:cNvGraphicFramePr>
              <a:graphicFrameLocks noChangeAspect="1"/>
            </p:cNvGraphicFramePr>
            <p:nvPr>
              <p:ph idx="1"/>
            </p:nvPr>
          </p:nvGraphicFramePr>
          <p:xfrm>
            <a:off x="4127600" y="2500306"/>
            <a:ext cx="1071563" cy="785812"/>
          </p:xfrm>
          <a:graphic>
            <a:graphicData uri="http://schemas.openxmlformats.org/presentationml/2006/ole">
              <p:oleObj spid="_x0000_s69634" name="Формула" r:id="rId4" imgW="571320" imgH="419040" progId="Equation.3">
                <p:embed/>
              </p:oleObj>
            </a:graphicData>
          </a:graphic>
        </p:graphicFrame>
        <p:graphicFrame>
          <p:nvGraphicFramePr>
            <p:cNvPr id="12" name="Object 4"/>
            <p:cNvGraphicFramePr>
              <a:graphicFrameLocks noChangeAspect="1"/>
            </p:cNvGraphicFramePr>
            <p:nvPr/>
          </p:nvGraphicFramePr>
          <p:xfrm>
            <a:off x="4000496" y="357166"/>
            <a:ext cx="1246187" cy="550863"/>
          </p:xfrm>
          <a:graphic>
            <a:graphicData uri="http://schemas.openxmlformats.org/presentationml/2006/ole">
              <p:oleObj spid="_x0000_s69635" name="Формула" r:id="rId5" imgW="545760" imgH="241200" progId="Equation.3">
                <p:embed/>
              </p:oleObj>
            </a:graphicData>
          </a:graphic>
        </p:graphicFrame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4206970" y="1500174"/>
            <a:ext cx="785707" cy="741372"/>
          </p:xfrm>
          <a:graphic>
            <a:graphicData uri="http://schemas.openxmlformats.org/presentationml/2006/ole">
              <p:oleObj spid="_x0000_s69636" name="Формула" r:id="rId6" imgW="444240" imgH="419040" progId="Equation.3">
                <p:embed/>
              </p:oleObj>
            </a:graphicData>
          </a:graphic>
        </p:graphicFrame>
        <p:cxnSp>
          <p:nvCxnSpPr>
            <p:cNvPr id="14" name="Прямая со стрелкой 13"/>
            <p:cNvCxnSpPr/>
            <p:nvPr/>
          </p:nvCxnSpPr>
          <p:spPr>
            <a:xfrm rot="5400000">
              <a:off x="4319164" y="1320365"/>
              <a:ext cx="501654" cy="4017"/>
            </a:xfrm>
            <a:prstGeom prst="straightConnector1">
              <a:avLst/>
            </a:prstGeom>
            <a:ln w="3175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utoShape 22"/>
            <p:cNvSpPr>
              <a:spLocks noChangeArrowheads="1"/>
            </p:cNvSpPr>
            <p:nvPr/>
          </p:nvSpPr>
          <p:spPr bwMode="auto">
            <a:xfrm rot="16712495" flipH="1" flipV="1">
              <a:off x="3509170" y="2284958"/>
              <a:ext cx="1029964" cy="191848"/>
            </a:xfrm>
            <a:prstGeom prst="curvedUpArrow">
              <a:avLst>
                <a:gd name="adj1" fmla="val 33018"/>
                <a:gd name="adj2" fmla="val 128619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4095788" y="2468623"/>
              <a:ext cx="1262030" cy="8572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9" name="Rectangle 474"/>
          <p:cNvSpPr txBox="1">
            <a:spLocks noChangeArrowheads="1"/>
          </p:cNvSpPr>
          <p:nvPr/>
        </p:nvSpPr>
        <p:spPr bwMode="auto">
          <a:xfrm>
            <a:off x="4214810" y="2349721"/>
            <a:ext cx="421484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latin typeface="Times New Roman" pitchFamily="18" charset="0"/>
                <a:ea typeface="+mj-ea"/>
                <a:cs typeface="Arial" pitchFamily="34" charset="0"/>
              </a:rPr>
              <a:t>Фото, выполненное при помощи камеры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Arial" pitchFamily="34" charset="0"/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71414"/>
            <a:ext cx="3464250" cy="223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67269" name="Rectangle 5"/>
          <p:cNvSpPr>
            <a:spLocks noChangeArrowheads="1"/>
          </p:cNvSpPr>
          <p:nvPr/>
        </p:nvSpPr>
        <p:spPr bwMode="auto">
          <a:xfrm>
            <a:off x="285720" y="214290"/>
            <a:ext cx="5474063" cy="58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800000"/>
                </a:solidFill>
                <a:ea typeface="Times New Roman" pitchFamily="18" charset="0"/>
              </a:rPr>
              <a:t>2.3. Размеры зон Френеля. Зонные пластинки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85786" y="928670"/>
            <a:ext cx="5072347" cy="5554662"/>
            <a:chOff x="1735" y="1873"/>
            <a:chExt cx="7989" cy="8746"/>
          </a:xfrm>
        </p:grpSpPr>
        <p:sp>
          <p:nvSpPr>
            <p:cNvPr id="267271" name="Text Box 7"/>
            <p:cNvSpPr txBox="1">
              <a:spLocks noChangeArrowheads="1"/>
            </p:cNvSpPr>
            <p:nvPr/>
          </p:nvSpPr>
          <p:spPr bwMode="auto">
            <a:xfrm>
              <a:off x="1735" y="10156"/>
              <a:ext cx="798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dirty="0" smtClean="0">
                  <a:latin typeface="Times New Roman" pitchFamily="18" charset="0"/>
                  <a:cs typeface="Arial" pitchFamily="34" charset="0"/>
                </a:rPr>
                <a:t>Н</a:t>
              </a:r>
              <a:r>
                <a:rPr kumimoji="0" lang="ru-RU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есколько первых зон Френеля внутри отверстия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72" name="Text Box 8"/>
            <p:cNvSpPr txBox="1">
              <a:spLocks noChangeArrowheads="1"/>
            </p:cNvSpPr>
            <p:nvPr/>
          </p:nvSpPr>
          <p:spPr bwMode="auto">
            <a:xfrm>
              <a:off x="8755" y="3543"/>
              <a:ext cx="576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73" name="Text Box 9"/>
            <p:cNvSpPr txBox="1">
              <a:spLocks noChangeArrowheads="1"/>
            </p:cNvSpPr>
            <p:nvPr/>
          </p:nvSpPr>
          <p:spPr bwMode="auto">
            <a:xfrm>
              <a:off x="6145" y="4473"/>
              <a:ext cx="576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74" name="Text Box 10"/>
            <p:cNvSpPr txBox="1">
              <a:spLocks noChangeArrowheads="1"/>
            </p:cNvSpPr>
            <p:nvPr/>
          </p:nvSpPr>
          <p:spPr bwMode="auto">
            <a:xfrm>
              <a:off x="4975" y="3133"/>
              <a:ext cx="1766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l + m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</a:t>
              </a:r>
              <a:r>
                <a:rPr kumimoji="0" lang="en-US" sz="160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</a:t>
              </a:r>
              <a:r>
                <a:rPr kumimoji="0" lang="en-US" sz="16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/2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75" name="Text Box 11"/>
            <p:cNvSpPr txBox="1">
              <a:spLocks noChangeArrowheads="1"/>
            </p:cNvSpPr>
            <p:nvPr/>
          </p:nvSpPr>
          <p:spPr bwMode="auto">
            <a:xfrm>
              <a:off x="2455" y="1873"/>
              <a:ext cx="1044" cy="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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,</a:t>
              </a:r>
              <a:r>
                <a:rPr kumimoji="0" lang="ru-RU" sz="18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I</a:t>
              </a:r>
              <a:r>
                <a:rPr kumimoji="0" lang="ru-RU" sz="1800" b="0" i="0" u="none" strike="noStrike" cap="none" normalizeH="0" baseline="-2500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276" name="Line 12"/>
            <p:cNvSpPr>
              <a:spLocks noChangeShapeType="1"/>
            </p:cNvSpPr>
            <p:nvPr/>
          </p:nvSpPr>
          <p:spPr bwMode="auto">
            <a:xfrm rot="5400000">
              <a:off x="5641" y="724"/>
              <a:ext cx="2" cy="67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77" name="Line 13"/>
            <p:cNvSpPr>
              <a:spLocks noChangeShapeType="1"/>
            </p:cNvSpPr>
            <p:nvPr/>
          </p:nvSpPr>
          <p:spPr bwMode="auto">
            <a:xfrm>
              <a:off x="3509" y="1873"/>
              <a:ext cx="1" cy="1295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78" name="AutoShape 14"/>
            <p:cNvSpPr>
              <a:spLocks/>
            </p:cNvSpPr>
            <p:nvPr/>
          </p:nvSpPr>
          <p:spPr bwMode="auto">
            <a:xfrm rot="-5400000">
              <a:off x="6172" y="1512"/>
              <a:ext cx="329" cy="5557"/>
            </a:xfrm>
            <a:prstGeom prst="leftBrace">
              <a:avLst>
                <a:gd name="adj1" fmla="val 140755"/>
                <a:gd name="adj2" fmla="val 50426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79" name="Line 15"/>
            <p:cNvSpPr>
              <a:spLocks noChangeShapeType="1"/>
            </p:cNvSpPr>
            <p:nvPr/>
          </p:nvSpPr>
          <p:spPr bwMode="auto">
            <a:xfrm>
              <a:off x="3561" y="3413"/>
              <a:ext cx="5557" cy="6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80" name="Text Box 16"/>
            <p:cNvSpPr txBox="1">
              <a:spLocks noChangeArrowheads="1"/>
            </p:cNvSpPr>
            <p:nvPr/>
          </p:nvSpPr>
          <p:spPr bwMode="auto">
            <a:xfrm>
              <a:off x="3347" y="3923"/>
              <a:ext cx="491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275" y="2512"/>
              <a:ext cx="1239" cy="3136"/>
              <a:chOff x="3454" y="3760"/>
              <a:chExt cx="1043" cy="1716"/>
            </a:xfrm>
          </p:grpSpPr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3466" y="3760"/>
                <a:ext cx="1031" cy="254"/>
                <a:chOff x="3466" y="3760"/>
                <a:chExt cx="1031" cy="254"/>
              </a:xfrm>
            </p:grpSpPr>
            <p:sp>
              <p:nvSpPr>
                <p:cNvPr id="267283" name="Line 19"/>
                <p:cNvSpPr>
                  <a:spLocks noChangeShapeType="1"/>
                </p:cNvSpPr>
                <p:nvPr/>
              </p:nvSpPr>
              <p:spPr bwMode="auto">
                <a:xfrm>
                  <a:off x="3466" y="3760"/>
                  <a:ext cx="1027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7284" name="Line 20"/>
                <p:cNvSpPr>
                  <a:spLocks noChangeShapeType="1"/>
                </p:cNvSpPr>
                <p:nvPr/>
              </p:nvSpPr>
              <p:spPr bwMode="auto">
                <a:xfrm>
                  <a:off x="3470" y="4013"/>
                  <a:ext cx="1027" cy="1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3459" y="4247"/>
                <a:ext cx="1031" cy="254"/>
                <a:chOff x="3466" y="3760"/>
                <a:chExt cx="1031" cy="254"/>
              </a:xfrm>
            </p:grpSpPr>
            <p:sp>
              <p:nvSpPr>
                <p:cNvPr id="267286" name="Line 22"/>
                <p:cNvSpPr>
                  <a:spLocks noChangeShapeType="1"/>
                </p:cNvSpPr>
                <p:nvPr/>
              </p:nvSpPr>
              <p:spPr bwMode="auto">
                <a:xfrm>
                  <a:off x="3466" y="3760"/>
                  <a:ext cx="1027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7287" name="Line 23"/>
                <p:cNvSpPr>
                  <a:spLocks noChangeShapeType="1"/>
                </p:cNvSpPr>
                <p:nvPr/>
              </p:nvSpPr>
              <p:spPr bwMode="auto">
                <a:xfrm>
                  <a:off x="3470" y="4013"/>
                  <a:ext cx="1027" cy="1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267288" name="Line 24"/>
              <p:cNvSpPr>
                <a:spLocks noChangeShapeType="1"/>
              </p:cNvSpPr>
              <p:nvPr/>
            </p:nvSpPr>
            <p:spPr bwMode="auto">
              <a:xfrm>
                <a:off x="3469" y="4974"/>
                <a:ext cx="1027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grpSp>
            <p:nvGrpSpPr>
              <p:cNvPr id="6" name="Group 25"/>
              <p:cNvGrpSpPr>
                <a:grpSpLocks/>
              </p:cNvGrpSpPr>
              <p:nvPr/>
            </p:nvGrpSpPr>
            <p:grpSpPr bwMode="auto">
              <a:xfrm>
                <a:off x="3459" y="5222"/>
                <a:ext cx="1031" cy="254"/>
                <a:chOff x="3466" y="3760"/>
                <a:chExt cx="1031" cy="254"/>
              </a:xfrm>
            </p:grpSpPr>
            <p:sp>
              <p:nvSpPr>
                <p:cNvPr id="267290" name="Line 26"/>
                <p:cNvSpPr>
                  <a:spLocks noChangeShapeType="1"/>
                </p:cNvSpPr>
                <p:nvPr/>
              </p:nvSpPr>
              <p:spPr bwMode="auto">
                <a:xfrm>
                  <a:off x="3466" y="3760"/>
                  <a:ext cx="1027" cy="0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  <p:sp>
              <p:nvSpPr>
                <p:cNvPr id="267291" name="Line 27"/>
                <p:cNvSpPr>
                  <a:spLocks noChangeShapeType="1"/>
                </p:cNvSpPr>
                <p:nvPr/>
              </p:nvSpPr>
              <p:spPr bwMode="auto">
                <a:xfrm>
                  <a:off x="3470" y="4013"/>
                  <a:ext cx="1027" cy="1"/>
                </a:xfrm>
                <a:prstGeom prst="line">
                  <a:avLst/>
                </a:prstGeom>
                <a:noFill/>
                <a:ln w="15875">
                  <a:solidFill>
                    <a:srgbClr val="FF0000"/>
                  </a:solidFill>
                  <a:round/>
                  <a:headEnd/>
                  <a:tailEnd type="triangle" w="sm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dirty="0"/>
                </a:p>
              </p:txBody>
            </p:sp>
          </p:grpSp>
          <p:sp>
            <p:nvSpPr>
              <p:cNvPr id="267292" name="Line 28"/>
              <p:cNvSpPr>
                <a:spLocks noChangeShapeType="1"/>
              </p:cNvSpPr>
              <p:nvPr/>
            </p:nvSpPr>
            <p:spPr bwMode="auto">
              <a:xfrm>
                <a:off x="3454" y="4733"/>
                <a:ext cx="1027" cy="1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 type="triangle" w="sm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67293" name="Line 29"/>
            <p:cNvSpPr>
              <a:spLocks noChangeShapeType="1"/>
            </p:cNvSpPr>
            <p:nvPr/>
          </p:nvSpPr>
          <p:spPr bwMode="auto">
            <a:xfrm>
              <a:off x="3510" y="5078"/>
              <a:ext cx="1" cy="1295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94" name="Line 30"/>
            <p:cNvSpPr>
              <a:spLocks noChangeShapeType="1"/>
            </p:cNvSpPr>
            <p:nvPr/>
          </p:nvSpPr>
          <p:spPr bwMode="auto">
            <a:xfrm>
              <a:off x="3510" y="3176"/>
              <a:ext cx="1" cy="19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95" name="Rectangle 31"/>
            <p:cNvSpPr>
              <a:spLocks noChangeArrowheads="1"/>
            </p:cNvSpPr>
            <p:nvPr/>
          </p:nvSpPr>
          <p:spPr bwMode="auto">
            <a:xfrm>
              <a:off x="1805" y="6553"/>
              <a:ext cx="3420" cy="333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96" name="Oval 32"/>
            <p:cNvSpPr>
              <a:spLocks noChangeArrowheads="1"/>
            </p:cNvSpPr>
            <p:nvPr/>
          </p:nvSpPr>
          <p:spPr bwMode="auto">
            <a:xfrm>
              <a:off x="2638" y="7342"/>
              <a:ext cx="1811" cy="1828"/>
            </a:xfrm>
            <a:prstGeom prst="ellipse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97" name="Oval 33"/>
            <p:cNvSpPr>
              <a:spLocks noChangeArrowheads="1"/>
            </p:cNvSpPr>
            <p:nvPr/>
          </p:nvSpPr>
          <p:spPr bwMode="auto">
            <a:xfrm>
              <a:off x="2779" y="7490"/>
              <a:ext cx="1535" cy="1549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98" name="Oval 34"/>
            <p:cNvSpPr>
              <a:spLocks noChangeArrowheads="1"/>
            </p:cNvSpPr>
            <p:nvPr/>
          </p:nvSpPr>
          <p:spPr bwMode="auto">
            <a:xfrm>
              <a:off x="2896" y="7613"/>
              <a:ext cx="1293" cy="131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299" name="Oval 35"/>
            <p:cNvSpPr>
              <a:spLocks noChangeArrowheads="1"/>
            </p:cNvSpPr>
            <p:nvPr/>
          </p:nvSpPr>
          <p:spPr bwMode="auto">
            <a:xfrm>
              <a:off x="3056" y="7803"/>
              <a:ext cx="963" cy="92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300" name="Line 36"/>
            <p:cNvSpPr>
              <a:spLocks noChangeShapeType="1"/>
            </p:cNvSpPr>
            <p:nvPr/>
          </p:nvSpPr>
          <p:spPr bwMode="auto">
            <a:xfrm>
              <a:off x="3545" y="6843"/>
              <a:ext cx="14" cy="28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301" name="Text Box 37"/>
            <p:cNvSpPr txBox="1">
              <a:spLocks noChangeArrowheads="1"/>
            </p:cNvSpPr>
            <p:nvPr/>
          </p:nvSpPr>
          <p:spPr bwMode="auto">
            <a:xfrm>
              <a:off x="3369" y="8108"/>
              <a:ext cx="43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8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  <a:sym typeface="Symbol" pitchFamily="18" charset="2"/>
                </a:rPr>
                <a:t>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302" name="Line 38"/>
            <p:cNvSpPr>
              <a:spLocks noChangeShapeType="1"/>
            </p:cNvSpPr>
            <p:nvPr/>
          </p:nvSpPr>
          <p:spPr bwMode="auto">
            <a:xfrm flipV="1">
              <a:off x="3568" y="7757"/>
              <a:ext cx="544" cy="4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303" name="AutoShape 39"/>
            <p:cNvSpPr>
              <a:spLocks/>
            </p:cNvSpPr>
            <p:nvPr/>
          </p:nvSpPr>
          <p:spPr bwMode="auto">
            <a:xfrm rot="10800000" flipH="1">
              <a:off x="3314" y="3396"/>
              <a:ext cx="181" cy="703"/>
            </a:xfrm>
            <a:prstGeom prst="leftBrace">
              <a:avLst>
                <a:gd name="adj1" fmla="val 32366"/>
                <a:gd name="adj2" fmla="val 50426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304" name="Text Box 40"/>
            <p:cNvSpPr txBox="1">
              <a:spLocks noChangeArrowheads="1"/>
            </p:cNvSpPr>
            <p:nvPr/>
          </p:nvSpPr>
          <p:spPr bwMode="auto">
            <a:xfrm>
              <a:off x="4435" y="7075"/>
              <a:ext cx="900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r</a:t>
              </a:r>
              <a:r>
                <a:rPr kumimoji="0" lang="en-US" sz="2400" b="0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Arial" pitchFamily="34" charset="0"/>
                </a:rPr>
                <a:t>m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305" name="Freeform 41"/>
            <p:cNvSpPr>
              <a:spLocks/>
            </p:cNvSpPr>
            <p:nvPr/>
          </p:nvSpPr>
          <p:spPr bwMode="auto">
            <a:xfrm rot="5984868" flipH="1">
              <a:off x="4072" y="7568"/>
              <a:ext cx="360" cy="695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63" y="100"/>
                </a:cxn>
                <a:cxn ang="0">
                  <a:pos x="263" y="62"/>
                </a:cxn>
                <a:cxn ang="0">
                  <a:pos x="326" y="0"/>
                </a:cxn>
              </a:cxnLst>
              <a:rect l="0" t="0" r="r" b="b"/>
              <a:pathLst>
                <a:path w="326" h="225">
                  <a:moveTo>
                    <a:pt x="0" y="225"/>
                  </a:moveTo>
                  <a:cubicBezTo>
                    <a:pt x="9" y="176"/>
                    <a:pt x="19" y="127"/>
                    <a:pt x="63" y="100"/>
                  </a:cubicBezTo>
                  <a:cubicBezTo>
                    <a:pt x="107" y="73"/>
                    <a:pt x="219" y="79"/>
                    <a:pt x="263" y="62"/>
                  </a:cubicBezTo>
                  <a:cubicBezTo>
                    <a:pt x="307" y="45"/>
                    <a:pt x="309" y="15"/>
                    <a:pt x="326" y="0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7306" name="Line 42"/>
            <p:cNvSpPr>
              <a:spLocks noChangeShapeType="1"/>
            </p:cNvSpPr>
            <p:nvPr/>
          </p:nvSpPr>
          <p:spPr bwMode="auto">
            <a:xfrm flipV="1">
              <a:off x="3557" y="4097"/>
              <a:ext cx="5557" cy="6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2" name="Text Box 11"/>
          <p:cNvSpPr txBox="1">
            <a:spLocks noChangeArrowheads="1"/>
          </p:cNvSpPr>
          <p:nvPr/>
        </p:nvSpPr>
        <p:spPr bwMode="auto">
          <a:xfrm>
            <a:off x="1395326" y="1768587"/>
            <a:ext cx="662853" cy="50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r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Times New Roman" pitchFamily="18" charset="0"/>
                <a:cs typeface="Arial" pitchFamily="34" charset="0"/>
              </a:rPr>
              <a:t>m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5364482" y="2222718"/>
            <a:ext cx="311744" cy="2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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308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67307" name="Object 43"/>
          <p:cNvGraphicFramePr>
            <a:graphicFrameLocks noChangeAspect="1"/>
          </p:cNvGraphicFramePr>
          <p:nvPr/>
        </p:nvGraphicFramePr>
        <p:xfrm>
          <a:off x="4975225" y="1071563"/>
          <a:ext cx="2979738" cy="500062"/>
        </p:xfrm>
        <a:graphic>
          <a:graphicData uri="http://schemas.openxmlformats.org/presentationml/2006/ole">
            <p:oleObj spid="_x0000_s32770" name="Формула" r:id="rId3" imgW="1587240" imgH="266400" progId="Equation.3">
              <p:embed/>
            </p:oleObj>
          </a:graphicData>
        </a:graphic>
      </p:graphicFrame>
      <p:sp>
        <p:nvSpPr>
          <p:cNvPr id="267310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aphicFrame>
        <p:nvGraphicFramePr>
          <p:cNvPr id="267309" name="Object 45"/>
          <p:cNvGraphicFramePr>
            <a:graphicFrameLocks noChangeAspect="1"/>
          </p:cNvGraphicFramePr>
          <p:nvPr/>
        </p:nvGraphicFramePr>
        <p:xfrm>
          <a:off x="6215074" y="2786058"/>
          <a:ext cx="1813047" cy="571504"/>
        </p:xfrm>
        <a:graphic>
          <a:graphicData uri="http://schemas.openxmlformats.org/presentationml/2006/ole">
            <p:oleObj spid="_x0000_s32771" name="Формула" r:id="rId4" imgW="876300" imgH="279400" progId="Equation.3">
              <p:embed/>
            </p:oleObj>
          </a:graphicData>
        </a:graphic>
      </p:graphicFrame>
      <p:sp>
        <p:nvSpPr>
          <p:cNvPr id="98" name="AutoShape 22"/>
          <p:cNvSpPr>
            <a:spLocks noChangeArrowheads="1"/>
          </p:cNvSpPr>
          <p:nvPr/>
        </p:nvSpPr>
        <p:spPr bwMode="auto">
          <a:xfrm rot="4887505" flipV="1">
            <a:off x="7829545" y="1902654"/>
            <a:ext cx="1710492" cy="403576"/>
          </a:xfrm>
          <a:prstGeom prst="curvedUpArrow">
            <a:avLst>
              <a:gd name="adj1" fmla="val 33018"/>
              <a:gd name="adj2" fmla="val 12861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5643570" y="3777887"/>
            <a:ext cx="3214710" cy="107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0000FF"/>
                </a:solidFill>
                <a:latin typeface="Constantia" pitchFamily="18" charset="0"/>
                <a:cs typeface="Arial" pitchFamily="34" charset="0"/>
              </a:rPr>
              <a:t>Радиусы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nstantia" pitchFamily="18" charset="0"/>
                <a:cs typeface="Arial" pitchFamily="34" charset="0"/>
              </a:rPr>
              <a:t>зон Френеля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0000FF"/>
              </a:solidFill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cs typeface="Arial" pitchFamily="34" charset="0"/>
              </a:rPr>
              <a:t>Зонные пластинки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6929453" y="4286256"/>
            <a:ext cx="607223" cy="2286017"/>
            <a:chOff x="6929453" y="4286256"/>
            <a:chExt cx="607223" cy="2286017"/>
          </a:xfrm>
        </p:grpSpPr>
        <p:sp>
          <p:nvSpPr>
            <p:cNvPr id="100" name="Штриховая стрелка вправо 99"/>
            <p:cNvSpPr/>
            <p:nvPr/>
          </p:nvSpPr>
          <p:spPr>
            <a:xfrm rot="5400000">
              <a:off x="6625841" y="5661438"/>
              <a:ext cx="1214447" cy="607223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1" name="Штриховая стрелка вправо 100"/>
            <p:cNvSpPr/>
            <p:nvPr/>
          </p:nvSpPr>
          <p:spPr>
            <a:xfrm rot="5400000">
              <a:off x="7054470" y="4304116"/>
              <a:ext cx="357190" cy="32147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277190" y="3988362"/>
            <a:ext cx="3080760" cy="679591"/>
            <a:chOff x="3277190" y="3988362"/>
            <a:chExt cx="3080760" cy="679591"/>
          </a:xfrm>
        </p:grpSpPr>
        <p:graphicFrame>
          <p:nvGraphicFramePr>
            <p:cNvPr id="32772" name="Object 4"/>
            <p:cNvGraphicFramePr>
              <a:graphicFrameLocks noChangeAspect="1"/>
            </p:cNvGraphicFramePr>
            <p:nvPr/>
          </p:nvGraphicFramePr>
          <p:xfrm>
            <a:off x="3786182" y="4286256"/>
            <a:ext cx="1049342" cy="381697"/>
          </p:xfrm>
          <a:graphic>
            <a:graphicData uri="http://schemas.openxmlformats.org/presentationml/2006/ole">
              <p:oleObj spid="_x0000_s32772" name="Формула" r:id="rId5" imgW="622080" imgH="228600" progId="Equation.3">
                <p:embed/>
              </p:oleObj>
            </a:graphicData>
          </a:graphic>
        </p:graphicFrame>
        <p:sp>
          <p:nvSpPr>
            <p:cNvPr id="53" name="Прямоугольник 52"/>
            <p:cNvSpPr/>
            <p:nvPr/>
          </p:nvSpPr>
          <p:spPr>
            <a:xfrm>
              <a:off x="3277190" y="3988362"/>
              <a:ext cx="21024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ru-RU" sz="1400" b="1" i="1" dirty="0" smtClean="0">
                  <a:solidFill>
                    <a:srgbClr val="0000FF"/>
                  </a:solidFill>
                  <a:latin typeface="Constantia" pitchFamily="18" charset="0"/>
                  <a:cs typeface="Arial" pitchFamily="34" charset="0"/>
                </a:rPr>
                <a:t>площади зон Френеля</a:t>
              </a:r>
            </a:p>
          </p:txBody>
        </p:sp>
        <p:cxnSp>
          <p:nvCxnSpPr>
            <p:cNvPr id="55" name="Прямая со стрелкой 54"/>
            <p:cNvCxnSpPr/>
            <p:nvPr/>
          </p:nvCxnSpPr>
          <p:spPr>
            <a:xfrm rot="10800000" flipV="1">
              <a:off x="4929190" y="4143379"/>
              <a:ext cx="1428760" cy="285752"/>
            </a:xfrm>
            <a:prstGeom prst="straightConnector1">
              <a:avLst/>
            </a:prstGeom>
            <a:ln w="28575"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38" name="Rectangle 474"/>
          <p:cNvSpPr>
            <a:spLocks noGrp="1" noChangeArrowheads="1"/>
          </p:cNvSpPr>
          <p:nvPr>
            <p:ph type="title"/>
          </p:nvPr>
        </p:nvSpPr>
        <p:spPr>
          <a:xfrm>
            <a:off x="663575" y="44450"/>
            <a:ext cx="7123135" cy="52703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Зонные пластинки</a:t>
            </a:r>
            <a:r>
              <a:rPr sz="2400" b="1" i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–</a:t>
            </a:r>
            <a:r>
              <a:rPr sz="2400" b="1" i="1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Arial" pitchFamily="34" charset="0"/>
              </a:rPr>
              <a:t>амплитудные (А) и фазовые (Ф)</a:t>
            </a:r>
            <a:endParaRPr lang="ru-RU" sz="2400" b="1" i="1" dirty="0">
              <a:solidFill>
                <a:srgbClr val="0000FF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41" name="Text Box 344"/>
          <p:cNvSpPr txBox="1">
            <a:spLocks noChangeArrowheads="1"/>
          </p:cNvSpPr>
          <p:nvPr/>
        </p:nvSpPr>
        <p:spPr bwMode="auto">
          <a:xfrm>
            <a:off x="571472" y="4929198"/>
            <a:ext cx="8143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3200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p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68425" name="Rectangle 137"/>
          <p:cNvSpPr>
            <a:spLocks noChangeArrowheads="1"/>
          </p:cNvSpPr>
          <p:nvPr/>
        </p:nvSpPr>
        <p:spPr bwMode="auto">
          <a:xfrm>
            <a:off x="2357422" y="714356"/>
            <a:ext cx="2143140" cy="11387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(амплитудная – «линза Вуда»)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Rectangle 137"/>
          <p:cNvSpPr>
            <a:spLocks noChangeArrowheads="1"/>
          </p:cNvSpPr>
          <p:nvPr/>
        </p:nvSpPr>
        <p:spPr bwMode="auto">
          <a:xfrm>
            <a:off x="5643570" y="711652"/>
            <a:ext cx="2571768" cy="11387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28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lang="en-US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4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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</a:t>
            </a:r>
            <a:endParaRPr kumimoji="0" lang="ru-RU" sz="2800" b="0" i="0" u="none" strike="noStrike" cap="none" normalizeH="0" baseline="3000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(фазовая – </a:t>
            </a:r>
          </a:p>
          <a:p>
            <a:pPr lvl="0" algn="ctr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«линза Френеля»)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>
            <a:off x="4593980" y="642918"/>
            <a:ext cx="40664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8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H="1">
            <a:off x="8483116" y="642918"/>
            <a:ext cx="446602" cy="24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3" name="Прямая со стрелкой 92"/>
          <p:cNvCxnSpPr/>
          <p:nvPr/>
        </p:nvCxnSpPr>
        <p:spPr>
          <a:xfrm rot="10800000">
            <a:off x="2285984" y="3357562"/>
            <a:ext cx="1428760" cy="928694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8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00918" y="4422616"/>
            <a:ext cx="3871676" cy="23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829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80414" y="4429132"/>
            <a:ext cx="2410158" cy="240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" name="Text Box 344"/>
          <p:cNvSpPr txBox="1">
            <a:spLocks noChangeArrowheads="1"/>
          </p:cNvSpPr>
          <p:nvPr/>
        </p:nvSpPr>
        <p:spPr bwMode="auto">
          <a:xfrm>
            <a:off x="3519610" y="5077608"/>
            <a:ext cx="64294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Прямая со стрелкой 99"/>
          <p:cNvCxnSpPr/>
          <p:nvPr/>
        </p:nvCxnSpPr>
        <p:spPr>
          <a:xfrm flipV="1">
            <a:off x="3786182" y="5429264"/>
            <a:ext cx="285752" cy="214314"/>
          </a:xfrm>
          <a:prstGeom prst="straightConnector1">
            <a:avLst/>
          </a:prstGeom>
          <a:ln>
            <a:solidFill>
              <a:schemeClr val="bg1"/>
            </a:solidFill>
            <a:tailEnd type="arrow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8297" name="Object 9"/>
          <p:cNvGraphicFramePr>
            <a:graphicFrameLocks noChangeAspect="1"/>
          </p:cNvGraphicFramePr>
          <p:nvPr/>
        </p:nvGraphicFramePr>
        <p:xfrm>
          <a:off x="2786050" y="2643182"/>
          <a:ext cx="1743075" cy="479425"/>
        </p:xfrm>
        <a:graphic>
          <a:graphicData uri="http://schemas.openxmlformats.org/presentationml/2006/ole">
            <p:oleObj spid="_x0000_s33795" name="Формула" r:id="rId7" imgW="914400" imgH="253800" progId="Equation.3">
              <p:embed/>
            </p:oleObj>
          </a:graphicData>
        </a:graphic>
      </p:graphicFrame>
      <p:cxnSp>
        <p:nvCxnSpPr>
          <p:cNvPr id="102" name="Прямая со стрелкой 101"/>
          <p:cNvCxnSpPr/>
          <p:nvPr/>
        </p:nvCxnSpPr>
        <p:spPr>
          <a:xfrm rot="5400000">
            <a:off x="3436906" y="3682124"/>
            <a:ext cx="792000" cy="0"/>
          </a:xfrm>
          <a:prstGeom prst="straightConnector1">
            <a:avLst/>
          </a:prstGeom>
          <a:ln w="317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000108"/>
            <a:ext cx="1963737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9886</TotalTime>
  <Words>908</Words>
  <Application>Microsoft Office PowerPoint</Application>
  <PresentationFormat>Экран (4:3)</PresentationFormat>
  <Paragraphs>253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Оформление по умолчанию</vt:lpstr>
      <vt:lpstr>Формула</vt:lpstr>
      <vt:lpstr>Слайд 1</vt:lpstr>
      <vt:lpstr>Слайд 2</vt:lpstr>
      <vt:lpstr>Слайд 3</vt:lpstr>
      <vt:lpstr>Слайд 4</vt:lpstr>
      <vt:lpstr>Слайд 5</vt:lpstr>
      <vt:lpstr>«Камера-обскура» (1604 г., Иоган Кеплер)</vt:lpstr>
      <vt:lpstr>«Камера-обскура»</vt:lpstr>
      <vt:lpstr>Слайд 8</vt:lpstr>
      <vt:lpstr>Зонные пластинки – амплитудные (А) и фазовые (Ф)</vt:lpstr>
      <vt:lpstr>Слайд 10</vt:lpstr>
      <vt:lpstr>Линзы Френеля</vt:lpstr>
      <vt:lpstr>«Парковочные» линзы Френеля</vt:lpstr>
      <vt:lpstr>Слайд 13</vt:lpstr>
      <vt:lpstr>1) Точечный источник (сферическая волна)</vt:lpstr>
      <vt:lpstr>2) Форма препятствия</vt:lpstr>
      <vt:lpstr>Слайд 16</vt:lpstr>
      <vt:lpstr>3) Распределение интенсивности света по экрану – формирование  дифракционной картины Френеля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Пользователь Windows</cp:lastModifiedBy>
  <cp:revision>344</cp:revision>
  <dcterms:created xsi:type="dcterms:W3CDTF">2010-10-03T06:36:32Z</dcterms:created>
  <dcterms:modified xsi:type="dcterms:W3CDTF">2023-11-22T16:19:37Z</dcterms:modified>
</cp:coreProperties>
</file>