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</p:sldMasterIdLst>
  <p:notesMasterIdLst>
    <p:notesMasterId r:id="rId29"/>
  </p:notesMasterIdLst>
  <p:sldIdLst>
    <p:sldId id="313" r:id="rId3"/>
    <p:sldId id="34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28" r:id="rId12"/>
    <p:sldId id="320" r:id="rId13"/>
    <p:sldId id="321" r:id="rId14"/>
    <p:sldId id="303" r:id="rId15"/>
    <p:sldId id="319" r:id="rId16"/>
    <p:sldId id="304" r:id="rId17"/>
    <p:sldId id="307" r:id="rId18"/>
    <p:sldId id="322" r:id="rId19"/>
    <p:sldId id="317" r:id="rId20"/>
    <p:sldId id="318" r:id="rId21"/>
    <p:sldId id="324" r:id="rId22"/>
    <p:sldId id="325" r:id="rId23"/>
    <p:sldId id="309" r:id="rId24"/>
    <p:sldId id="312" r:id="rId25"/>
    <p:sldId id="301" r:id="rId26"/>
    <p:sldId id="323" r:id="rId27"/>
    <p:sldId id="32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55" autoAdjust="0"/>
    <p:restoredTop sz="97611" autoAdjust="0"/>
  </p:normalViewPr>
  <p:slideViewPr>
    <p:cSldViewPr>
      <p:cViewPr varScale="1">
        <p:scale>
          <a:sx n="114" d="100"/>
          <a:sy n="114" d="100"/>
        </p:scale>
        <p:origin x="-18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53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52.wmf"/><Relationship Id="rId1" Type="http://schemas.openxmlformats.org/officeDocument/2006/relationships/image" Target="../media/image80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129FD7A3-8AE4-4C3B-8BCD-5CC71D78E591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67086E1B-6F5E-419C-89CD-6D3CF9F17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B2590-B9F5-48C9-9669-737412202DD8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A4B0-B518-4238-92C0-F2064AF4C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D5FC-74D9-426F-884C-840F4A1197F8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CE8D-935A-41A7-96F9-CAD00A3B3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D424-4CB4-47D5-848E-C06E7AF14012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86408-B7F4-41E7-A342-C879928D8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4F8F4-073E-4693-A77C-A2A7B90C8505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8E45C-FF5B-496E-9E72-037A111C3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1B04-EE37-4924-B516-6BFAFC2457E6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42D9-D9E4-4C92-98D4-752796A2B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A2C9-A1E9-47D8-BF58-C126BDF5D49E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C124-CD0F-4A8F-8476-1158B8E94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1612-BEFB-4366-90DD-A969D2DB6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8877-38F6-488E-90B2-A9417CD5B2B1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9820-B319-4667-9C22-F07A0ADC47B2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E133-C680-4081-AB4F-A5F172D04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8524-051B-4D1C-9B2C-4382E12656C4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C7B8-55C7-433B-9F84-6D2FEB7F9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CBD3-3072-4BF4-9BE7-9522AAC53BA4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00A84-D31C-4079-B5D6-844B9323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5EA3-FCE1-4F3D-93CA-ADD3F9859BF6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FE0D-1F41-4AB4-B686-0CB7CAED7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85DC-8EB9-4A72-B33E-F3BAB96232C4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EE71-0A44-4847-BA39-049B28ECB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FE0B-91D9-4E49-86CB-09B6ED3FDF04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11217-101D-457E-98E4-B05AAC83A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95E5-0917-439F-8ACC-68B8795505CD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B051-EC7B-4BF8-AB9D-64B75FDFF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658CE-8389-4B6E-AC24-647D33A8505E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9DA9-ABD7-42A0-B8BD-81FA2B7DF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28437AC-4B19-4930-B3D0-CFFD15284D2B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DA0D92-29C2-4A7C-A916-314A557F3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7EDC4A-59E4-4AD0-BBD9-3C7ACC6C9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1F09C0A-2D7C-47ED-8C19-92E421BD2335}" type="datetime1">
              <a:rPr lang="ru-RU"/>
              <a:pPr>
                <a:defRPr/>
              </a:pPr>
              <a:t>25.10.2023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71.png"/><Relationship Id="rId15" Type="http://schemas.openxmlformats.org/officeDocument/2006/relationships/oleObject" Target="../embeddings/oleObject6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4.png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6.bin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5.bin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928688" y="1000125"/>
          <a:ext cx="7200900" cy="5394325"/>
        </p:xfrm>
        <a:graphic>
          <a:graphicData uri="http://schemas.openxmlformats.org/presentationml/2006/ole">
            <p:oleObj spid="_x0000_s1026" name="Точечный рисунок" r:id="rId3" imgW="5695238" imgH="4266667" progId="PBrush">
              <p:embed/>
            </p:oleObj>
          </a:graphicData>
        </a:graphic>
      </p:graphicFrame>
      <p:sp>
        <p:nvSpPr>
          <p:cNvPr id="4" name="Rectangle 5"/>
          <p:cNvSpPr txBox="1">
            <a:spLocks/>
          </p:cNvSpPr>
          <p:nvPr/>
        </p:nvSpPr>
        <p:spPr bwMode="auto">
          <a:xfrm>
            <a:off x="1000125" y="214313"/>
            <a:ext cx="7286625" cy="571500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400" spc="-100" dirty="0">
                <a:latin typeface="Constantia" pitchFamily="18" charset="0"/>
                <a:ea typeface="+mj-ea"/>
                <a:cs typeface="+mj-cs"/>
              </a:rPr>
              <a:t>Лекция 7. </a:t>
            </a:r>
            <a:r>
              <a:rPr lang="ru-RU" sz="3400" i="1" spc="-100" dirty="0">
                <a:latin typeface="Constantia" pitchFamily="18" charset="0"/>
                <a:ea typeface="+mj-ea"/>
                <a:cs typeface="+mj-cs"/>
              </a:rPr>
              <a:t>Электромагнитные волны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Прямоугольник 4"/>
          <p:cNvSpPr>
            <a:spLocks noChangeArrowheads="1"/>
          </p:cNvSpPr>
          <p:nvPr/>
        </p:nvSpPr>
        <p:spPr bwMode="auto">
          <a:xfrm>
            <a:off x="214313" y="5484813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onstantia" pitchFamily="18" charset="0"/>
              </a:rPr>
              <a:t>Г. Герц о своём  открытии электромагнитных волн </a:t>
            </a:r>
            <a:r>
              <a:rPr lang="en-US" sz="2000" b="1">
                <a:solidFill>
                  <a:srgbClr val="FF0000"/>
                </a:solidFill>
                <a:latin typeface="Constantia" pitchFamily="18" charset="0"/>
              </a:rPr>
              <a:t>:</a:t>
            </a:r>
            <a:endParaRPr lang="ru-RU" sz="20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“</a:t>
            </a:r>
            <a:r>
              <a:rPr lang="ru-RU" sz="2000" b="1" i="1">
                <a:solidFill>
                  <a:schemeClr val="bg1"/>
                </a:solidFill>
                <a:latin typeface="Constantia" pitchFamily="18" charset="0"/>
              </a:rPr>
              <a:t>Это абсолютно бесполезно. Это только эксперимент, который доказывает, что маэстро Максвелл был прав</a:t>
            </a:r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” –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(</a:t>
            </a:r>
            <a:r>
              <a:rPr lang="en-US" sz="2000" b="1" i="1">
                <a:solidFill>
                  <a:schemeClr val="bg1"/>
                </a:solidFill>
                <a:latin typeface="Constantia" pitchFamily="18" charset="0"/>
              </a:rPr>
              <a:t>1888</a:t>
            </a:r>
            <a:r>
              <a:rPr lang="ru-RU" sz="2000" b="1" i="1">
                <a:solidFill>
                  <a:schemeClr val="bg1"/>
                </a:solidFill>
                <a:latin typeface="Constantia" pitchFamily="18" charset="0"/>
              </a:rPr>
              <a:t> г.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)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sz="20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Rectangle 5"/>
          <p:cNvSpPr txBox="1">
            <a:spLocks/>
          </p:cNvSpPr>
          <p:nvPr/>
        </p:nvSpPr>
        <p:spPr bwMode="auto">
          <a:xfrm>
            <a:off x="285720" y="285728"/>
            <a:ext cx="5929353" cy="481430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2.</a:t>
            </a:r>
            <a:r>
              <a:rPr lang="ru-RU" sz="28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 Электромагнитные  волны</a:t>
            </a:r>
            <a:endParaRPr lang="ru-RU" sz="2800" spc="-100" dirty="0">
              <a:solidFill>
                <a:srgbClr val="0000FF"/>
              </a:solidFill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36196" name="Picture 2" descr="https://ds03.infourok.ru/uploads/ex/0548/00045e8f-f541a935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857250"/>
            <a:ext cx="5881688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81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8146" name="Rectangle 3"/>
          <p:cNvSpPr>
            <a:spLocks noChangeArrowheads="1"/>
          </p:cNvSpPr>
          <p:nvPr/>
        </p:nvSpPr>
        <p:spPr bwMode="auto">
          <a:xfrm>
            <a:off x="420688" y="35718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2.1. Два уравнения Максвелла (две гипотезы)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625" y="98742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2.1.1.</a:t>
            </a:r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Первая гипотеза Максвелла: </a:t>
            </a:r>
            <a:r>
              <a:rPr lang="en-US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Вихревое электрическое поле</a:t>
            </a:r>
            <a:r>
              <a:rPr lang="en-US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”</a:t>
            </a:r>
            <a:r>
              <a:rPr lang="ru-RU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endParaRPr lang="ru-RU" i="1"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81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403725" y="1543050"/>
          <a:ext cx="1595438" cy="646113"/>
        </p:xfrm>
        <a:graphic>
          <a:graphicData uri="http://schemas.openxmlformats.org/presentationml/2006/ole">
            <p:oleObj spid="_x0000_s48132" name="Формула" r:id="rId3" imgW="977760" imgH="393480" progId="Equation.3">
              <p:embed/>
            </p:oleObj>
          </a:graphicData>
        </a:graphic>
      </p:graphicFrame>
      <p:sp>
        <p:nvSpPr>
          <p:cNvPr id="481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4681538" y="2154238"/>
          <a:ext cx="2509837" cy="908050"/>
        </p:xfrm>
        <a:graphic>
          <a:graphicData uri="http://schemas.openxmlformats.org/presentationml/2006/ole">
            <p:oleObj spid="_x0000_s48136" name="Формула" r:id="rId4" imgW="1295280" imgH="469800" progId="Equation.3">
              <p:embed/>
            </p:oleObj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85938" y="2466975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ЭМИ </a:t>
            </a:r>
            <a:r>
              <a:rPr lang="en-US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“</a:t>
            </a:r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по Максвеллу</a:t>
            </a:r>
            <a:r>
              <a:rPr lang="en-US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”</a:t>
            </a:r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: </a:t>
            </a:r>
            <a:endParaRPr lang="ru-RU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143875" y="239553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(I)</a:t>
            </a:r>
            <a:endParaRPr lang="ru-RU" sz="240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28625" y="3773488"/>
            <a:ext cx="6000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2.1.2.</a:t>
            </a:r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Вторая гипотеза Максвелла: </a:t>
            </a:r>
            <a:r>
              <a:rPr lang="en-US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Ток смещения</a:t>
            </a:r>
            <a:r>
              <a:rPr lang="en-US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”</a:t>
            </a:r>
            <a:r>
              <a:rPr lang="ru-RU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endParaRPr lang="ru-RU" i="1"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815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3278188" y="4186238"/>
          <a:ext cx="1865312" cy="742950"/>
        </p:xfrm>
        <a:graphic>
          <a:graphicData uri="http://schemas.openxmlformats.org/presentationml/2006/ole">
            <p:oleObj spid="_x0000_s48138" name="Формула" r:id="rId5" imgW="1218671" imgH="482391" progId="Equation.3">
              <p:embed/>
            </p:oleObj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85750" y="4983163"/>
            <a:ext cx="2786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Теорема о циркуляции </a:t>
            </a:r>
            <a:r>
              <a:rPr lang="en-US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“</a:t>
            </a:r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по Максвеллу</a:t>
            </a:r>
            <a:r>
              <a:rPr lang="en-US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”</a:t>
            </a:r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: </a:t>
            </a:r>
            <a:endParaRPr lang="ru-RU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143875" y="5064125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(II)</a:t>
            </a:r>
            <a:endParaRPr lang="ru-RU" sz="240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815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3286125" y="4857750"/>
          <a:ext cx="4143375" cy="822325"/>
        </p:xfrm>
        <a:graphic>
          <a:graphicData uri="http://schemas.openxmlformats.org/presentationml/2006/ole">
            <p:oleObj spid="_x0000_s48141" name="Формула" r:id="rId6" imgW="2730500" imgH="546100" progId="Equation.3">
              <p:embed/>
            </p:oleObj>
          </a:graphicData>
        </a:graphic>
      </p:graphicFrame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0" y="1357313"/>
            <a:ext cx="1792288" cy="2286000"/>
            <a:chOff x="6995159" y="3071810"/>
            <a:chExt cx="1791683" cy="2428892"/>
          </a:xfrm>
        </p:grpSpPr>
        <p:pic>
          <p:nvPicPr>
            <p:cNvPr id="48164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95159" y="3071810"/>
              <a:ext cx="1791683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7429987" y="3189881"/>
              <a:ext cx="714134" cy="70674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>
                <a:defRPr/>
              </a:pPr>
              <a:endPara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just">
                <a:defRPr/>
              </a:pPr>
              <a:endPara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57188" y="1662113"/>
            <a:ext cx="285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 «толкает электроны»</a:t>
            </a:r>
            <a:endParaRPr lang="ru-RU" sz="16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3000375" y="1323975"/>
            <a:ext cx="714375" cy="7858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6357938" y="2928938"/>
            <a:ext cx="2286000" cy="1143000"/>
            <a:chOff x="6500826" y="2928934"/>
            <a:chExt cx="2643174" cy="1214446"/>
          </a:xfrm>
        </p:grpSpPr>
        <p:graphicFrame>
          <p:nvGraphicFramePr>
            <p:cNvPr id="48142" name="Object 14"/>
            <p:cNvGraphicFramePr>
              <a:graphicFrameLocks noChangeAspect="1"/>
            </p:cNvGraphicFramePr>
            <p:nvPr/>
          </p:nvGraphicFramePr>
          <p:xfrm>
            <a:off x="7074949" y="3173183"/>
            <a:ext cx="1388554" cy="716318"/>
          </p:xfrm>
          <a:graphic>
            <a:graphicData uri="http://schemas.openxmlformats.org/presentationml/2006/ole">
              <p:oleObj spid="_x0000_s48142" name="Формула" r:id="rId8" imgW="901309" imgH="469696" progId="Equation.3">
                <p:embed/>
              </p:oleObj>
            </a:graphicData>
          </a:graphic>
        </p:graphicFrame>
        <p:sp>
          <p:nvSpPr>
            <p:cNvPr id="48163" name="AutoShape 16"/>
            <p:cNvSpPr>
              <a:spLocks noChangeArrowheads="1"/>
            </p:cNvSpPr>
            <p:nvPr/>
          </p:nvSpPr>
          <p:spPr bwMode="auto">
            <a:xfrm>
              <a:off x="6500826" y="2928934"/>
              <a:ext cx="2643174" cy="1214446"/>
            </a:xfrm>
            <a:prstGeom prst="cloudCallout">
              <a:avLst>
                <a:gd name="adj1" fmla="val -186236"/>
                <a:gd name="adj2" fmla="val -53940"/>
              </a:avLst>
            </a:prstGeom>
            <a:noFill/>
            <a:ln w="31750">
              <a:solidFill>
                <a:srgbClr val="00B0F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</p:grpSp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7000875" y="5875338"/>
          <a:ext cx="1403350" cy="723900"/>
        </p:xfrm>
        <a:graphic>
          <a:graphicData uri="http://schemas.openxmlformats.org/presentationml/2006/ole">
            <p:oleObj spid="_x0000_s48143" name="Формула" r:id="rId9" imgW="901309" imgH="469696" progId="Equation.3">
              <p:embed/>
            </p:oleObj>
          </a:graphicData>
        </a:graphic>
      </p:graphicFrame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6467475" y="5602288"/>
            <a:ext cx="2643188" cy="1214437"/>
          </a:xfrm>
          <a:prstGeom prst="cloudCallout">
            <a:avLst>
              <a:gd name="adj1" fmla="val -186236"/>
              <a:gd name="adj2" fmla="val -53940"/>
            </a:avLst>
          </a:prstGeom>
          <a:noFill/>
          <a:ln w="3175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cs typeface="Arial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214313" y="1357313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ЭМИ  </a:t>
            </a:r>
            <a:r>
              <a:rPr lang="en-US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Rem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6" grpId="0"/>
      <p:bldP spid="17" grpId="0"/>
      <p:bldP spid="18" grpId="0" build="p"/>
      <p:bldP spid="22" grpId="0"/>
      <p:bldP spid="23" grpId="0"/>
      <p:bldP spid="25" grpId="0" build="p"/>
      <p:bldP spid="26" grpId="0" build="p"/>
      <p:bldP spid="29" grpId="0" animBg="1" autoUpdateAnimBg="0"/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57188" y="1000125"/>
            <a:ext cx="857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71500" algn="l"/>
              </a:tabLst>
            </a:pPr>
            <a:r>
              <a:rPr lang="ru-RU" sz="240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1) Среда однородная и непроводящая. Следовательно, в ней не может быть токов проводимости;</a:t>
            </a:r>
          </a:p>
          <a:p>
            <a:pPr eaLnBrk="0" hangingPunct="0">
              <a:tabLst>
                <a:tab pos="571500" algn="l"/>
              </a:tabLst>
            </a:pPr>
            <a:endParaRPr lang="ru-RU" sz="240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endParaRPr lang="ru-RU" sz="240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endParaRPr lang="ru-RU" sz="240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endParaRPr lang="ru-RU" sz="240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AutoNum type="arabicParenR" startAt="2"/>
              <a:tabLst>
                <a:tab pos="571500" algn="l"/>
              </a:tabLst>
            </a:pPr>
            <a:r>
              <a:rPr lang="ru-RU" sz="240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      и       зависят только от одной пространственной координаты, например, </a:t>
            </a:r>
            <a:r>
              <a:rPr lang="ru-RU" sz="2400" i="1">
                <a:latin typeface="Constantia" pitchFamily="18" charset="0"/>
                <a:cs typeface="Times New Roman" pitchFamily="18" charset="0"/>
              </a:rPr>
              <a:t>х</a:t>
            </a:r>
            <a:r>
              <a:rPr lang="ru-RU" sz="240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– т.е.                   </a:t>
            </a:r>
          </a:p>
          <a:p>
            <a:pPr eaLnBrk="0" hangingPunct="0">
              <a:tabLst>
                <a:tab pos="571500" algn="l"/>
              </a:tabLst>
            </a:pPr>
            <a:endParaRPr lang="ru-RU" sz="240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ru-RU" sz="240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                                                      и                         ;</a:t>
            </a:r>
          </a:p>
          <a:p>
            <a:pPr eaLnBrk="0" hangingPunct="0">
              <a:tabLst>
                <a:tab pos="571500" algn="l"/>
              </a:tabLst>
            </a:pPr>
            <a:r>
              <a:rPr lang="ru-RU" sz="240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eaLnBrk="0" hangingPunct="0">
              <a:tabLst>
                <a:tab pos="571500" algn="l"/>
              </a:tabLst>
            </a:pPr>
            <a:r>
              <a:rPr lang="ru-RU" sz="240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>
                <a:latin typeface="Constantia" pitchFamily="18" charset="0"/>
                <a:cs typeface="Times New Roman" pitchFamily="18" charset="0"/>
              </a:rPr>
              <a:t>(</a:t>
            </a:r>
            <a:r>
              <a:rPr lang="ru-RU">
                <a:latin typeface="Constantia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ru-RU">
                <a:latin typeface="Constantia" pitchFamily="18" charset="0"/>
                <a:cs typeface="Times New Roman" pitchFamily="18" charset="0"/>
              </a:rPr>
              <a:t>волна плоская)</a:t>
            </a:r>
            <a:endParaRPr lang="ru-RU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6" name="Rectangle 5"/>
          <p:cNvSpPr txBox="1">
            <a:spLocks/>
          </p:cNvSpPr>
          <p:nvPr/>
        </p:nvSpPr>
        <p:spPr bwMode="auto">
          <a:xfrm>
            <a:off x="1000100" y="428604"/>
            <a:ext cx="1571636" cy="481430"/>
          </a:xfrm>
          <a:prstGeom prst="rect">
            <a:avLst/>
          </a:prstGeom>
          <a:ln w="9525" cap="rnd">
            <a:noFill/>
          </a:ln>
        </p:spPr>
        <p:txBody>
          <a:bodyPr anchor="b">
            <a:normAutofit fontScale="97500"/>
          </a:bodyPr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Модель:</a:t>
            </a:r>
            <a:endParaRPr lang="ru-RU" sz="2800" spc="-100" dirty="0">
              <a:solidFill>
                <a:srgbClr val="0000FF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6858000" y="1525588"/>
          <a:ext cx="1643063" cy="903287"/>
        </p:xfrm>
        <a:graphic>
          <a:graphicData uri="http://schemas.openxmlformats.org/presentationml/2006/ole">
            <p:oleObj spid="_x0000_s57349" name="Формула" r:id="rId3" imgW="952087" imgH="520474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966788" y="3214688"/>
          <a:ext cx="319087" cy="387350"/>
        </p:xfrm>
        <a:graphic>
          <a:graphicData uri="http://schemas.openxmlformats.org/presentationml/2006/ole">
            <p:oleObj spid="_x0000_s57348" name="Формула" r:id="rId4" imgW="177569" imgH="215619" progId="Equation.3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928813" y="3201988"/>
          <a:ext cx="285750" cy="387350"/>
        </p:xfrm>
        <a:graphic>
          <a:graphicData uri="http://schemas.openxmlformats.org/presentationml/2006/ole">
            <p:oleObj spid="_x0000_s57347" name="Формула" r:id="rId5" imgW="164885" imgH="215619" progId="Equation.3">
              <p:embed/>
            </p:oleObj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421063" y="4303713"/>
          <a:ext cx="1217612" cy="428625"/>
        </p:xfrm>
        <a:graphic>
          <a:graphicData uri="http://schemas.openxmlformats.org/presentationml/2006/ole">
            <p:oleObj spid="_x0000_s57346" name="Формула" r:id="rId6" imgW="698400" imgH="241200" progId="Equation.3">
              <p:embed/>
            </p:oleObj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5429250" y="4318000"/>
          <a:ext cx="1214438" cy="425450"/>
        </p:xfrm>
        <a:graphic>
          <a:graphicData uri="http://schemas.openxmlformats.org/presentationml/2006/ole">
            <p:oleObj spid="_x0000_s57345" name="Формула" r:id="rId7" imgW="698400" imgH="241200" progId="Equation.3">
              <p:embed/>
            </p:oleObj>
          </a:graphicData>
        </a:graphic>
      </p:graphicFrame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1071563" y="5357813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just"/>
            <a:r>
              <a:rPr lang="ru-RU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4" name="Штриховая стрелка вправо 93"/>
          <p:cNvSpPr/>
          <p:nvPr/>
        </p:nvSpPr>
        <p:spPr>
          <a:xfrm>
            <a:off x="5786438" y="1668463"/>
            <a:ext cx="857250" cy="6064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5" name="Штриховая стрелка вправо 94"/>
          <p:cNvSpPr/>
          <p:nvPr/>
        </p:nvSpPr>
        <p:spPr>
          <a:xfrm>
            <a:off x="2071688" y="4214813"/>
            <a:ext cx="857250" cy="6080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2152650" y="4668838"/>
          <a:ext cx="5935663" cy="1331912"/>
        </p:xfrm>
        <a:graphic>
          <a:graphicData uri="http://schemas.openxmlformats.org/presentationml/2006/ole">
            <p:oleObj spid="_x0000_s2050" name="Формула" r:id="rId3" imgW="3200400" imgH="723600" progId="Equation.3">
              <p:embed/>
            </p:oleObj>
          </a:graphicData>
        </a:graphic>
      </p:graphicFrame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252413" y="1747838"/>
          <a:ext cx="5835650" cy="2373312"/>
        </p:xfrm>
        <a:graphic>
          <a:graphicData uri="http://schemas.openxmlformats.org/presentationml/2006/ole">
            <p:oleObj spid="_x0000_s2051" name="Формула" r:id="rId4" imgW="2031840" imgH="825480" progId="Equation.3">
              <p:embed/>
            </p:oleObj>
          </a:graphicData>
        </a:graphic>
      </p:graphicFrame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357188" y="415925"/>
            <a:ext cx="398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2.2. Вывод волнового уравнения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6286500" y="214312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ЭМИ </a:t>
            </a:r>
            <a:r>
              <a:rPr lang="en-US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“</a:t>
            </a:r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по Максвеллу</a:t>
            </a:r>
            <a:r>
              <a:rPr lang="en-US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”</a:t>
            </a:r>
            <a:r>
              <a:rPr lang="ru-RU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endParaRPr lang="ru-RU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6357938" y="3286125"/>
            <a:ext cx="2786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Теорема о циркуляции </a:t>
            </a:r>
            <a:r>
              <a:rPr lang="en-US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“</a:t>
            </a:r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по Максвеллу</a:t>
            </a:r>
            <a:r>
              <a:rPr lang="en-US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”</a:t>
            </a:r>
            <a:r>
              <a:rPr lang="ru-RU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: </a:t>
            </a:r>
            <a:endParaRPr lang="ru-RU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39788" y="2530475"/>
            <a:ext cx="785812" cy="1588"/>
          </a:xfrm>
          <a:prstGeom prst="line">
            <a:avLst/>
          </a:prstGeom>
          <a:ln w="47625" cmpd="dbl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8" name="Группа 16"/>
          <p:cNvGrpSpPr>
            <a:grpSpLocks/>
          </p:cNvGrpSpPr>
          <p:nvPr/>
        </p:nvGrpSpPr>
        <p:grpSpPr bwMode="auto">
          <a:xfrm>
            <a:off x="1714500" y="857250"/>
            <a:ext cx="5072063" cy="1357313"/>
            <a:chOff x="1643042" y="1000108"/>
            <a:chExt cx="5072098" cy="1357322"/>
          </a:xfrm>
        </p:grpSpPr>
        <p:cxnSp>
          <p:nvCxnSpPr>
            <p:cNvPr id="15" name="Прямая со стрелкой 14"/>
            <p:cNvCxnSpPr/>
            <p:nvPr/>
          </p:nvCxnSpPr>
          <p:spPr>
            <a:xfrm rot="10800000" flipV="1">
              <a:off x="1643042" y="1285860"/>
              <a:ext cx="2071702" cy="107157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1" name="Rectangle 3"/>
            <p:cNvSpPr>
              <a:spLocks noChangeArrowheads="1"/>
            </p:cNvSpPr>
            <p:nvPr/>
          </p:nvSpPr>
          <p:spPr bwMode="auto">
            <a:xfrm>
              <a:off x="3786182" y="1000108"/>
              <a:ext cx="29289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  <a:latin typeface="Constantia" pitchFamily="18" charset="0"/>
                  <a:cs typeface="Arial" charset="0"/>
                </a:rPr>
                <a:t>Скалярное произведение</a:t>
              </a:r>
            </a:p>
          </p:txBody>
        </p:sp>
      </p:grpSp>
      <p:sp>
        <p:nvSpPr>
          <p:cNvPr id="2059" name="Rectangle 3"/>
          <p:cNvSpPr>
            <a:spLocks noChangeArrowheads="1"/>
          </p:cNvSpPr>
          <p:nvPr/>
        </p:nvSpPr>
        <p:spPr bwMode="auto">
          <a:xfrm>
            <a:off x="4786313" y="4572000"/>
            <a:ext cx="500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 i="1">
                <a:solidFill>
                  <a:srgbClr val="00B0F0"/>
                </a:solidFill>
                <a:latin typeface="Constantia" pitchFamily="18" charset="0"/>
                <a:cs typeface="Arial" charset="0"/>
              </a:rPr>
              <a:t>?</a:t>
            </a:r>
            <a:endParaRPr lang="ru-RU" sz="4400">
              <a:solidFill>
                <a:srgbClr val="00B0F0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7"/>
          <p:cNvSpPr txBox="1">
            <a:spLocks noChangeArrowheads="1"/>
          </p:cNvSpPr>
          <p:nvPr/>
        </p:nvSpPr>
        <p:spPr bwMode="auto">
          <a:xfrm>
            <a:off x="285750" y="260350"/>
            <a:ext cx="87153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solidFill>
                  <a:srgbClr val="0000FF"/>
                </a:solidFill>
                <a:latin typeface="Bookman Old Style" pitchFamily="18" charset="0"/>
              </a:rPr>
              <a:t>К  выводу  уравнения  электромагнитной  волны</a:t>
            </a:r>
          </a:p>
        </p:txBody>
      </p:sp>
      <p:sp>
        <p:nvSpPr>
          <p:cNvPr id="3077" name="Text Box 59"/>
          <p:cNvSpPr txBox="1">
            <a:spLocks noChangeArrowheads="1"/>
          </p:cNvSpPr>
          <p:nvPr/>
        </p:nvSpPr>
        <p:spPr bwMode="auto">
          <a:xfrm>
            <a:off x="3835400" y="3989388"/>
            <a:ext cx="3651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i="1">
                <a:latin typeface="Times New Roman" pitchFamily="18" charset="0"/>
              </a:rPr>
              <a:t>x</a:t>
            </a:r>
            <a:endParaRPr lang="ru-RU" sz="3200"/>
          </a:p>
        </p:txBody>
      </p:sp>
      <p:sp>
        <p:nvSpPr>
          <p:cNvPr id="3078" name="Text Box 60"/>
          <p:cNvSpPr txBox="1">
            <a:spLocks noChangeArrowheads="1"/>
          </p:cNvSpPr>
          <p:nvPr/>
        </p:nvSpPr>
        <p:spPr bwMode="auto">
          <a:xfrm>
            <a:off x="6732588" y="4013200"/>
            <a:ext cx="5810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i="1">
                <a:latin typeface="Times New Roman" pitchFamily="18" charset="0"/>
              </a:rPr>
              <a:t>X</a:t>
            </a:r>
            <a:endParaRPr lang="ru-RU" sz="3200" b="1" i="1">
              <a:latin typeface="Times New Roman" pitchFamily="18" charset="0"/>
            </a:endParaRPr>
          </a:p>
        </p:txBody>
      </p:sp>
      <p:sp>
        <p:nvSpPr>
          <p:cNvPr id="3079" name="Line 61"/>
          <p:cNvSpPr>
            <a:spLocks noChangeShapeType="1"/>
          </p:cNvSpPr>
          <p:nvPr/>
        </p:nvSpPr>
        <p:spPr bwMode="auto">
          <a:xfrm>
            <a:off x="3132138" y="4149725"/>
            <a:ext cx="3611562" cy="15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0" name="Line 62"/>
          <p:cNvSpPr>
            <a:spLocks noChangeShapeType="1"/>
          </p:cNvSpPr>
          <p:nvPr/>
        </p:nvSpPr>
        <p:spPr bwMode="auto">
          <a:xfrm>
            <a:off x="3957638" y="3490913"/>
            <a:ext cx="1587" cy="7270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Line 63"/>
          <p:cNvSpPr>
            <a:spLocks noChangeShapeType="1"/>
          </p:cNvSpPr>
          <p:nvPr/>
        </p:nvSpPr>
        <p:spPr bwMode="auto">
          <a:xfrm>
            <a:off x="5773738" y="3490913"/>
            <a:ext cx="1587" cy="7270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2" name="Text Box 64"/>
          <p:cNvSpPr txBox="1">
            <a:spLocks noChangeArrowheads="1"/>
          </p:cNvSpPr>
          <p:nvPr/>
        </p:nvSpPr>
        <p:spPr bwMode="auto">
          <a:xfrm>
            <a:off x="5580063" y="3992563"/>
            <a:ext cx="1079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i="1">
                <a:latin typeface="Times New Roman" pitchFamily="18" charset="0"/>
              </a:rPr>
              <a:t>x+dx</a:t>
            </a:r>
            <a:endParaRPr lang="ru-RU" sz="3200"/>
          </a:p>
        </p:txBody>
      </p:sp>
      <p:sp>
        <p:nvSpPr>
          <p:cNvPr id="3083" name="Line 65"/>
          <p:cNvSpPr>
            <a:spLocks noChangeShapeType="1"/>
          </p:cNvSpPr>
          <p:nvPr/>
        </p:nvSpPr>
        <p:spPr bwMode="auto">
          <a:xfrm flipV="1">
            <a:off x="3132138" y="1557338"/>
            <a:ext cx="1587" cy="259238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4" name="Text Box 66"/>
          <p:cNvSpPr txBox="1">
            <a:spLocks noChangeArrowheads="1"/>
          </p:cNvSpPr>
          <p:nvPr/>
        </p:nvSpPr>
        <p:spPr bwMode="auto">
          <a:xfrm>
            <a:off x="2581275" y="1428750"/>
            <a:ext cx="6334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i="1">
                <a:latin typeface="Times New Roman" pitchFamily="18" charset="0"/>
              </a:rPr>
              <a:t>Y</a:t>
            </a:r>
            <a:endParaRPr lang="ru-RU" sz="3200" b="1" i="1">
              <a:latin typeface="Times New Roman" pitchFamily="18" charset="0"/>
            </a:endParaRPr>
          </a:p>
        </p:txBody>
      </p:sp>
      <p:sp>
        <p:nvSpPr>
          <p:cNvPr id="3085" name="Line 67"/>
          <p:cNvSpPr>
            <a:spLocks noChangeShapeType="1"/>
          </p:cNvSpPr>
          <p:nvPr/>
        </p:nvSpPr>
        <p:spPr bwMode="auto">
          <a:xfrm flipH="1">
            <a:off x="1927225" y="4173538"/>
            <a:ext cx="1203325" cy="121761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6" name="Text Box 68"/>
          <p:cNvSpPr txBox="1">
            <a:spLocks noChangeArrowheads="1"/>
          </p:cNvSpPr>
          <p:nvPr/>
        </p:nvSpPr>
        <p:spPr bwMode="auto">
          <a:xfrm>
            <a:off x="1403350" y="5143500"/>
            <a:ext cx="5238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i="1">
                <a:latin typeface="Times New Roman" pitchFamily="18" charset="0"/>
              </a:rPr>
              <a:t>Z</a:t>
            </a:r>
            <a:endParaRPr lang="ru-RU" sz="3200"/>
          </a:p>
        </p:txBody>
      </p:sp>
      <p:sp>
        <p:nvSpPr>
          <p:cNvPr id="3087" name="Line 72"/>
          <p:cNvSpPr>
            <a:spLocks noChangeShapeType="1"/>
          </p:cNvSpPr>
          <p:nvPr/>
        </p:nvSpPr>
        <p:spPr bwMode="auto">
          <a:xfrm flipH="1">
            <a:off x="2747963" y="4173538"/>
            <a:ext cx="1203325" cy="12176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73"/>
          <p:cNvSpPr>
            <a:spLocks noChangeShapeType="1"/>
          </p:cNvSpPr>
          <p:nvPr/>
        </p:nvSpPr>
        <p:spPr bwMode="auto">
          <a:xfrm flipH="1">
            <a:off x="4572000" y="4149725"/>
            <a:ext cx="1203325" cy="12176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Text Box 77"/>
          <p:cNvSpPr txBox="1">
            <a:spLocks noChangeArrowheads="1"/>
          </p:cNvSpPr>
          <p:nvPr/>
        </p:nvSpPr>
        <p:spPr bwMode="auto">
          <a:xfrm>
            <a:off x="2339975" y="4076700"/>
            <a:ext cx="393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i="1">
                <a:latin typeface="Times New Roman" pitchFamily="18" charset="0"/>
              </a:rPr>
              <a:t>z</a:t>
            </a:r>
            <a:endParaRPr lang="ru-RU" sz="3200"/>
          </a:p>
        </p:txBody>
      </p:sp>
      <p:sp>
        <p:nvSpPr>
          <p:cNvPr id="3096" name="Text Box 78"/>
          <p:cNvSpPr txBox="1">
            <a:spLocks noChangeArrowheads="1"/>
          </p:cNvSpPr>
          <p:nvPr/>
        </p:nvSpPr>
        <p:spPr bwMode="auto">
          <a:xfrm>
            <a:off x="1298575" y="4645025"/>
            <a:ext cx="1176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i="1">
                <a:latin typeface="Times New Roman" pitchFamily="18" charset="0"/>
              </a:rPr>
              <a:t>z+dz</a:t>
            </a:r>
            <a:endParaRPr lang="ru-RU" sz="3200" i="1">
              <a:latin typeface="Times New Roman" pitchFamily="18" charset="0"/>
            </a:endParaRPr>
          </a:p>
        </p:txBody>
      </p:sp>
      <p:sp>
        <p:nvSpPr>
          <p:cNvPr id="3091" name="Rectangle 112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65" name="Группа 64"/>
          <p:cNvGrpSpPr>
            <a:grpSpLocks/>
          </p:cNvGrpSpPr>
          <p:nvPr/>
        </p:nvGrpSpPr>
        <p:grpSpPr bwMode="auto">
          <a:xfrm>
            <a:off x="2124075" y="1198563"/>
            <a:ext cx="4679950" cy="2806700"/>
            <a:chOff x="2124075" y="1198563"/>
            <a:chExt cx="4679950" cy="2806700"/>
          </a:xfrm>
        </p:grpSpPr>
        <p:sp>
          <p:nvSpPr>
            <p:cNvPr id="3115" name="Text Box 82"/>
            <p:cNvSpPr txBox="1">
              <a:spLocks noChangeArrowheads="1"/>
            </p:cNvSpPr>
            <p:nvPr/>
          </p:nvSpPr>
          <p:spPr bwMode="auto">
            <a:xfrm>
              <a:off x="3652838" y="3406775"/>
              <a:ext cx="487362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pitchFamily="18" charset="0"/>
                </a:rPr>
                <a:t>4</a:t>
              </a:r>
              <a:endParaRPr lang="ru-RU" sz="2800"/>
            </a:p>
          </p:txBody>
        </p:sp>
        <p:sp>
          <p:nvSpPr>
            <p:cNvPr id="3116" name="Text Box 101"/>
            <p:cNvSpPr txBox="1">
              <a:spLocks noChangeArrowheads="1"/>
            </p:cNvSpPr>
            <p:nvPr/>
          </p:nvSpPr>
          <p:spPr bwMode="auto">
            <a:xfrm>
              <a:off x="4716463" y="1198563"/>
              <a:ext cx="1260475" cy="93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i="1">
                  <a:latin typeface="Times New Roman" pitchFamily="18" charset="0"/>
                </a:rPr>
                <a:t>контур</a:t>
              </a:r>
            </a:p>
            <a:p>
              <a:r>
                <a:rPr lang="en-US" sz="2400" b="1">
                  <a:latin typeface="Times New Roman" pitchFamily="18" charset="0"/>
                </a:rPr>
                <a:t>  “</a:t>
              </a:r>
              <a:r>
                <a:rPr lang="ru-RU" sz="2400" b="1" i="1">
                  <a:latin typeface="Times New Roman" pitchFamily="18" charset="0"/>
                </a:rPr>
                <a:t>С</a:t>
              </a:r>
              <a:r>
                <a:rPr lang="ru-RU" sz="2400" b="1" baseline="-25000">
                  <a:latin typeface="Times New Roman" pitchFamily="18" charset="0"/>
                </a:rPr>
                <a:t>1</a:t>
              </a:r>
              <a:r>
                <a:rPr lang="en-US" sz="2400" b="1">
                  <a:latin typeface="Times New Roman" pitchFamily="18" charset="0"/>
                </a:rPr>
                <a:t>”</a:t>
              </a:r>
              <a:endParaRPr lang="ru-RU" sz="2400"/>
            </a:p>
          </p:txBody>
        </p:sp>
        <p:grpSp>
          <p:nvGrpSpPr>
            <p:cNvPr id="3117" name="Группа 60"/>
            <p:cNvGrpSpPr>
              <a:grpSpLocks/>
            </p:cNvGrpSpPr>
            <p:nvPr/>
          </p:nvGrpSpPr>
          <p:grpSpPr bwMode="auto">
            <a:xfrm>
              <a:off x="2124075" y="1792288"/>
              <a:ext cx="4679950" cy="1965325"/>
              <a:chOff x="2124075" y="1792288"/>
              <a:chExt cx="4679950" cy="1965325"/>
            </a:xfrm>
          </p:grpSpPr>
          <p:sp>
            <p:nvSpPr>
              <p:cNvPr id="3118" name="Text Box 69"/>
              <p:cNvSpPr txBox="1">
                <a:spLocks noChangeArrowheads="1"/>
              </p:cNvSpPr>
              <p:nvPr/>
            </p:nvSpPr>
            <p:spPr bwMode="auto">
              <a:xfrm>
                <a:off x="5699125" y="3394075"/>
                <a:ext cx="314325" cy="363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>
                    <a:latin typeface="Times New Roman" pitchFamily="18" charset="0"/>
                  </a:rPr>
                  <a:t>1</a:t>
                </a:r>
                <a:endParaRPr lang="ru-RU" sz="2800"/>
              </a:p>
            </p:txBody>
          </p:sp>
          <p:sp>
            <p:nvSpPr>
              <p:cNvPr id="3119" name="Line 70"/>
              <p:cNvSpPr>
                <a:spLocks noChangeShapeType="1"/>
              </p:cNvSpPr>
              <p:nvPr/>
            </p:nvSpPr>
            <p:spPr bwMode="auto">
              <a:xfrm>
                <a:off x="3095625" y="2366963"/>
                <a:ext cx="873125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" name="Line 71"/>
              <p:cNvSpPr>
                <a:spLocks noChangeShapeType="1"/>
              </p:cNvSpPr>
              <p:nvPr/>
            </p:nvSpPr>
            <p:spPr bwMode="auto">
              <a:xfrm>
                <a:off x="3089275" y="3470275"/>
                <a:ext cx="871538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" name="Text Box 76"/>
              <p:cNvSpPr txBox="1">
                <a:spLocks noChangeArrowheads="1"/>
              </p:cNvSpPr>
              <p:nvPr/>
            </p:nvSpPr>
            <p:spPr bwMode="auto">
              <a:xfrm>
                <a:off x="2627313" y="3068638"/>
                <a:ext cx="338137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200" i="1">
                    <a:latin typeface="Times New Roman" pitchFamily="18" charset="0"/>
                  </a:rPr>
                  <a:t>y</a:t>
                </a:r>
                <a:endParaRPr lang="ru-RU" sz="3200"/>
              </a:p>
            </p:txBody>
          </p:sp>
          <p:sp>
            <p:nvSpPr>
              <p:cNvPr id="3122" name="Text Box 79"/>
              <p:cNvSpPr txBox="1">
                <a:spLocks noChangeArrowheads="1"/>
              </p:cNvSpPr>
              <p:nvPr/>
            </p:nvSpPr>
            <p:spPr bwMode="auto">
              <a:xfrm>
                <a:off x="2124075" y="2060575"/>
                <a:ext cx="103505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200" i="1">
                    <a:latin typeface="Times New Roman" pitchFamily="18" charset="0"/>
                  </a:rPr>
                  <a:t>y+dy</a:t>
                </a:r>
                <a:endParaRPr lang="ru-RU" sz="3200" i="1">
                  <a:latin typeface="Times New Roman" pitchFamily="18" charset="0"/>
                </a:endParaRPr>
              </a:p>
            </p:txBody>
          </p:sp>
          <p:sp>
            <p:nvSpPr>
              <p:cNvPr id="3123" name="Text Box 80"/>
              <p:cNvSpPr txBox="1">
                <a:spLocks noChangeArrowheads="1"/>
              </p:cNvSpPr>
              <p:nvPr/>
            </p:nvSpPr>
            <p:spPr bwMode="auto">
              <a:xfrm>
                <a:off x="5630863" y="1916113"/>
                <a:ext cx="331787" cy="298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>
                    <a:latin typeface="Times New Roman" pitchFamily="18" charset="0"/>
                  </a:rPr>
                  <a:t>2</a:t>
                </a:r>
                <a:endParaRPr lang="ru-RU" sz="2800"/>
              </a:p>
            </p:txBody>
          </p:sp>
          <p:sp>
            <p:nvSpPr>
              <p:cNvPr id="3124" name="Text Box 81"/>
              <p:cNvSpPr txBox="1">
                <a:spLocks noChangeArrowheads="1"/>
              </p:cNvSpPr>
              <p:nvPr/>
            </p:nvSpPr>
            <p:spPr bwMode="auto">
              <a:xfrm>
                <a:off x="3756025" y="1916113"/>
                <a:ext cx="4000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>
                    <a:latin typeface="Times New Roman" pitchFamily="18" charset="0"/>
                  </a:rPr>
                  <a:t>3</a:t>
                </a:r>
                <a:endParaRPr lang="ru-RU" sz="2800"/>
              </a:p>
            </p:txBody>
          </p:sp>
          <p:sp>
            <p:nvSpPr>
              <p:cNvPr id="3125" name="Rectangle 87" descr="Широкий диагональный 1"/>
              <p:cNvSpPr>
                <a:spLocks noChangeArrowheads="1"/>
              </p:cNvSpPr>
              <p:nvPr/>
            </p:nvSpPr>
            <p:spPr bwMode="auto">
              <a:xfrm>
                <a:off x="3970571" y="2374667"/>
                <a:ext cx="1806575" cy="1085850"/>
              </a:xfrm>
              <a:prstGeom prst="rect">
                <a:avLst/>
              </a:prstGeom>
              <a:pattFill prst="wdDnDiag">
                <a:fgClr>
                  <a:srgbClr val="99CCFF"/>
                </a:fgClr>
                <a:bgClr>
                  <a:srgbClr val="FFFFFF"/>
                </a:bgClr>
              </a:pattFill>
              <a:ln w="317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6" name="Line 88"/>
              <p:cNvSpPr>
                <a:spLocks noChangeShapeType="1"/>
              </p:cNvSpPr>
              <p:nvPr/>
            </p:nvSpPr>
            <p:spPr bwMode="auto">
              <a:xfrm rot="5400000" flipH="1">
                <a:off x="5445016" y="3132931"/>
                <a:ext cx="666750" cy="1588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7" name="Line 89"/>
              <p:cNvSpPr>
                <a:spLocks noChangeShapeType="1"/>
              </p:cNvSpPr>
              <p:nvPr/>
            </p:nvSpPr>
            <p:spPr bwMode="auto">
              <a:xfrm flipH="1">
                <a:off x="4643438" y="2374667"/>
                <a:ext cx="592137" cy="1588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8" name="Line 90"/>
              <p:cNvSpPr>
                <a:spLocks noChangeShapeType="1"/>
              </p:cNvSpPr>
              <p:nvPr/>
            </p:nvSpPr>
            <p:spPr bwMode="auto">
              <a:xfrm>
                <a:off x="4405313" y="3454167"/>
                <a:ext cx="592137" cy="3175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9" name="Line 91"/>
              <p:cNvSpPr>
                <a:spLocks noChangeShapeType="1"/>
              </p:cNvSpPr>
              <p:nvPr/>
            </p:nvSpPr>
            <p:spPr bwMode="auto">
              <a:xfrm rot="16200000" flipH="1">
                <a:off x="3694688" y="2904332"/>
                <a:ext cx="536575" cy="1587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0" name="Oval 96"/>
              <p:cNvSpPr>
                <a:spLocks noChangeArrowheads="1"/>
              </p:cNvSpPr>
              <p:nvPr/>
            </p:nvSpPr>
            <p:spPr bwMode="auto">
              <a:xfrm>
                <a:off x="4737100" y="2755900"/>
                <a:ext cx="323850" cy="32385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1" name="Text Box 97"/>
              <p:cNvSpPr txBox="1">
                <a:spLocks noChangeArrowheads="1"/>
              </p:cNvSpPr>
              <p:nvPr/>
            </p:nvSpPr>
            <p:spPr bwMode="auto">
              <a:xfrm>
                <a:off x="4766578" y="2717800"/>
                <a:ext cx="3937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latin typeface="Times New Roman" pitchFamily="18" charset="0"/>
                    <a:sym typeface="Symbol" pitchFamily="18" charset="2"/>
                  </a:rPr>
                  <a:t></a:t>
                </a:r>
                <a:endParaRPr lang="ru-RU"/>
              </a:p>
            </p:txBody>
          </p:sp>
          <p:sp>
            <p:nvSpPr>
              <p:cNvPr id="3132" name="AutoShape 100"/>
              <p:cNvSpPr>
                <a:spLocks noChangeArrowheads="1"/>
              </p:cNvSpPr>
              <p:nvPr/>
            </p:nvSpPr>
            <p:spPr bwMode="auto">
              <a:xfrm rot="15397982" flipV="1">
                <a:off x="5622925" y="2736850"/>
                <a:ext cx="346075" cy="720725"/>
              </a:xfrm>
              <a:prstGeom prst="curvedRightArrow">
                <a:avLst>
                  <a:gd name="adj1" fmla="val 41651"/>
                  <a:gd name="adj2" fmla="val 83303"/>
                  <a:gd name="adj3" fmla="val 33333"/>
                </a:avLst>
              </a:prstGeom>
              <a:solidFill>
                <a:srgbClr val="FFFFFF"/>
              </a:solidFill>
              <a:ln w="19050">
                <a:solidFill>
                  <a:srgbClr val="000080"/>
                </a:solidFill>
                <a:miter lim="800000"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3" name="Freeform 102"/>
              <p:cNvSpPr>
                <a:spLocks/>
              </p:cNvSpPr>
              <p:nvPr/>
            </p:nvSpPr>
            <p:spPr bwMode="auto">
              <a:xfrm rot="15372187" flipH="1">
                <a:off x="4389438" y="1600200"/>
                <a:ext cx="400050" cy="784225"/>
              </a:xfrm>
              <a:custGeom>
                <a:avLst/>
                <a:gdLst>
                  <a:gd name="T0" fmla="*/ 444555551 w 360"/>
                  <a:gd name="T1" fmla="*/ 0 h 540"/>
                  <a:gd name="T2" fmla="*/ 222277775 w 360"/>
                  <a:gd name="T3" fmla="*/ 379634528 h 540"/>
                  <a:gd name="T4" fmla="*/ 222277775 w 360"/>
                  <a:gd name="T5" fmla="*/ 759270508 h 540"/>
                  <a:gd name="T6" fmla="*/ 0 w 360"/>
                  <a:gd name="T7" fmla="*/ 1138905127 h 5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540"/>
                  <a:gd name="T14" fmla="*/ 360 w 360"/>
                  <a:gd name="T15" fmla="*/ 540 h 5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540">
                    <a:moveTo>
                      <a:pt x="360" y="0"/>
                    </a:moveTo>
                    <a:cubicBezTo>
                      <a:pt x="285" y="60"/>
                      <a:pt x="210" y="120"/>
                      <a:pt x="180" y="180"/>
                    </a:cubicBezTo>
                    <a:cubicBezTo>
                      <a:pt x="150" y="240"/>
                      <a:pt x="210" y="300"/>
                      <a:pt x="180" y="360"/>
                    </a:cubicBezTo>
                    <a:cubicBezTo>
                      <a:pt x="150" y="420"/>
                      <a:pt x="30" y="510"/>
                      <a:pt x="0" y="54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4" name="Text Box 103"/>
              <p:cNvSpPr txBox="1">
                <a:spLocks noChangeArrowheads="1"/>
              </p:cNvSpPr>
              <p:nvPr/>
            </p:nvSpPr>
            <p:spPr bwMode="auto">
              <a:xfrm>
                <a:off x="4418013" y="2511425"/>
                <a:ext cx="522287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5" name="Text Box 106"/>
              <p:cNvSpPr txBox="1">
                <a:spLocks noChangeArrowheads="1"/>
              </p:cNvSpPr>
              <p:nvPr/>
            </p:nvSpPr>
            <p:spPr bwMode="auto">
              <a:xfrm>
                <a:off x="5795963" y="2276475"/>
                <a:ext cx="1008062" cy="720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200" b="1">
                    <a:latin typeface="Times New Roman" pitchFamily="18" charset="0"/>
                  </a:rPr>
                  <a:t>“</a:t>
                </a:r>
                <a:r>
                  <a:rPr lang="ru-RU" sz="3200" b="1">
                    <a:latin typeface="Times New Roman" pitchFamily="18" charset="0"/>
                    <a:sym typeface="Symbol" pitchFamily="18" charset="2"/>
                  </a:rPr>
                  <a:t></a:t>
                </a:r>
                <a:r>
                  <a:rPr lang="ru-RU" sz="3200" b="1" baseline="-25000">
                    <a:latin typeface="Times New Roman" pitchFamily="18" charset="0"/>
                  </a:rPr>
                  <a:t>1</a:t>
                </a:r>
                <a:r>
                  <a:rPr lang="en-US" sz="3200" b="1">
                    <a:latin typeface="Times New Roman" pitchFamily="18" charset="0"/>
                  </a:rPr>
                  <a:t>”</a:t>
                </a:r>
                <a:endParaRPr lang="ru-RU" sz="3200"/>
              </a:p>
            </p:txBody>
          </p:sp>
          <p:graphicFrame>
            <p:nvGraphicFramePr>
              <p:cNvPr id="3074" name="Object 111"/>
              <p:cNvGraphicFramePr>
                <a:graphicFrameLocks noChangeAspect="1"/>
              </p:cNvGraphicFramePr>
              <p:nvPr/>
            </p:nvGraphicFramePr>
            <p:xfrm>
              <a:off x="4284663" y="2420938"/>
              <a:ext cx="514350" cy="720725"/>
            </p:xfrm>
            <a:graphic>
              <a:graphicData uri="http://schemas.openxmlformats.org/presentationml/2006/ole">
                <p:oleObj spid="_x0000_s3074" name="Формула" r:id="rId3" imgW="177646" imgH="241091" progId="Equation.3">
                  <p:embed/>
                </p:oleObj>
              </a:graphicData>
            </a:graphic>
          </p:graphicFrame>
        </p:grpSp>
      </p:grpSp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2233613" y="4292600"/>
            <a:ext cx="5075237" cy="1657350"/>
            <a:chOff x="2233613" y="4292600"/>
            <a:chExt cx="5075237" cy="1657350"/>
          </a:xfrm>
        </p:grpSpPr>
        <p:sp>
          <p:nvSpPr>
            <p:cNvPr id="3098" name="Text Box 86"/>
            <p:cNvSpPr txBox="1">
              <a:spLocks noChangeArrowheads="1"/>
            </p:cNvSpPr>
            <p:nvPr/>
          </p:nvSpPr>
          <p:spPr bwMode="auto">
            <a:xfrm>
              <a:off x="3179763" y="4292600"/>
              <a:ext cx="312737" cy="53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pitchFamily="18" charset="0"/>
                </a:rPr>
                <a:t>8</a:t>
              </a:r>
              <a:endParaRPr lang="ru-RU" sz="2800"/>
            </a:p>
          </p:txBody>
        </p:sp>
        <p:grpSp>
          <p:nvGrpSpPr>
            <p:cNvPr id="3099" name="Группа 61"/>
            <p:cNvGrpSpPr>
              <a:grpSpLocks/>
            </p:cNvGrpSpPr>
            <p:nvPr/>
          </p:nvGrpSpPr>
          <p:grpSpPr bwMode="auto">
            <a:xfrm>
              <a:off x="2233613" y="4365625"/>
              <a:ext cx="5075237" cy="1584325"/>
              <a:chOff x="2233613" y="4365625"/>
              <a:chExt cx="5075237" cy="1584325"/>
            </a:xfrm>
          </p:grpSpPr>
          <p:sp>
            <p:nvSpPr>
              <p:cNvPr id="3100" name="Line 74"/>
              <p:cNvSpPr>
                <a:spLocks noChangeShapeType="1"/>
              </p:cNvSpPr>
              <p:nvPr/>
            </p:nvSpPr>
            <p:spPr bwMode="auto">
              <a:xfrm>
                <a:off x="2730500" y="4546600"/>
                <a:ext cx="26511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1" name="Line 75"/>
              <p:cNvSpPr>
                <a:spLocks noChangeShapeType="1"/>
              </p:cNvSpPr>
              <p:nvPr/>
            </p:nvSpPr>
            <p:spPr bwMode="auto">
              <a:xfrm>
                <a:off x="2233613" y="5051425"/>
                <a:ext cx="2652712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Text Box 83"/>
              <p:cNvSpPr txBox="1">
                <a:spLocks noChangeArrowheads="1"/>
              </p:cNvSpPr>
              <p:nvPr/>
            </p:nvSpPr>
            <p:spPr bwMode="auto">
              <a:xfrm>
                <a:off x="5292725" y="4365625"/>
                <a:ext cx="360363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>
                    <a:latin typeface="Times New Roman" pitchFamily="18" charset="0"/>
                  </a:rPr>
                  <a:t>5</a:t>
                </a:r>
                <a:endParaRPr lang="ru-RU" sz="2800"/>
              </a:p>
            </p:txBody>
          </p:sp>
          <p:sp>
            <p:nvSpPr>
              <p:cNvPr id="3103" name="Text Box 84"/>
              <p:cNvSpPr txBox="1">
                <a:spLocks noChangeArrowheads="1"/>
              </p:cNvSpPr>
              <p:nvPr/>
            </p:nvSpPr>
            <p:spPr bwMode="auto">
              <a:xfrm>
                <a:off x="4810125" y="4941888"/>
                <a:ext cx="392113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>
                    <a:latin typeface="Times New Roman" pitchFamily="18" charset="0"/>
                  </a:rPr>
                  <a:t>6</a:t>
                </a:r>
                <a:endParaRPr lang="ru-RU" sz="2800"/>
              </a:p>
            </p:txBody>
          </p:sp>
          <p:sp>
            <p:nvSpPr>
              <p:cNvPr id="3104" name="Text Box 85"/>
              <p:cNvSpPr txBox="1">
                <a:spLocks noChangeArrowheads="1"/>
              </p:cNvSpPr>
              <p:nvPr/>
            </p:nvSpPr>
            <p:spPr bwMode="auto">
              <a:xfrm>
                <a:off x="2700338" y="5013325"/>
                <a:ext cx="300037" cy="382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>
                    <a:latin typeface="Times New Roman" pitchFamily="18" charset="0"/>
                  </a:rPr>
                  <a:t>7</a:t>
                </a:r>
                <a:endParaRPr lang="ru-RU" sz="2800"/>
              </a:p>
            </p:txBody>
          </p:sp>
          <p:sp>
            <p:nvSpPr>
              <p:cNvPr id="3105" name="AutoShape 92" descr="Широкий диагональный 1"/>
              <p:cNvSpPr>
                <a:spLocks noChangeArrowheads="1"/>
              </p:cNvSpPr>
              <p:nvPr/>
            </p:nvSpPr>
            <p:spPr bwMode="auto">
              <a:xfrm>
                <a:off x="3094038" y="4556125"/>
                <a:ext cx="2276475" cy="501650"/>
              </a:xfrm>
              <a:prstGeom prst="parallelogram">
                <a:avLst>
                  <a:gd name="adj" fmla="val 95171"/>
                </a:avLst>
              </a:prstGeom>
              <a:pattFill prst="wdDnDiag">
                <a:fgClr>
                  <a:srgbClr val="99CCFF"/>
                </a:fgClr>
                <a:bgClr>
                  <a:srgbClr val="FFFFFF"/>
                </a:bgClr>
              </a:pattFill>
              <a:ln w="381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Line 93"/>
              <p:cNvSpPr>
                <a:spLocks noChangeShapeType="1"/>
              </p:cNvSpPr>
              <p:nvPr/>
            </p:nvSpPr>
            <p:spPr bwMode="auto">
              <a:xfrm rot="21480000" flipV="1">
                <a:off x="3238500" y="4683125"/>
                <a:ext cx="227013" cy="21590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Line 94"/>
              <p:cNvSpPr>
                <a:spLocks noChangeShapeType="1"/>
              </p:cNvSpPr>
              <p:nvPr/>
            </p:nvSpPr>
            <p:spPr bwMode="auto">
              <a:xfrm>
                <a:off x="4143375" y="4546600"/>
                <a:ext cx="593725" cy="1588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Line 95"/>
              <p:cNvSpPr>
                <a:spLocks noChangeShapeType="1"/>
              </p:cNvSpPr>
              <p:nvPr/>
            </p:nvSpPr>
            <p:spPr bwMode="auto">
              <a:xfrm flipH="1">
                <a:off x="3779838" y="5059363"/>
                <a:ext cx="593725" cy="158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Text Box 98"/>
              <p:cNvSpPr txBox="1">
                <a:spLocks noChangeArrowheads="1"/>
              </p:cNvSpPr>
              <p:nvPr/>
            </p:nvSpPr>
            <p:spPr bwMode="auto">
              <a:xfrm>
                <a:off x="4067175" y="4581525"/>
                <a:ext cx="593725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2400" b="1">
                    <a:latin typeface="Times New Roman" pitchFamily="18" charset="0"/>
                    <a:sym typeface="Symbol" pitchFamily="18" charset="2"/>
                  </a:rPr>
                  <a:t></a:t>
                </a:r>
                <a:endParaRPr lang="ru-RU" sz="2400"/>
              </a:p>
            </p:txBody>
          </p:sp>
          <p:sp>
            <p:nvSpPr>
              <p:cNvPr id="3110" name="AutoShape 99"/>
              <p:cNvSpPr>
                <a:spLocks noChangeArrowheads="1"/>
              </p:cNvSpPr>
              <p:nvPr/>
            </p:nvSpPr>
            <p:spPr bwMode="auto">
              <a:xfrm rot="312249" flipV="1">
                <a:off x="3495675" y="4656138"/>
                <a:ext cx="307975" cy="811212"/>
              </a:xfrm>
              <a:prstGeom prst="curvedRightArrow">
                <a:avLst>
                  <a:gd name="adj1" fmla="val 52680"/>
                  <a:gd name="adj2" fmla="val 105361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Text Box 104"/>
              <p:cNvSpPr txBox="1">
                <a:spLocks noChangeArrowheads="1"/>
              </p:cNvSpPr>
              <p:nvPr/>
            </p:nvSpPr>
            <p:spPr bwMode="auto">
              <a:xfrm>
                <a:off x="5989638" y="4521200"/>
                <a:ext cx="1319212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2400" i="1">
                    <a:latin typeface="Times New Roman" pitchFamily="18" charset="0"/>
                  </a:rPr>
                  <a:t>контур</a:t>
                </a:r>
              </a:p>
              <a:p>
                <a:r>
                  <a:rPr lang="en-US" sz="2400" b="1">
                    <a:latin typeface="Times New Roman" pitchFamily="18" charset="0"/>
                  </a:rPr>
                  <a:t>  “</a:t>
                </a:r>
                <a:r>
                  <a:rPr lang="ru-RU" sz="2400" b="1" i="1">
                    <a:latin typeface="Times New Roman" pitchFamily="18" charset="0"/>
                  </a:rPr>
                  <a:t>С</a:t>
                </a:r>
                <a:r>
                  <a:rPr lang="en-US" sz="2400" b="1" baseline="-25000">
                    <a:latin typeface="Times New Roman" pitchFamily="18" charset="0"/>
                  </a:rPr>
                  <a:t>2</a:t>
                </a:r>
                <a:r>
                  <a:rPr lang="en-US" sz="2400" b="1">
                    <a:latin typeface="Times New Roman" pitchFamily="18" charset="0"/>
                  </a:rPr>
                  <a:t>”</a:t>
                </a:r>
                <a:endParaRPr lang="ru-RU" sz="2400"/>
              </a:p>
            </p:txBody>
          </p:sp>
          <p:sp>
            <p:nvSpPr>
              <p:cNvPr id="3112" name="Freeform 105"/>
              <p:cNvSpPr>
                <a:spLocks/>
              </p:cNvSpPr>
              <p:nvPr/>
            </p:nvSpPr>
            <p:spPr bwMode="auto">
              <a:xfrm rot="17673103" flipH="1">
                <a:off x="5396707" y="4517231"/>
                <a:ext cx="400050" cy="785813"/>
              </a:xfrm>
              <a:custGeom>
                <a:avLst/>
                <a:gdLst>
                  <a:gd name="T0" fmla="*/ 444555551 w 360"/>
                  <a:gd name="T1" fmla="*/ 0 h 540"/>
                  <a:gd name="T2" fmla="*/ 222277775 w 360"/>
                  <a:gd name="T3" fmla="*/ 381174522 h 540"/>
                  <a:gd name="T4" fmla="*/ 222277775 w 360"/>
                  <a:gd name="T5" fmla="*/ 762347588 h 540"/>
                  <a:gd name="T6" fmla="*/ 0 w 360"/>
                  <a:gd name="T7" fmla="*/ 1143522200 h 5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540"/>
                  <a:gd name="T14" fmla="*/ 360 w 360"/>
                  <a:gd name="T15" fmla="*/ 540 h 5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540">
                    <a:moveTo>
                      <a:pt x="360" y="0"/>
                    </a:moveTo>
                    <a:cubicBezTo>
                      <a:pt x="285" y="60"/>
                      <a:pt x="210" y="120"/>
                      <a:pt x="180" y="180"/>
                    </a:cubicBezTo>
                    <a:cubicBezTo>
                      <a:pt x="150" y="240"/>
                      <a:pt x="210" y="300"/>
                      <a:pt x="180" y="360"/>
                    </a:cubicBezTo>
                    <a:cubicBezTo>
                      <a:pt x="150" y="420"/>
                      <a:pt x="30" y="510"/>
                      <a:pt x="0" y="54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Text Box 107"/>
              <p:cNvSpPr txBox="1">
                <a:spLocks noChangeArrowheads="1"/>
              </p:cNvSpPr>
              <p:nvPr/>
            </p:nvSpPr>
            <p:spPr bwMode="auto">
              <a:xfrm>
                <a:off x="3765550" y="5218113"/>
                <a:ext cx="1093788" cy="731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200" b="1">
                    <a:latin typeface="Times New Roman" pitchFamily="18" charset="0"/>
                  </a:rPr>
                  <a:t>“</a:t>
                </a:r>
                <a:r>
                  <a:rPr lang="ru-RU" sz="3200" b="1">
                    <a:latin typeface="Times New Roman" pitchFamily="18" charset="0"/>
                    <a:sym typeface="Symbol" pitchFamily="18" charset="2"/>
                  </a:rPr>
                  <a:t></a:t>
                </a:r>
                <a:r>
                  <a:rPr lang="en-US" sz="3200" b="1" baseline="-25000">
                    <a:latin typeface="Times New Roman" pitchFamily="18" charset="0"/>
                  </a:rPr>
                  <a:t>2</a:t>
                </a:r>
                <a:r>
                  <a:rPr lang="en-US" sz="3200" b="1">
                    <a:latin typeface="Times New Roman" pitchFamily="18" charset="0"/>
                  </a:rPr>
                  <a:t>”</a:t>
                </a:r>
                <a:endParaRPr lang="ru-RU" sz="3200"/>
              </a:p>
            </p:txBody>
          </p:sp>
          <p:sp>
            <p:nvSpPr>
              <p:cNvPr id="3114" name="Line 109"/>
              <p:cNvSpPr>
                <a:spLocks noChangeShapeType="1"/>
              </p:cNvSpPr>
              <p:nvPr/>
            </p:nvSpPr>
            <p:spPr bwMode="auto">
              <a:xfrm flipV="1">
                <a:off x="5010150" y="4703763"/>
                <a:ext cx="227013" cy="21590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075" name="Object 113"/>
              <p:cNvGraphicFramePr>
                <a:graphicFrameLocks noChangeAspect="1"/>
              </p:cNvGraphicFramePr>
              <p:nvPr/>
            </p:nvGraphicFramePr>
            <p:xfrm>
              <a:off x="4475163" y="4518025"/>
              <a:ext cx="454025" cy="576263"/>
            </p:xfrm>
            <a:graphic>
              <a:graphicData uri="http://schemas.openxmlformats.org/presentationml/2006/ole">
                <p:oleObj spid="_x0000_s3075" name="Формула" r:id="rId4" imgW="190440" imgH="241200" progId="Equation.3">
                  <p:embed/>
                </p:oleObj>
              </a:graphicData>
            </a:graphic>
          </p:graphicFrame>
        </p:grpSp>
      </p:grpSp>
      <p:sp>
        <p:nvSpPr>
          <p:cNvPr id="3094" name="Text Box 76"/>
          <p:cNvSpPr txBox="1">
            <a:spLocks noChangeArrowheads="1"/>
          </p:cNvSpPr>
          <p:nvPr/>
        </p:nvSpPr>
        <p:spPr bwMode="auto">
          <a:xfrm>
            <a:off x="2779713" y="3752850"/>
            <a:ext cx="338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>
                <a:latin typeface="Times New Roman" pitchFamily="18" charset="0"/>
              </a:rPr>
              <a:t>0</a:t>
            </a:r>
            <a:endParaRPr lang="ru-RU" sz="3200"/>
          </a:p>
        </p:txBody>
      </p:sp>
      <p:grpSp>
        <p:nvGrpSpPr>
          <p:cNvPr id="63" name="Группа 62"/>
          <p:cNvGrpSpPr>
            <a:grpSpLocks/>
          </p:cNvGrpSpPr>
          <p:nvPr/>
        </p:nvGrpSpPr>
        <p:grpSpPr bwMode="auto">
          <a:xfrm>
            <a:off x="2714625" y="5840413"/>
            <a:ext cx="5715000" cy="785812"/>
            <a:chOff x="2714612" y="5841114"/>
            <a:chExt cx="5715040" cy="785796"/>
          </a:xfrm>
        </p:grpSpPr>
        <p:sp>
          <p:nvSpPr>
            <p:cNvPr id="2" name="Text Box 64"/>
            <p:cNvSpPr txBox="1">
              <a:spLocks noChangeArrowheads="1"/>
            </p:cNvSpPr>
            <p:nvPr/>
          </p:nvSpPr>
          <p:spPr bwMode="auto">
            <a:xfrm>
              <a:off x="2714612" y="6000768"/>
              <a:ext cx="571504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>
                  <a:solidFill>
                    <a:srgbClr val="FF0000"/>
                  </a:solidFill>
                  <a:latin typeface="Times New Roman" pitchFamily="18" charset="0"/>
                </a:rPr>
                <a:t>dx</a:t>
              </a:r>
              <a:r>
                <a:rPr lang="ru-RU" sz="3200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ru-RU" sz="3200">
                  <a:solidFill>
                    <a:srgbClr val="FF0000"/>
                  </a:solidFill>
                  <a:latin typeface="Times New Roman" pitchFamily="18" charset="0"/>
                </a:rPr>
                <a:t>и</a:t>
              </a:r>
              <a:r>
                <a:rPr lang="ru-RU" sz="3200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i="1">
                  <a:solidFill>
                    <a:srgbClr val="FF0000"/>
                  </a:solidFill>
                  <a:latin typeface="Times New Roman" pitchFamily="18" charset="0"/>
                </a:rPr>
                <a:t>dy </a:t>
              </a:r>
              <a:r>
                <a:rPr lang="ru-RU" sz="3200" i="1">
                  <a:solidFill>
                    <a:srgbClr val="FF0000"/>
                  </a:solidFill>
                  <a:latin typeface="Times New Roman" pitchFamily="18" charset="0"/>
                </a:rPr>
                <a:t>– бесконечно малые</a:t>
              </a:r>
              <a:endParaRPr lang="ru-RU" sz="3200">
                <a:solidFill>
                  <a:srgbClr val="FF0000"/>
                </a:solidFill>
              </a:endParaRPr>
            </a:p>
          </p:txBody>
        </p:sp>
        <p:sp>
          <p:nvSpPr>
            <p:cNvPr id="3097" name="Rectangle 8"/>
            <p:cNvSpPr>
              <a:spLocks/>
            </p:cNvSpPr>
            <p:nvPr/>
          </p:nvSpPr>
          <p:spPr bwMode="auto">
            <a:xfrm>
              <a:off x="7429520" y="5841114"/>
              <a:ext cx="928694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115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116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117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4100" name="Object 49"/>
          <p:cNvGraphicFramePr>
            <a:graphicFrameLocks noChangeAspect="1"/>
          </p:cNvGraphicFramePr>
          <p:nvPr/>
        </p:nvGraphicFramePr>
        <p:xfrm>
          <a:off x="3952875" y="2155825"/>
          <a:ext cx="4792663" cy="828675"/>
        </p:xfrm>
        <a:graphic>
          <a:graphicData uri="http://schemas.openxmlformats.org/presentationml/2006/ole">
            <p:oleObj spid="_x0000_s4100" name="Формула" r:id="rId3" imgW="2857320" imgH="495000" progId="Equation.3">
              <p:embed/>
            </p:oleObj>
          </a:graphicData>
        </a:graphic>
      </p:graphicFrame>
      <p:sp>
        <p:nvSpPr>
          <p:cNvPr id="4118" name="Rectangle 199"/>
          <p:cNvSpPr>
            <a:spLocks noChangeArrowheads="1"/>
          </p:cNvSpPr>
          <p:nvPr/>
        </p:nvSpPr>
        <p:spPr bwMode="auto">
          <a:xfrm>
            <a:off x="0" y="314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4" name="Object 200"/>
          <p:cNvGraphicFramePr>
            <a:graphicFrameLocks noChangeAspect="1"/>
          </p:cNvGraphicFramePr>
          <p:nvPr/>
        </p:nvGraphicFramePr>
        <p:xfrm>
          <a:off x="4545013" y="58738"/>
          <a:ext cx="2905125" cy="915987"/>
        </p:xfrm>
        <a:graphic>
          <a:graphicData uri="http://schemas.openxmlformats.org/presentationml/2006/ole">
            <p:oleObj spid="_x0000_s4104" name="Формула" r:id="rId4" imgW="1650960" imgH="520560" progId="Equation.3">
              <p:embed/>
            </p:oleObj>
          </a:graphicData>
        </a:graphic>
      </p:graphicFrame>
      <p:pic>
        <p:nvPicPr>
          <p:cNvPr id="4119" name="Picture 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4450"/>
            <a:ext cx="378301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8" name="Object 263"/>
          <p:cNvGraphicFramePr>
            <a:graphicFrameLocks noChangeAspect="1"/>
          </p:cNvGraphicFramePr>
          <p:nvPr/>
        </p:nvGraphicFramePr>
        <p:xfrm>
          <a:off x="3419475" y="4149725"/>
          <a:ext cx="5545138" cy="839788"/>
        </p:xfrm>
        <a:graphic>
          <a:graphicData uri="http://schemas.openxmlformats.org/presentationml/2006/ole">
            <p:oleObj spid="_x0000_s4108" name="Формула" r:id="rId6" imgW="3352680" imgH="507960" progId="Equation.3">
              <p:embed/>
            </p:oleObj>
          </a:graphicData>
        </a:graphic>
      </p:graphicFrame>
      <p:graphicFrame>
        <p:nvGraphicFramePr>
          <p:cNvPr id="4109" name="Object 264"/>
          <p:cNvGraphicFramePr>
            <a:graphicFrameLocks noChangeAspect="1"/>
          </p:cNvGraphicFramePr>
          <p:nvPr/>
        </p:nvGraphicFramePr>
        <p:xfrm>
          <a:off x="3995738" y="4975225"/>
          <a:ext cx="2700337" cy="719138"/>
        </p:xfrm>
        <a:graphic>
          <a:graphicData uri="http://schemas.openxmlformats.org/presentationml/2006/ole">
            <p:oleObj spid="_x0000_s4109" name="Формула" r:id="rId7" imgW="1574640" imgH="419040" progId="Equation.3">
              <p:embed/>
            </p:oleObj>
          </a:graphicData>
        </a:graphic>
      </p:graphicFrame>
      <p:graphicFrame>
        <p:nvGraphicFramePr>
          <p:cNvPr id="4110" name="Object 265"/>
          <p:cNvGraphicFramePr>
            <a:graphicFrameLocks noChangeAspect="1"/>
          </p:cNvGraphicFramePr>
          <p:nvPr/>
        </p:nvGraphicFramePr>
        <p:xfrm>
          <a:off x="428625" y="5718175"/>
          <a:ext cx="2916238" cy="787400"/>
        </p:xfrm>
        <a:graphic>
          <a:graphicData uri="http://schemas.openxmlformats.org/presentationml/2006/ole">
            <p:oleObj spid="_x0000_s4110" name="Формула" r:id="rId8" imgW="1739880" imgH="469800" progId="Equation.3">
              <p:embed/>
            </p:oleObj>
          </a:graphicData>
        </a:graphic>
      </p:graphicFrame>
      <p:grpSp>
        <p:nvGrpSpPr>
          <p:cNvPr id="4120" name="Группа 31"/>
          <p:cNvGrpSpPr>
            <a:grpSpLocks/>
          </p:cNvGrpSpPr>
          <p:nvPr/>
        </p:nvGrpSpPr>
        <p:grpSpPr bwMode="auto">
          <a:xfrm>
            <a:off x="285750" y="2773363"/>
            <a:ext cx="2857500" cy="893762"/>
            <a:chOff x="285720" y="2773343"/>
            <a:chExt cx="2857520" cy="893763"/>
          </a:xfrm>
        </p:grpSpPr>
        <p:graphicFrame>
          <p:nvGraphicFramePr>
            <p:cNvPr id="4106" name="Object 261"/>
            <p:cNvGraphicFramePr>
              <a:graphicFrameLocks noChangeAspect="1"/>
            </p:cNvGraphicFramePr>
            <p:nvPr/>
          </p:nvGraphicFramePr>
          <p:xfrm>
            <a:off x="380086" y="2773343"/>
            <a:ext cx="2428876" cy="893763"/>
          </p:xfrm>
          <a:graphic>
            <a:graphicData uri="http://schemas.openxmlformats.org/presentationml/2006/ole">
              <p:oleObj spid="_x0000_s4106" name="Формула" r:id="rId9" imgW="1346040" imgH="495000" progId="Equation.3">
                <p:embed/>
              </p:oleObj>
            </a:graphicData>
          </a:graphic>
        </p:graphicFrame>
        <p:sp>
          <p:nvSpPr>
            <p:cNvPr id="26" name="Скругленный прямоугольник 25"/>
            <p:cNvSpPr/>
            <p:nvPr/>
          </p:nvSpPr>
          <p:spPr>
            <a:xfrm>
              <a:off x="285720" y="2786043"/>
              <a:ext cx="2857520" cy="857251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121" name="Группа 32"/>
          <p:cNvGrpSpPr>
            <a:grpSpLocks/>
          </p:cNvGrpSpPr>
          <p:nvPr/>
        </p:nvGrpSpPr>
        <p:grpSpPr bwMode="auto">
          <a:xfrm>
            <a:off x="285750" y="3786188"/>
            <a:ext cx="2857500" cy="869950"/>
            <a:chOff x="285720" y="3786190"/>
            <a:chExt cx="2857520" cy="869945"/>
          </a:xfrm>
        </p:grpSpPr>
        <p:graphicFrame>
          <p:nvGraphicFramePr>
            <p:cNvPr id="4107" name="Object 262"/>
            <p:cNvGraphicFramePr>
              <a:graphicFrameLocks noChangeAspect="1"/>
            </p:cNvGraphicFramePr>
            <p:nvPr/>
          </p:nvGraphicFramePr>
          <p:xfrm>
            <a:off x="336539" y="3863972"/>
            <a:ext cx="2663825" cy="792163"/>
          </p:xfrm>
          <a:graphic>
            <a:graphicData uri="http://schemas.openxmlformats.org/presentationml/2006/ole">
              <p:oleObj spid="_x0000_s4107" name="Формула" r:id="rId10" imgW="1409400" imgH="419040" progId="Equation.3">
                <p:embed/>
              </p:oleObj>
            </a:graphicData>
          </a:graphic>
        </p:graphicFrame>
        <p:sp>
          <p:nvSpPr>
            <p:cNvPr id="27" name="Скругленный прямоугольник 26"/>
            <p:cNvSpPr/>
            <p:nvPr/>
          </p:nvSpPr>
          <p:spPr>
            <a:xfrm>
              <a:off x="285720" y="3786190"/>
              <a:ext cx="2857520" cy="857245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122" name="Группа 33"/>
          <p:cNvGrpSpPr>
            <a:grpSpLocks/>
          </p:cNvGrpSpPr>
          <p:nvPr/>
        </p:nvGrpSpPr>
        <p:grpSpPr bwMode="auto">
          <a:xfrm>
            <a:off x="4143375" y="3138488"/>
            <a:ext cx="4757738" cy="987425"/>
            <a:chOff x="4143372" y="3138488"/>
            <a:chExt cx="4757741" cy="987425"/>
          </a:xfrm>
        </p:grpSpPr>
        <p:graphicFrame>
          <p:nvGraphicFramePr>
            <p:cNvPr id="4102" name="Object 189"/>
            <p:cNvGraphicFramePr>
              <a:graphicFrameLocks noChangeAspect="1"/>
            </p:cNvGraphicFramePr>
            <p:nvPr/>
          </p:nvGraphicFramePr>
          <p:xfrm>
            <a:off x="6461125" y="3189288"/>
            <a:ext cx="2390775" cy="887412"/>
          </p:xfrm>
          <a:graphic>
            <a:graphicData uri="http://schemas.openxmlformats.org/presentationml/2006/ole">
              <p:oleObj spid="_x0000_s4102" name="Формула" r:id="rId11" imgW="1193760" imgH="444240" progId="Equation.3">
                <p:embed/>
              </p:oleObj>
            </a:graphicData>
          </a:graphic>
        </p:graphicFrame>
        <p:sp>
          <p:nvSpPr>
            <p:cNvPr id="4131" name="AutoShape 190"/>
            <p:cNvSpPr>
              <a:spLocks noChangeArrowheads="1"/>
            </p:cNvSpPr>
            <p:nvPr/>
          </p:nvSpPr>
          <p:spPr bwMode="auto">
            <a:xfrm>
              <a:off x="5340350" y="3386138"/>
              <a:ext cx="976313" cy="485775"/>
            </a:xfrm>
            <a:custGeom>
              <a:avLst/>
              <a:gdLst>
                <a:gd name="T0" fmla="*/ 1495963732 w 21600"/>
                <a:gd name="T1" fmla="*/ 0 h 21600"/>
                <a:gd name="T2" fmla="*/ 0 w 21600"/>
                <a:gd name="T3" fmla="*/ 122848180 h 21600"/>
                <a:gd name="T4" fmla="*/ 1495963732 w 21600"/>
                <a:gd name="T5" fmla="*/ 245695820 h 21600"/>
                <a:gd name="T6" fmla="*/ 1994617585 w 21600"/>
                <a:gd name="T7" fmla="*/ 12284818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2" name="AutoShape 258"/>
            <p:cNvSpPr>
              <a:spLocks noChangeArrowheads="1"/>
            </p:cNvSpPr>
            <p:nvPr/>
          </p:nvSpPr>
          <p:spPr bwMode="auto">
            <a:xfrm>
              <a:off x="6402388" y="3138488"/>
              <a:ext cx="2498725" cy="98742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3" name="Rectangle 3"/>
            <p:cNvSpPr>
              <a:spLocks noChangeArrowheads="1"/>
            </p:cNvSpPr>
            <p:nvPr/>
          </p:nvSpPr>
          <p:spPr bwMode="auto">
            <a:xfrm>
              <a:off x="4143372" y="335756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2800" b="1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(</a:t>
              </a:r>
              <a:r>
                <a:rPr lang="en-US" sz="2800" b="1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I</a:t>
              </a:r>
              <a:r>
                <a:rPr lang="ru-RU" sz="2800" b="1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) </a:t>
              </a:r>
              <a:endParaRPr lang="ru-RU" sz="280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29" name="Левая фигурная скобка 28"/>
          <p:cNvSpPr/>
          <p:nvPr/>
        </p:nvSpPr>
        <p:spPr>
          <a:xfrm>
            <a:off x="71438" y="2714625"/>
            <a:ext cx="214312" cy="2071688"/>
          </a:xfrm>
          <a:prstGeom prst="leftBrace">
            <a:avLst>
              <a:gd name="adj1" fmla="val 43562"/>
              <a:gd name="adj2" fmla="val 50000"/>
            </a:avLst>
          </a:prstGeom>
          <a:noFill/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24" name="Группа 34"/>
          <p:cNvGrpSpPr>
            <a:grpSpLocks/>
          </p:cNvGrpSpPr>
          <p:nvPr/>
        </p:nvGrpSpPr>
        <p:grpSpPr bwMode="auto">
          <a:xfrm>
            <a:off x="3571875" y="5532438"/>
            <a:ext cx="5321300" cy="987425"/>
            <a:chOff x="3571868" y="5532438"/>
            <a:chExt cx="5321307" cy="987425"/>
          </a:xfrm>
        </p:grpSpPr>
        <p:graphicFrame>
          <p:nvGraphicFramePr>
            <p:cNvPr id="4103" name="Object 195"/>
            <p:cNvGraphicFramePr>
              <a:graphicFrameLocks noChangeAspect="1"/>
            </p:cNvGraphicFramePr>
            <p:nvPr/>
          </p:nvGraphicFramePr>
          <p:xfrm>
            <a:off x="5856288" y="5629275"/>
            <a:ext cx="2963862" cy="801688"/>
          </p:xfrm>
          <a:graphic>
            <a:graphicData uri="http://schemas.openxmlformats.org/presentationml/2006/ole">
              <p:oleObj spid="_x0000_s4103" name="Формула" r:id="rId12" imgW="1638000" imgH="444240" progId="Equation.3">
                <p:embed/>
              </p:oleObj>
            </a:graphicData>
          </a:graphic>
        </p:graphicFrame>
        <p:sp>
          <p:nvSpPr>
            <p:cNvPr id="4128" name="AutoShape 196"/>
            <p:cNvSpPr>
              <a:spLocks noChangeArrowheads="1"/>
            </p:cNvSpPr>
            <p:nvPr/>
          </p:nvSpPr>
          <p:spPr bwMode="auto">
            <a:xfrm>
              <a:off x="4427538" y="5822950"/>
              <a:ext cx="976312" cy="485775"/>
            </a:xfrm>
            <a:custGeom>
              <a:avLst/>
              <a:gdLst>
                <a:gd name="T0" fmla="*/ 1495958583 w 21600"/>
                <a:gd name="T1" fmla="*/ 0 h 21600"/>
                <a:gd name="T2" fmla="*/ 0 w 21600"/>
                <a:gd name="T3" fmla="*/ 122848180 h 21600"/>
                <a:gd name="T4" fmla="*/ 1495958583 w 21600"/>
                <a:gd name="T5" fmla="*/ 245695820 h 21600"/>
                <a:gd name="T6" fmla="*/ 1994611203 w 21600"/>
                <a:gd name="T7" fmla="*/ 12284818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9" name="AutoShape 259"/>
            <p:cNvSpPr>
              <a:spLocks noChangeArrowheads="1"/>
            </p:cNvSpPr>
            <p:nvPr/>
          </p:nvSpPr>
          <p:spPr bwMode="auto">
            <a:xfrm>
              <a:off x="5724525" y="5532438"/>
              <a:ext cx="3168650" cy="98742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0" name="Rectangle 3"/>
            <p:cNvSpPr>
              <a:spLocks noChangeArrowheads="1"/>
            </p:cNvSpPr>
            <p:nvPr/>
          </p:nvSpPr>
          <p:spPr bwMode="auto">
            <a:xfrm>
              <a:off x="3571868" y="5798906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2800" b="1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(</a:t>
              </a:r>
              <a:r>
                <a:rPr lang="en-US" sz="2800" b="1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II</a:t>
              </a:r>
              <a:r>
                <a:rPr lang="ru-RU" sz="2800" b="1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) </a:t>
              </a:r>
              <a:endParaRPr lang="ru-RU" sz="280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4125" name="Группа 35"/>
          <p:cNvGrpSpPr>
            <a:grpSpLocks/>
          </p:cNvGrpSpPr>
          <p:nvPr/>
        </p:nvGrpSpPr>
        <p:grpSpPr bwMode="auto">
          <a:xfrm>
            <a:off x="4300538" y="822325"/>
            <a:ext cx="4565650" cy="717550"/>
            <a:chOff x="4300543" y="822325"/>
            <a:chExt cx="4565645" cy="717550"/>
          </a:xfrm>
        </p:grpSpPr>
        <p:graphicFrame>
          <p:nvGraphicFramePr>
            <p:cNvPr id="4098" name="Object 43"/>
            <p:cNvGraphicFramePr>
              <a:graphicFrameLocks noChangeAspect="1"/>
            </p:cNvGraphicFramePr>
            <p:nvPr/>
          </p:nvGraphicFramePr>
          <p:xfrm>
            <a:off x="4300543" y="840373"/>
            <a:ext cx="2271721" cy="697683"/>
          </p:xfrm>
          <a:graphic>
            <a:graphicData uri="http://schemas.openxmlformats.org/presentationml/2006/ole">
              <p:oleObj spid="_x0000_s4098" name="Формула" r:id="rId13" imgW="1600200" imgH="495000" progId="Equation.3">
                <p:embed/>
              </p:oleObj>
            </a:graphicData>
          </a:graphic>
        </p:graphicFrame>
        <p:graphicFrame>
          <p:nvGraphicFramePr>
            <p:cNvPr id="4111" name="Object 15"/>
            <p:cNvGraphicFramePr>
              <a:graphicFrameLocks noChangeAspect="1"/>
            </p:cNvGraphicFramePr>
            <p:nvPr/>
          </p:nvGraphicFramePr>
          <p:xfrm>
            <a:off x="6864350" y="822325"/>
            <a:ext cx="2001838" cy="717550"/>
          </p:xfrm>
          <a:graphic>
            <a:graphicData uri="http://schemas.openxmlformats.org/presentationml/2006/ole">
              <p:oleObj spid="_x0000_s4111" name="Формула" r:id="rId14" imgW="1409400" imgH="507960" progId="Equation.3">
                <p:embed/>
              </p:oleObj>
            </a:graphicData>
          </a:graphic>
        </p:graphicFrame>
      </p:grpSp>
      <p:grpSp>
        <p:nvGrpSpPr>
          <p:cNvPr id="4126" name="Группа 38"/>
          <p:cNvGrpSpPr>
            <a:grpSpLocks/>
          </p:cNvGrpSpPr>
          <p:nvPr/>
        </p:nvGrpSpPr>
        <p:grpSpPr bwMode="auto">
          <a:xfrm>
            <a:off x="4714875" y="1465263"/>
            <a:ext cx="3684588" cy="701675"/>
            <a:chOff x="4714876" y="1465263"/>
            <a:chExt cx="3684587" cy="701675"/>
          </a:xfrm>
        </p:grpSpPr>
        <p:graphicFrame>
          <p:nvGraphicFramePr>
            <p:cNvPr id="4112" name="Object 16"/>
            <p:cNvGraphicFramePr>
              <a:graphicFrameLocks noChangeAspect="1"/>
            </p:cNvGraphicFramePr>
            <p:nvPr/>
          </p:nvGraphicFramePr>
          <p:xfrm>
            <a:off x="4714876" y="1465263"/>
            <a:ext cx="1803400" cy="700087"/>
          </p:xfrm>
          <a:graphic>
            <a:graphicData uri="http://schemas.openxmlformats.org/presentationml/2006/ole">
              <p:oleObj spid="_x0000_s4112" name="Формула" r:id="rId15" imgW="1269720" imgH="495000" progId="Equation.3">
                <p:embed/>
              </p:oleObj>
            </a:graphicData>
          </a:graphic>
        </p:graphicFrame>
        <p:graphicFrame>
          <p:nvGraphicFramePr>
            <p:cNvPr id="4113" name="Object 17"/>
            <p:cNvGraphicFramePr>
              <a:graphicFrameLocks noChangeAspect="1"/>
            </p:cNvGraphicFramePr>
            <p:nvPr/>
          </p:nvGraphicFramePr>
          <p:xfrm>
            <a:off x="7370763" y="1466850"/>
            <a:ext cx="1028700" cy="700088"/>
          </p:xfrm>
          <a:graphic>
            <a:graphicData uri="http://schemas.openxmlformats.org/presentationml/2006/ole">
              <p:oleObj spid="_x0000_s4113" name="Формула" r:id="rId16" imgW="723600" imgH="495000" progId="Equation.3">
                <p:embed/>
              </p:oleObj>
            </a:graphicData>
          </a:graphic>
        </p:graphicFrame>
        <p:sp>
          <p:nvSpPr>
            <p:cNvPr id="4127" name="Rectangle 3"/>
            <p:cNvSpPr>
              <a:spLocks noChangeArrowheads="1"/>
            </p:cNvSpPr>
            <p:nvPr/>
          </p:nvSpPr>
          <p:spPr bwMode="auto">
            <a:xfrm>
              <a:off x="6643702" y="1529667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2800" b="1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Arial" charset="0"/>
                  <a:sym typeface="Symbol" pitchFamily="18" charset="2"/>
                </a:rPr>
                <a:t></a:t>
              </a:r>
              <a:r>
                <a:rPr lang="ru-RU" sz="2800" b="1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 </a:t>
              </a:r>
              <a:endParaRPr lang="ru-RU" sz="280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642938" y="1720850"/>
          <a:ext cx="2538412" cy="1023938"/>
        </p:xfrm>
        <a:graphic>
          <a:graphicData uri="http://schemas.openxmlformats.org/presentationml/2006/ole">
            <p:oleObj spid="_x0000_s5122" name="Формула" r:id="rId3" imgW="1206360" imgH="482400" progId="Equation.3">
              <p:embed/>
            </p:oleObj>
          </a:graphicData>
        </a:graphic>
      </p:graphicFrame>
      <p:sp>
        <p:nvSpPr>
          <p:cNvPr id="51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429125" y="1720850"/>
          <a:ext cx="3684588" cy="1057275"/>
        </p:xfrm>
        <a:graphic>
          <a:graphicData uri="http://schemas.openxmlformats.org/presentationml/2006/ole">
            <p:oleObj spid="_x0000_s5123" name="Формула" r:id="rId4" imgW="1536480" imgH="444240" progId="Equation.3">
              <p:embed/>
            </p:oleObj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3779838" y="5465763"/>
          <a:ext cx="2357437" cy="1177925"/>
        </p:xfrm>
        <a:graphic>
          <a:graphicData uri="http://schemas.openxmlformats.org/presentationml/2006/ole">
            <p:oleObj spid="_x0000_s5124" name="Формула" r:id="rId5" imgW="1015920" imgH="507960" progId="Equation.3">
              <p:embed/>
            </p:oleObj>
          </a:graphicData>
        </a:graphic>
      </p:graphicFrame>
      <p:sp>
        <p:nvSpPr>
          <p:cNvPr id="5132" name="AutoShape 15" descr="5%"/>
          <p:cNvSpPr>
            <a:spLocks noChangeArrowheads="1"/>
          </p:cNvSpPr>
          <p:nvPr/>
        </p:nvSpPr>
        <p:spPr bwMode="auto">
          <a:xfrm>
            <a:off x="2459038" y="4225925"/>
            <a:ext cx="2305050" cy="1058863"/>
          </a:xfrm>
          <a:prstGeom prst="roundRect">
            <a:avLst>
              <a:gd name="adj" fmla="val 16667"/>
            </a:avLst>
          </a:prstGeom>
          <a:pattFill prst="pct5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 w="222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16" descr="5%"/>
          <p:cNvSpPr>
            <a:spLocks noChangeArrowheads="1"/>
          </p:cNvSpPr>
          <p:nvPr/>
        </p:nvSpPr>
        <p:spPr bwMode="auto">
          <a:xfrm>
            <a:off x="5724525" y="4233863"/>
            <a:ext cx="2592388" cy="1058862"/>
          </a:xfrm>
          <a:prstGeom prst="roundRect">
            <a:avLst>
              <a:gd name="adj" fmla="val 16667"/>
            </a:avLst>
          </a:prstGeom>
          <a:pattFill prst="pct5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 w="222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25" name="Object 17"/>
          <p:cNvGraphicFramePr>
            <a:graphicFrameLocks noChangeAspect="1"/>
          </p:cNvGraphicFramePr>
          <p:nvPr/>
        </p:nvGraphicFramePr>
        <p:xfrm>
          <a:off x="1554163" y="3705225"/>
          <a:ext cx="3475037" cy="1577975"/>
        </p:xfrm>
        <a:graphic>
          <a:graphicData uri="http://schemas.openxmlformats.org/presentationml/2006/ole">
            <p:oleObj spid="_x0000_s5125" name="Формула" r:id="rId6" imgW="1688760" imgH="761760" progId="Equation.3">
              <p:embed/>
            </p:oleObj>
          </a:graphicData>
        </a:graphic>
      </p:graphicFrame>
      <p:graphicFrame>
        <p:nvGraphicFramePr>
          <p:cNvPr id="5126" name="Object 18"/>
          <p:cNvGraphicFramePr>
            <a:graphicFrameLocks noChangeAspect="1"/>
          </p:cNvGraphicFramePr>
          <p:nvPr/>
        </p:nvGraphicFramePr>
        <p:xfrm>
          <a:off x="5899150" y="4248150"/>
          <a:ext cx="2255838" cy="1033463"/>
        </p:xfrm>
        <a:graphic>
          <a:graphicData uri="http://schemas.openxmlformats.org/presentationml/2006/ole">
            <p:oleObj spid="_x0000_s5126" name="Формула" r:id="rId7" imgW="1130040" imgH="520560" progId="Equation.3">
              <p:embed/>
            </p:oleObj>
          </a:graphicData>
        </a:graphic>
      </p:graphicFrame>
      <p:sp>
        <p:nvSpPr>
          <p:cNvPr id="5134" name="Rectangle 3"/>
          <p:cNvSpPr>
            <a:spLocks noChangeArrowheads="1"/>
          </p:cNvSpPr>
          <p:nvPr/>
        </p:nvSpPr>
        <p:spPr bwMode="auto">
          <a:xfrm>
            <a:off x="500063" y="214313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теперь дифференцируем эти равенства по координате:</a:t>
            </a:r>
          </a:p>
          <a:p>
            <a:endParaRPr lang="ru-RU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 меняя последовательность дифференцирования в правой части, делаем подстановки 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7143750" y="117475"/>
          <a:ext cx="730250" cy="676275"/>
        </p:xfrm>
        <a:graphic>
          <a:graphicData uri="http://schemas.openxmlformats.org/presentationml/2006/ole">
            <p:oleObj spid="_x0000_s5127" name="Формула" r:id="rId8" imgW="469800" imgH="431640" progId="Equation.3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714500" y="2863850"/>
          <a:ext cx="2184400" cy="779463"/>
        </p:xfrm>
        <a:graphic>
          <a:graphicData uri="http://schemas.openxmlformats.org/presentationml/2006/ole">
            <p:oleObj spid="_x0000_s5128" name="Формула" r:id="rId9" imgW="1346040" imgH="482400" progId="Equation.3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551488" y="2873375"/>
          <a:ext cx="2143125" cy="758825"/>
        </p:xfrm>
        <a:graphic>
          <a:graphicData uri="http://schemas.openxmlformats.org/presentationml/2006/ole">
            <p:oleObj spid="_x0000_s5129" name="Формула" r:id="rId10" imgW="13204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8" name="Rectangle 3"/>
          <p:cNvSpPr>
            <a:spLocks noChangeArrowheads="1"/>
          </p:cNvSpPr>
          <p:nvPr/>
        </p:nvSpPr>
        <p:spPr bwMode="auto">
          <a:xfrm>
            <a:off x="357188" y="198438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2.3. Важные выводы</a:t>
            </a:r>
            <a:endParaRPr lang="ru-RU" sz="2000">
              <a:ea typeface="Times New Roman" pitchFamily="18" charset="0"/>
              <a:cs typeface="Arial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85813" y="642938"/>
            <a:ext cx="8001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ru-RU" sz="2000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Уравнения для                           и                          идентичны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;</a:t>
            </a:r>
          </a:p>
          <a:p>
            <a:pPr marL="457200" indent="-457200"/>
            <a:endParaRPr lang="ru-RU" sz="2000" b="1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</a:pPr>
            <a:r>
              <a:rPr lang="ru-RU" sz="20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Фазовая скорость                                   , </a:t>
            </a:r>
            <a:endParaRPr lang="ru-RU" sz="2000" b="1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457200" indent="-457200"/>
            <a:r>
              <a:rPr lang="ru-RU" sz="20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                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                                  </a:t>
            </a:r>
          </a:p>
          <a:p>
            <a:pPr marL="457200" indent="-457200"/>
            <a:r>
              <a:rPr lang="ru-RU" sz="20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 и даже БЕЗ СРЕДЫ (</a:t>
            </a:r>
            <a:r>
              <a:rPr lang="ru-RU" sz="2000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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= 1, </a:t>
            </a:r>
            <a:r>
              <a:rPr lang="ru-RU" sz="2000" b="1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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= 1)</a:t>
            </a:r>
          </a:p>
          <a:p>
            <a:pPr marL="457200" indent="-457200"/>
            <a:r>
              <a:rPr lang="ru-RU" sz="20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                                       получаем</a:t>
            </a:r>
            <a:endParaRPr lang="ru-RU" sz="2000" b="1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  <a:p>
            <a:pPr marL="457200" indent="-457200"/>
            <a:endParaRPr lang="ru-RU" sz="2000" b="1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  <a:p>
            <a:pPr marL="457200" indent="-457200"/>
            <a:endParaRPr lang="ru-RU" sz="2000" b="1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  <a:p>
            <a:pPr marL="457200" indent="-457200"/>
            <a:r>
              <a:rPr lang="ru-RU" sz="20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Свет – электромагнитная волна!</a:t>
            </a:r>
            <a:r>
              <a:rPr lang="en-US" sz="2000" i="1">
                <a:latin typeface="Bookman Old Style" pitchFamily="18" charset="0"/>
              </a:rPr>
              <a:t> </a:t>
            </a:r>
            <a:r>
              <a:rPr lang="ru-RU" sz="2000" i="1">
                <a:latin typeface="Bookman Old Style" pitchFamily="18" charset="0"/>
              </a:rPr>
              <a:t>                       </a:t>
            </a:r>
            <a:r>
              <a:rPr lang="en-US" sz="2000" i="1">
                <a:latin typeface="Bookman Old Style" pitchFamily="18" charset="0"/>
              </a:rPr>
              <a:t>v</a:t>
            </a:r>
            <a:r>
              <a:rPr lang="ru-RU" sz="2000" i="1">
                <a:latin typeface="Bookman Old Style" pitchFamily="18" charset="0"/>
              </a:rPr>
              <a:t> = </a:t>
            </a:r>
            <a:r>
              <a:rPr lang="en-US" sz="2000" i="1">
                <a:latin typeface="Bookman Old Style" pitchFamily="18" charset="0"/>
              </a:rPr>
              <a:t>c</a:t>
            </a:r>
            <a:r>
              <a:rPr lang="ru-RU" sz="2000">
                <a:latin typeface="Bookman Old Style" pitchFamily="18" charset="0"/>
              </a:rPr>
              <a:t>/</a:t>
            </a:r>
            <a:r>
              <a:rPr lang="ru-RU" sz="2000" i="1">
                <a:latin typeface="Bookman Old Style" pitchFamily="18" charset="0"/>
              </a:rPr>
              <a:t>п</a:t>
            </a:r>
          </a:p>
          <a:p>
            <a:pPr marL="457200" indent="-457200"/>
            <a:endParaRPr lang="ru-RU" sz="2000" b="1" i="1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3) Решения ??  Например:</a:t>
            </a:r>
          </a:p>
          <a:p>
            <a:pPr marL="457200" indent="-457200"/>
            <a:endParaRPr lang="ru-RU" sz="2000" b="1" i="1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marL="457200" indent="-457200"/>
            <a:endParaRPr lang="ru-RU" sz="2000" b="1" i="1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marL="457200" indent="-457200"/>
            <a:endParaRPr lang="ru-RU" sz="2000" b="1" i="1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marL="457200" indent="-457200"/>
            <a:r>
              <a:rPr lang="en-US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Продольная или поперечная </a:t>
            </a:r>
          </a:p>
          <a:p>
            <a:pPr marL="457200" indent="-457200"/>
            <a:endParaRPr lang="ru-RU" sz="20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Волна поперечная !  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 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        только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   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и           в уравнениях!</a:t>
            </a:r>
          </a:p>
          <a:p>
            <a:pPr marL="457200" indent="-457200"/>
            <a:endParaRPr lang="ru-RU" sz="20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                                                               А ещё …                                   п. 2.4.</a:t>
            </a:r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3743325" y="1143000"/>
          <a:ext cx="1471613" cy="785813"/>
        </p:xfrm>
        <a:graphic>
          <a:graphicData uri="http://schemas.openxmlformats.org/presentationml/2006/ole">
            <p:oleObj spid="_x0000_s58379" name="Формула" r:id="rId3" imgW="977900" imgH="520700" progId="Equation.3">
              <p:embed/>
            </p:oleObj>
          </a:graphicData>
        </a:graphic>
      </p:graphicFrame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4786313" y="1916113"/>
            <a:ext cx="4087812" cy="869950"/>
            <a:chOff x="4786313" y="1916113"/>
            <a:chExt cx="4087812" cy="869950"/>
          </a:xfrm>
        </p:grpSpPr>
        <p:graphicFrame>
          <p:nvGraphicFramePr>
            <p:cNvPr id="58381" name="Object 13"/>
            <p:cNvGraphicFramePr>
              <a:graphicFrameLocks noChangeAspect="1"/>
            </p:cNvGraphicFramePr>
            <p:nvPr/>
          </p:nvGraphicFramePr>
          <p:xfrm>
            <a:off x="5883275" y="2079625"/>
            <a:ext cx="2332038" cy="706438"/>
          </p:xfrm>
          <a:graphic>
            <a:graphicData uri="http://schemas.openxmlformats.org/presentationml/2006/ole">
              <p:oleObj spid="_x0000_s58381" name="Формула" r:id="rId4" imgW="1498320" imgH="457200" progId="Equation.3">
                <p:embed/>
              </p:oleObj>
            </a:graphicData>
          </a:graphic>
        </p:graphicFrame>
        <p:sp>
          <p:nvSpPr>
            <p:cNvPr id="22" name="Штриховая стрелка вправо 21"/>
            <p:cNvSpPr/>
            <p:nvPr/>
          </p:nvSpPr>
          <p:spPr>
            <a:xfrm>
              <a:off x="4786313" y="2082800"/>
              <a:ext cx="857250" cy="60642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416" name="Rectangle 8"/>
            <p:cNvSpPr>
              <a:spLocks/>
            </p:cNvSpPr>
            <p:nvPr/>
          </p:nvSpPr>
          <p:spPr bwMode="auto">
            <a:xfrm>
              <a:off x="8143875" y="1916113"/>
              <a:ext cx="730250" cy="78581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6000" b="1" i="1">
                  <a:solidFill>
                    <a:srgbClr val="0070C0"/>
                  </a:solidFill>
                  <a:latin typeface="Constantia" pitchFamily="18" charset="0"/>
                </a:rPr>
                <a:t>!</a:t>
              </a:r>
            </a:p>
          </p:txBody>
        </p:sp>
      </p:grpSp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3421063" y="588963"/>
          <a:ext cx="1217612" cy="428625"/>
        </p:xfrm>
        <a:graphic>
          <a:graphicData uri="http://schemas.openxmlformats.org/presentationml/2006/ole">
            <p:oleObj spid="_x0000_s58383" name="Формула" r:id="rId5" imgW="698400" imgH="241200" progId="Equation.3">
              <p:embed/>
            </p:oleObj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5072063" y="596900"/>
          <a:ext cx="1231900" cy="431800"/>
        </p:xfrm>
        <a:graphic>
          <a:graphicData uri="http://schemas.openxmlformats.org/presentationml/2006/ole">
            <p:oleObj spid="_x0000_s58384" name="Формула" r:id="rId6" imgW="698400" imgH="241200" progId="Equation.3">
              <p:embed/>
            </p:oleObj>
          </a:graphicData>
        </a:graphic>
      </p:graphicFrame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571500" y="3106738"/>
            <a:ext cx="8143875" cy="3536950"/>
            <a:chOff x="571472" y="3106736"/>
            <a:chExt cx="8143932" cy="3536974"/>
          </a:xfrm>
        </p:grpSpPr>
        <p:graphicFrame>
          <p:nvGraphicFramePr>
            <p:cNvPr id="58385" name="Object 17"/>
            <p:cNvGraphicFramePr>
              <a:graphicFrameLocks noChangeAspect="1"/>
            </p:cNvGraphicFramePr>
            <p:nvPr/>
          </p:nvGraphicFramePr>
          <p:xfrm>
            <a:off x="5429250" y="3106736"/>
            <a:ext cx="936625" cy="409575"/>
          </p:xfrm>
          <a:graphic>
            <a:graphicData uri="http://schemas.openxmlformats.org/presentationml/2006/ole">
              <p:oleObj spid="_x0000_s58385" name="Формула" r:id="rId7" imgW="583920" imgH="253800" progId="Equation.3">
                <p:embed/>
              </p:oleObj>
            </a:graphicData>
          </a:graphic>
        </p:graphicFrame>
        <p:graphicFrame>
          <p:nvGraphicFramePr>
            <p:cNvPr id="58391" name="Object 18"/>
            <p:cNvGraphicFramePr>
              <a:graphicFrameLocks noChangeAspect="1"/>
            </p:cNvGraphicFramePr>
            <p:nvPr/>
          </p:nvGraphicFramePr>
          <p:xfrm>
            <a:off x="6387443" y="5471373"/>
            <a:ext cx="470573" cy="529395"/>
          </p:xfrm>
          <a:graphic>
            <a:graphicData uri="http://schemas.openxmlformats.org/presentationml/2006/ole">
              <p:oleObj spid="_x0000_s58391" name="Формула" r:id="rId8" imgW="190440" imgH="215640" progId="Equation.3">
                <p:embed/>
              </p:oleObj>
            </a:graphicData>
          </a:graphic>
        </p:graphicFrame>
        <p:graphicFrame>
          <p:nvGraphicFramePr>
            <p:cNvPr id="58392" name="Object 24"/>
            <p:cNvGraphicFramePr>
              <a:graphicFrameLocks noChangeAspect="1"/>
            </p:cNvGraphicFramePr>
            <p:nvPr/>
          </p:nvGraphicFramePr>
          <p:xfrm>
            <a:off x="5477768" y="5451927"/>
            <a:ext cx="480243" cy="565619"/>
          </p:xfrm>
          <a:graphic>
            <a:graphicData uri="http://schemas.openxmlformats.org/presentationml/2006/ole">
              <p:oleObj spid="_x0000_s58392" name="Формула" r:id="rId9" imgW="203040" imgH="241200" progId="Equation.3">
                <p:embed/>
              </p:oleObj>
            </a:graphicData>
          </a:graphic>
        </p:graphicFrame>
        <p:sp>
          <p:nvSpPr>
            <p:cNvPr id="35" name="Штриховая стрелка вправо 34"/>
            <p:cNvSpPr/>
            <p:nvPr/>
          </p:nvSpPr>
          <p:spPr>
            <a:xfrm rot="10800000">
              <a:off x="3714744" y="5535627"/>
              <a:ext cx="500067" cy="39370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403" name="Rectangle 8"/>
            <p:cNvSpPr>
              <a:spLocks/>
            </p:cNvSpPr>
            <p:nvPr/>
          </p:nvSpPr>
          <p:spPr bwMode="auto">
            <a:xfrm>
              <a:off x="4357686" y="4643468"/>
              <a:ext cx="730696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800" b="1" i="1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</a:p>
          </p:txBody>
        </p:sp>
        <p:grpSp>
          <p:nvGrpSpPr>
            <p:cNvPr id="58404" name="Группа 37"/>
            <p:cNvGrpSpPr>
              <a:grpSpLocks/>
            </p:cNvGrpSpPr>
            <p:nvPr/>
          </p:nvGrpSpPr>
          <p:grpSpPr bwMode="auto">
            <a:xfrm>
              <a:off x="571472" y="4214818"/>
              <a:ext cx="8143932" cy="642942"/>
              <a:chOff x="571472" y="4214818"/>
              <a:chExt cx="8143932" cy="642942"/>
            </a:xfrm>
          </p:grpSpPr>
          <p:sp>
            <p:nvSpPr>
              <p:cNvPr id="58413" name="AutoShape 15" descr="5%"/>
              <p:cNvSpPr>
                <a:spLocks noChangeArrowheads="1"/>
              </p:cNvSpPr>
              <p:nvPr/>
            </p:nvSpPr>
            <p:spPr bwMode="auto">
              <a:xfrm>
                <a:off x="571472" y="4214818"/>
                <a:ext cx="3857652" cy="642942"/>
              </a:xfrm>
              <a:prstGeom prst="roundRect">
                <a:avLst>
                  <a:gd name="adj" fmla="val 16667"/>
                </a:avLst>
              </a:prstGeom>
              <a:pattFill prst="pct5">
                <a:fgClr>
                  <a:schemeClr val="bg2">
                    <a:alpha val="50195"/>
                  </a:schemeClr>
                </a:fgClr>
                <a:bgClr>
                  <a:schemeClr val="bg1">
                    <a:alpha val="50195"/>
                  </a:schemeClr>
                </a:bgClr>
              </a:pattFill>
              <a:ln w="222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14" name="AutoShape 15" descr="5%"/>
              <p:cNvSpPr>
                <a:spLocks noChangeArrowheads="1"/>
              </p:cNvSpPr>
              <p:nvPr/>
            </p:nvSpPr>
            <p:spPr bwMode="auto">
              <a:xfrm>
                <a:off x="4857752" y="4214818"/>
                <a:ext cx="3857652" cy="642942"/>
              </a:xfrm>
              <a:prstGeom prst="roundRect">
                <a:avLst>
                  <a:gd name="adj" fmla="val 16667"/>
                </a:avLst>
              </a:prstGeom>
              <a:pattFill prst="pct5">
                <a:fgClr>
                  <a:schemeClr val="bg2">
                    <a:alpha val="50195"/>
                  </a:schemeClr>
                </a:fgClr>
                <a:bgClr>
                  <a:schemeClr val="bg1">
                    <a:alpha val="50195"/>
                  </a:schemeClr>
                </a:bgClr>
              </a:pattFill>
              <a:ln w="222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58389" name="Object 21"/>
              <p:cNvGraphicFramePr>
                <a:graphicFrameLocks noChangeAspect="1"/>
              </p:cNvGraphicFramePr>
              <p:nvPr/>
            </p:nvGraphicFramePr>
            <p:xfrm>
              <a:off x="5432425" y="4320942"/>
              <a:ext cx="2689225" cy="441325"/>
            </p:xfrm>
            <a:graphic>
              <a:graphicData uri="http://schemas.openxmlformats.org/presentationml/2006/ole">
                <p:oleObj spid="_x0000_s58389" name="Формула" r:id="rId10" imgW="1549080" imgH="253800" progId="Equation.3">
                  <p:embed/>
                </p:oleObj>
              </a:graphicData>
            </a:graphic>
          </p:graphicFrame>
          <p:graphicFrame>
            <p:nvGraphicFramePr>
              <p:cNvPr id="58393" name="Object 25"/>
              <p:cNvGraphicFramePr>
                <a:graphicFrameLocks noChangeAspect="1"/>
              </p:cNvGraphicFramePr>
              <p:nvPr/>
            </p:nvGraphicFramePr>
            <p:xfrm>
              <a:off x="963613" y="4297362"/>
              <a:ext cx="2965445" cy="474471"/>
            </p:xfrm>
            <a:graphic>
              <a:graphicData uri="http://schemas.openxmlformats.org/presentationml/2006/ole">
                <p:oleObj spid="_x0000_s58393" name="Формула" r:id="rId11" imgW="1587240" imgH="253800" progId="Equation.3">
                  <p:embed/>
                </p:oleObj>
              </a:graphicData>
            </a:graphic>
          </p:graphicFrame>
        </p:grpSp>
        <p:grpSp>
          <p:nvGrpSpPr>
            <p:cNvPr id="58405" name="Группа 39"/>
            <p:cNvGrpSpPr>
              <a:grpSpLocks/>
            </p:cNvGrpSpPr>
            <p:nvPr/>
          </p:nvGrpSpPr>
          <p:grpSpPr bwMode="auto">
            <a:xfrm>
              <a:off x="1571604" y="5786454"/>
              <a:ext cx="6215106" cy="857256"/>
              <a:chOff x="1571604" y="5786454"/>
              <a:chExt cx="6215106" cy="857256"/>
            </a:xfrm>
          </p:grpSpPr>
          <p:sp>
            <p:nvSpPr>
              <p:cNvPr id="58406" name="Rectangle 8"/>
              <p:cNvSpPr>
                <a:spLocks/>
              </p:cNvSpPr>
              <p:nvPr/>
            </p:nvSpPr>
            <p:spPr bwMode="auto">
              <a:xfrm>
                <a:off x="6000760" y="5857914"/>
                <a:ext cx="1357322" cy="785796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ru-RU" sz="4800" b="1" i="1">
                    <a:solidFill>
                      <a:srgbClr val="0070C0"/>
                    </a:solidFill>
                    <a:latin typeface="Constantia" pitchFamily="18" charset="0"/>
                  </a:rPr>
                  <a:t>???</a:t>
                </a:r>
              </a:p>
            </p:txBody>
          </p:sp>
          <p:sp>
            <p:nvSpPr>
              <p:cNvPr id="28" name="Штриховая стрелка вправо 27"/>
              <p:cNvSpPr/>
              <p:nvPr/>
            </p:nvSpPr>
            <p:spPr>
              <a:xfrm>
                <a:off x="7286644" y="6157932"/>
                <a:ext cx="500066" cy="393703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58408" name="Группа 38"/>
              <p:cNvGrpSpPr>
                <a:grpSpLocks/>
              </p:cNvGrpSpPr>
              <p:nvPr/>
            </p:nvGrpSpPr>
            <p:grpSpPr bwMode="auto">
              <a:xfrm>
                <a:off x="1571604" y="5786454"/>
                <a:ext cx="1362082" cy="857255"/>
                <a:chOff x="1571604" y="5786454"/>
                <a:chExt cx="1362082" cy="857255"/>
              </a:xfrm>
            </p:grpSpPr>
            <p:grpSp>
              <p:nvGrpSpPr>
                <p:cNvPr id="58409" name="Группа 36"/>
                <p:cNvGrpSpPr>
                  <a:grpSpLocks/>
                </p:cNvGrpSpPr>
                <p:nvPr/>
              </p:nvGrpSpPr>
              <p:grpSpPr bwMode="auto">
                <a:xfrm>
                  <a:off x="1571604" y="5786454"/>
                  <a:ext cx="1357322" cy="857255"/>
                  <a:chOff x="1571604" y="5786454"/>
                  <a:chExt cx="1357322" cy="857255"/>
                </a:xfrm>
              </p:grpSpPr>
              <p:cxnSp>
                <p:nvCxnSpPr>
                  <p:cNvPr id="31" name="Прямая со стрелкой 30"/>
                  <p:cNvCxnSpPr/>
                  <p:nvPr/>
                </p:nvCxnSpPr>
                <p:spPr>
                  <a:xfrm rot="5400000" flipH="1" flipV="1">
                    <a:off x="1893075" y="6106337"/>
                    <a:ext cx="500067" cy="3175"/>
                  </a:xfrm>
                  <a:prstGeom prst="straightConnector1">
                    <a:avLst/>
                  </a:prstGeom>
                  <a:ln>
                    <a:solidFill>
                      <a:srgbClr val="0000FF"/>
                    </a:solidFill>
                    <a:headEnd type="none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 стрелкой 32"/>
                  <p:cNvCxnSpPr/>
                  <p:nvPr/>
                </p:nvCxnSpPr>
                <p:spPr>
                  <a:xfrm>
                    <a:off x="2143108" y="6357958"/>
                    <a:ext cx="785818" cy="1587"/>
                  </a:xfrm>
                  <a:prstGeom prst="straightConnector1">
                    <a:avLst/>
                  </a:prstGeom>
                  <a:ln>
                    <a:solidFill>
                      <a:srgbClr val="0000FF"/>
                    </a:solidFill>
                    <a:headEnd type="none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 стрелкой 35"/>
                  <p:cNvCxnSpPr/>
                  <p:nvPr/>
                </p:nvCxnSpPr>
                <p:spPr>
                  <a:xfrm rot="10800000" flipV="1">
                    <a:off x="1785918" y="6357958"/>
                    <a:ext cx="357189" cy="285752"/>
                  </a:xfrm>
                  <a:prstGeom prst="straightConnector1">
                    <a:avLst/>
                  </a:prstGeom>
                  <a:ln>
                    <a:solidFill>
                      <a:srgbClr val="0000FF"/>
                    </a:solidFill>
                    <a:headEnd type="none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58394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1571604" y="6286519"/>
                  <a:ext cx="263525" cy="352425"/>
                </p:xfrm>
                <a:graphic>
                  <a:graphicData uri="http://schemas.openxmlformats.org/presentationml/2006/ole">
                    <p:oleObj spid="_x0000_s58394" name="Формула" r:id="rId12" imgW="152280" imgH="20304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58396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1807022" y="5786454"/>
                  <a:ext cx="284162" cy="379412"/>
                </p:xfrm>
                <a:graphic>
                  <a:graphicData uri="http://schemas.openxmlformats.org/presentationml/2006/ole">
                    <p:oleObj spid="_x0000_s58396" name="Формула" r:id="rId13" imgW="152280" imgH="203040" progId="Equation.3">
                      <p:embed/>
                    </p:oleObj>
                  </a:graphicData>
                </a:graphic>
              </p:graphicFrame>
            </p:grpSp>
            <p:graphicFrame>
              <p:nvGraphicFramePr>
                <p:cNvPr id="58397" name="Object 17"/>
                <p:cNvGraphicFramePr>
                  <a:graphicFrameLocks noChangeAspect="1"/>
                </p:cNvGraphicFramePr>
                <p:nvPr/>
              </p:nvGraphicFramePr>
              <p:xfrm>
                <a:off x="2643174" y="5929330"/>
                <a:ext cx="290512" cy="411163"/>
              </p:xfrm>
              <a:graphic>
                <a:graphicData uri="http://schemas.openxmlformats.org/presentationml/2006/ole">
                  <p:oleObj spid="_x0000_s58397" name="Формула" r:id="rId14" imgW="126720" imgH="177480" progId="Equation.3">
                    <p:embed/>
                  </p:oleObj>
                </a:graphicData>
              </a:graphic>
            </p:graphicFrame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313"/>
            <a:ext cx="3889375" cy="4318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FF"/>
                </a:solidFill>
              </a:rPr>
              <a:t>Вибратор Герца</a:t>
            </a:r>
            <a:endParaRPr lang="ru-RU" sz="2400" b="1" i="1" smtClean="0">
              <a:solidFill>
                <a:srgbClr val="0000FF"/>
              </a:solidFill>
            </a:endParaRPr>
          </a:p>
        </p:txBody>
      </p:sp>
      <p:pic>
        <p:nvPicPr>
          <p:cNvPr id="134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300288"/>
            <a:ext cx="5938838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429000"/>
            <a:ext cx="2438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4450"/>
            <a:ext cx="38354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Прямоугольник 5"/>
          <p:cNvSpPr>
            <a:spLocks noChangeArrowheads="1"/>
          </p:cNvSpPr>
          <p:nvPr/>
        </p:nvSpPr>
        <p:spPr bwMode="auto">
          <a:xfrm>
            <a:off x="142875" y="765175"/>
            <a:ext cx="4857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onstantia" pitchFamily="18" charset="0"/>
              </a:rPr>
              <a:t>1887: «Об очень быстрых электрических колебаниях»</a:t>
            </a:r>
          </a:p>
          <a:p>
            <a:endParaRPr lang="ru-RU" sz="1400" b="1">
              <a:latin typeface="Constantia" pitchFamily="18" charset="0"/>
            </a:endParaRPr>
          </a:p>
          <a:p>
            <a:r>
              <a:rPr lang="ru-RU" sz="1400" b="1">
                <a:latin typeface="Constantia" pitchFamily="18" charset="0"/>
              </a:rPr>
              <a:t>1888: «О лучах электрической силы»</a:t>
            </a:r>
          </a:p>
          <a:p>
            <a:endParaRPr lang="ru-RU" sz="1400" b="1">
              <a:latin typeface="Constantia" pitchFamily="18" charset="0"/>
            </a:endParaRPr>
          </a:p>
          <a:p>
            <a:r>
              <a:rPr lang="ru-RU" sz="1400" b="1">
                <a:latin typeface="Constantia" pitchFamily="18" charset="0"/>
              </a:rPr>
              <a:t>1888: «Об электродинамических волнах </a:t>
            </a:r>
            <a:endParaRPr lang="en-US" sz="1400" b="1">
              <a:latin typeface="Constantia" pitchFamily="18" charset="0"/>
            </a:endParaRPr>
          </a:p>
          <a:p>
            <a:r>
              <a:rPr lang="ru-RU" sz="1400" b="1">
                <a:latin typeface="Constantia" pitchFamily="18" charset="0"/>
              </a:rPr>
              <a:t>в воздухе и их отражении»</a:t>
            </a:r>
          </a:p>
        </p:txBody>
      </p:sp>
      <p:sp>
        <p:nvSpPr>
          <p:cNvPr id="134150" name="Rectangle 3"/>
          <p:cNvSpPr>
            <a:spLocks noChangeArrowheads="1"/>
          </p:cNvSpPr>
          <p:nvPr/>
        </p:nvSpPr>
        <p:spPr bwMode="auto">
          <a:xfrm>
            <a:off x="6500813" y="6143625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 </a:t>
            </a:r>
            <a:r>
              <a:rPr lang="ru-RU" sz="280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30</a:t>
            </a:r>
            <a:r>
              <a:rPr lang="ru-RU" sz="28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 </a:t>
            </a:r>
            <a:r>
              <a:rPr lang="ru-RU" sz="280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500</a:t>
            </a:r>
            <a:r>
              <a:rPr lang="ru-RU" sz="28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ru-RU" sz="2000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МГц</a:t>
            </a:r>
            <a:r>
              <a:rPr lang="ru-RU" sz="2800" b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endParaRPr lang="ru-RU" sz="280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4183" name="Rectangle 39"/>
          <p:cNvSpPr>
            <a:spLocks noChangeArrowheads="1"/>
          </p:cNvSpPr>
          <p:nvPr/>
        </p:nvSpPr>
        <p:spPr bwMode="auto">
          <a:xfrm>
            <a:off x="6732588" y="549275"/>
            <a:ext cx="1296987" cy="172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4184" name="Group 40"/>
          <p:cNvGrpSpPr>
            <a:grpSpLocks noChangeAspect="1"/>
          </p:cNvGrpSpPr>
          <p:nvPr/>
        </p:nvGrpSpPr>
        <p:grpSpPr bwMode="auto">
          <a:xfrm>
            <a:off x="7254875" y="620713"/>
            <a:ext cx="1638300" cy="1390650"/>
            <a:chOff x="2517" y="2238"/>
            <a:chExt cx="2580" cy="2190"/>
          </a:xfrm>
        </p:grpSpPr>
        <p:sp>
          <p:nvSpPr>
            <p:cNvPr id="134185" name="AutoShape 41"/>
            <p:cNvSpPr>
              <a:spLocks noChangeAspect="1" noChangeArrowheads="1"/>
            </p:cNvSpPr>
            <p:nvPr/>
          </p:nvSpPr>
          <p:spPr bwMode="auto">
            <a:xfrm>
              <a:off x="2517" y="2238"/>
              <a:ext cx="2580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86" name="Line 7"/>
            <p:cNvSpPr>
              <a:spLocks noChangeShapeType="1"/>
            </p:cNvSpPr>
            <p:nvPr/>
          </p:nvSpPr>
          <p:spPr bwMode="auto">
            <a:xfrm>
              <a:off x="2702" y="2597"/>
              <a:ext cx="211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187" name="Group 12"/>
            <p:cNvGrpSpPr>
              <a:grpSpLocks/>
            </p:cNvGrpSpPr>
            <p:nvPr/>
          </p:nvGrpSpPr>
          <p:grpSpPr bwMode="auto">
            <a:xfrm rot="-5400000">
              <a:off x="2981" y="4025"/>
              <a:ext cx="719" cy="88"/>
              <a:chOff x="4293" y="8531"/>
              <a:chExt cx="720" cy="88"/>
            </a:xfrm>
          </p:grpSpPr>
          <p:sp>
            <p:nvSpPr>
              <p:cNvPr id="134188" name="Line 13"/>
              <p:cNvSpPr>
                <a:spLocks noChangeShapeType="1"/>
              </p:cNvSpPr>
              <p:nvPr/>
            </p:nvSpPr>
            <p:spPr bwMode="auto">
              <a:xfrm>
                <a:off x="4293" y="8618"/>
                <a:ext cx="72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9" name="Line 14"/>
              <p:cNvSpPr>
                <a:spLocks noChangeShapeType="1"/>
              </p:cNvSpPr>
              <p:nvPr/>
            </p:nvSpPr>
            <p:spPr bwMode="auto">
              <a:xfrm>
                <a:off x="4486" y="8531"/>
                <a:ext cx="31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190" name="Line 16"/>
            <p:cNvSpPr>
              <a:spLocks noChangeShapeType="1"/>
            </p:cNvSpPr>
            <p:nvPr/>
          </p:nvSpPr>
          <p:spPr bwMode="auto">
            <a:xfrm rot="-5400000">
              <a:off x="2994" y="3782"/>
              <a:ext cx="2" cy="5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1" name="Line 17"/>
            <p:cNvSpPr>
              <a:spLocks noChangeShapeType="1"/>
            </p:cNvSpPr>
            <p:nvPr/>
          </p:nvSpPr>
          <p:spPr bwMode="auto">
            <a:xfrm>
              <a:off x="3391" y="4069"/>
              <a:ext cx="14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2" name="Line 18"/>
            <p:cNvSpPr>
              <a:spLocks noChangeShapeType="1"/>
            </p:cNvSpPr>
            <p:nvPr/>
          </p:nvSpPr>
          <p:spPr bwMode="auto">
            <a:xfrm>
              <a:off x="2702" y="3484"/>
              <a:ext cx="0" cy="5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3" name="Line 42"/>
            <p:cNvSpPr>
              <a:spLocks noChangeShapeType="1"/>
            </p:cNvSpPr>
            <p:nvPr/>
          </p:nvSpPr>
          <p:spPr bwMode="auto">
            <a:xfrm rot="5400000" flipV="1">
              <a:off x="4567" y="2848"/>
              <a:ext cx="4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4" name="Text Box 178"/>
            <p:cNvSpPr txBox="1">
              <a:spLocks noChangeArrowheads="1"/>
            </p:cNvSpPr>
            <p:nvPr/>
          </p:nvSpPr>
          <p:spPr bwMode="auto">
            <a:xfrm>
              <a:off x="4581" y="2833"/>
              <a:ext cx="516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rgbClr val="000000"/>
                  </a:solidFill>
                  <a:latin typeface="Cambria" pitchFamily="18" charset="0"/>
                  <a:sym typeface="Symbol" pitchFamily="18" charset="2"/>
                </a:rPr>
                <a:t></a:t>
              </a:r>
              <a:endParaRPr lang="ru-RU"/>
            </a:p>
          </p:txBody>
        </p:sp>
        <p:sp>
          <p:nvSpPr>
            <p:cNvPr id="134195" name="Line 6"/>
            <p:cNvSpPr>
              <a:spLocks noChangeShapeType="1"/>
            </p:cNvSpPr>
            <p:nvPr/>
          </p:nvSpPr>
          <p:spPr bwMode="auto">
            <a:xfrm rot="-5400000">
              <a:off x="3707" y="3899"/>
              <a:ext cx="31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6" name="Line 42"/>
            <p:cNvSpPr>
              <a:spLocks noChangeShapeType="1"/>
            </p:cNvSpPr>
            <p:nvPr/>
          </p:nvSpPr>
          <p:spPr bwMode="auto">
            <a:xfrm rot="5400000" flipV="1">
              <a:off x="3677" y="2758"/>
              <a:ext cx="36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7" name="Line 42"/>
            <p:cNvSpPr>
              <a:spLocks noChangeShapeType="1"/>
            </p:cNvSpPr>
            <p:nvPr/>
          </p:nvSpPr>
          <p:spPr bwMode="auto">
            <a:xfrm rot="5400000" flipV="1">
              <a:off x="2469" y="2834"/>
              <a:ext cx="4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8" name="Line 13"/>
            <p:cNvSpPr>
              <a:spLocks noChangeShapeType="1"/>
            </p:cNvSpPr>
            <p:nvPr/>
          </p:nvSpPr>
          <p:spPr bwMode="auto">
            <a:xfrm rot="-5400000">
              <a:off x="4124" y="2598"/>
              <a:ext cx="48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9" name="Line 14"/>
            <p:cNvSpPr>
              <a:spLocks noChangeShapeType="1"/>
            </p:cNvSpPr>
            <p:nvPr/>
          </p:nvSpPr>
          <p:spPr bwMode="auto">
            <a:xfrm rot="-5400000">
              <a:off x="4025" y="2596"/>
              <a:ext cx="48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200" name="Group 56"/>
            <p:cNvGrpSpPr>
              <a:grpSpLocks/>
            </p:cNvGrpSpPr>
            <p:nvPr/>
          </p:nvGrpSpPr>
          <p:grpSpPr bwMode="auto">
            <a:xfrm flipH="1">
              <a:off x="3841" y="2954"/>
              <a:ext cx="212" cy="771"/>
              <a:chOff x="3736" y="2942"/>
              <a:chExt cx="184" cy="712"/>
            </a:xfrm>
          </p:grpSpPr>
          <p:grpSp>
            <p:nvGrpSpPr>
              <p:cNvPr id="134201" name="Group 8"/>
              <p:cNvGrpSpPr>
                <a:grpSpLocks/>
              </p:cNvGrpSpPr>
              <p:nvPr/>
            </p:nvGrpSpPr>
            <p:grpSpPr bwMode="auto">
              <a:xfrm flipH="1">
                <a:off x="3736" y="2942"/>
                <a:ext cx="179" cy="352"/>
                <a:chOff x="8989" y="3091"/>
                <a:chExt cx="115" cy="393"/>
              </a:xfrm>
            </p:grpSpPr>
            <p:sp>
              <p:nvSpPr>
                <p:cNvPr id="134202" name="Arc 182"/>
                <p:cNvSpPr>
                  <a:spLocks/>
                </p:cNvSpPr>
                <p:nvPr/>
              </p:nvSpPr>
              <p:spPr bwMode="auto">
                <a:xfrm rot="10800000">
                  <a:off x="8989" y="3220"/>
                  <a:ext cx="114" cy="130"/>
                </a:xfrm>
                <a:custGeom>
                  <a:avLst/>
                  <a:gdLst>
                    <a:gd name="T0" fmla="*/ 686 w 21636"/>
                    <a:gd name="T1" fmla="*/ 562 h 43198"/>
                    <a:gd name="T2" fmla="*/ 675 w 21636"/>
                    <a:gd name="T3" fmla="*/ 0 h 43198"/>
                    <a:gd name="T4" fmla="*/ 685 w 21636"/>
                    <a:gd name="T5" fmla="*/ 281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03" name="Arc 183"/>
                <p:cNvSpPr>
                  <a:spLocks/>
                </p:cNvSpPr>
                <p:nvPr/>
              </p:nvSpPr>
              <p:spPr bwMode="auto">
                <a:xfrm rot="10800000">
                  <a:off x="8991" y="3091"/>
                  <a:ext cx="113" cy="129"/>
                </a:xfrm>
                <a:custGeom>
                  <a:avLst/>
                  <a:gdLst>
                    <a:gd name="T0" fmla="*/ 685 w 21636"/>
                    <a:gd name="T1" fmla="*/ 552 h 43198"/>
                    <a:gd name="T2" fmla="*/ 673 w 21636"/>
                    <a:gd name="T3" fmla="*/ 0 h 43198"/>
                    <a:gd name="T4" fmla="*/ 683 w 21636"/>
                    <a:gd name="T5" fmla="*/ 276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04" name="Arc 184"/>
                <p:cNvSpPr>
                  <a:spLocks/>
                </p:cNvSpPr>
                <p:nvPr/>
              </p:nvSpPr>
              <p:spPr bwMode="auto">
                <a:xfrm rot="10800000">
                  <a:off x="8989" y="3355"/>
                  <a:ext cx="114" cy="129"/>
                </a:xfrm>
                <a:custGeom>
                  <a:avLst/>
                  <a:gdLst>
                    <a:gd name="T0" fmla="*/ 686 w 21636"/>
                    <a:gd name="T1" fmla="*/ 552 h 43198"/>
                    <a:gd name="T2" fmla="*/ 675 w 21636"/>
                    <a:gd name="T3" fmla="*/ 0 h 43198"/>
                    <a:gd name="T4" fmla="*/ 685 w 21636"/>
                    <a:gd name="T5" fmla="*/ 276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4205" name="Group 8"/>
              <p:cNvGrpSpPr>
                <a:grpSpLocks/>
              </p:cNvGrpSpPr>
              <p:nvPr/>
            </p:nvGrpSpPr>
            <p:grpSpPr bwMode="auto">
              <a:xfrm flipH="1">
                <a:off x="3741" y="3302"/>
                <a:ext cx="179" cy="352"/>
                <a:chOff x="8989" y="3091"/>
                <a:chExt cx="115" cy="393"/>
              </a:xfrm>
            </p:grpSpPr>
            <p:sp>
              <p:nvSpPr>
                <p:cNvPr id="134206" name="Arc 182"/>
                <p:cNvSpPr>
                  <a:spLocks/>
                </p:cNvSpPr>
                <p:nvPr/>
              </p:nvSpPr>
              <p:spPr bwMode="auto">
                <a:xfrm rot="10800000">
                  <a:off x="8989" y="3220"/>
                  <a:ext cx="114" cy="130"/>
                </a:xfrm>
                <a:custGeom>
                  <a:avLst/>
                  <a:gdLst>
                    <a:gd name="T0" fmla="*/ 686 w 21636"/>
                    <a:gd name="T1" fmla="*/ 562 h 43198"/>
                    <a:gd name="T2" fmla="*/ 675 w 21636"/>
                    <a:gd name="T3" fmla="*/ 0 h 43198"/>
                    <a:gd name="T4" fmla="*/ 685 w 21636"/>
                    <a:gd name="T5" fmla="*/ 281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07" name="Arc 183"/>
                <p:cNvSpPr>
                  <a:spLocks/>
                </p:cNvSpPr>
                <p:nvPr/>
              </p:nvSpPr>
              <p:spPr bwMode="auto">
                <a:xfrm rot="10800000">
                  <a:off x="8991" y="3091"/>
                  <a:ext cx="113" cy="129"/>
                </a:xfrm>
                <a:custGeom>
                  <a:avLst/>
                  <a:gdLst>
                    <a:gd name="T0" fmla="*/ 685 w 21636"/>
                    <a:gd name="T1" fmla="*/ 552 h 43198"/>
                    <a:gd name="T2" fmla="*/ 673 w 21636"/>
                    <a:gd name="T3" fmla="*/ 0 h 43198"/>
                    <a:gd name="T4" fmla="*/ 683 w 21636"/>
                    <a:gd name="T5" fmla="*/ 276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08" name="Arc 184"/>
                <p:cNvSpPr>
                  <a:spLocks/>
                </p:cNvSpPr>
                <p:nvPr/>
              </p:nvSpPr>
              <p:spPr bwMode="auto">
                <a:xfrm rot="10800000">
                  <a:off x="8989" y="3355"/>
                  <a:ext cx="114" cy="129"/>
                </a:xfrm>
                <a:custGeom>
                  <a:avLst/>
                  <a:gdLst>
                    <a:gd name="T0" fmla="*/ 686 w 21636"/>
                    <a:gd name="T1" fmla="*/ 552 h 43198"/>
                    <a:gd name="T2" fmla="*/ 675 w 21636"/>
                    <a:gd name="T3" fmla="*/ 0 h 43198"/>
                    <a:gd name="T4" fmla="*/ 685 w 21636"/>
                    <a:gd name="T5" fmla="*/ 276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34209" name="Line 42"/>
            <p:cNvSpPr>
              <a:spLocks noChangeShapeType="1"/>
            </p:cNvSpPr>
            <p:nvPr/>
          </p:nvSpPr>
          <p:spPr bwMode="auto">
            <a:xfrm rot="5400000" flipV="1">
              <a:off x="2423" y="3208"/>
              <a:ext cx="369" cy="18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10" name="AutoShape 66"/>
            <p:cNvSpPr>
              <a:spLocks noChangeArrowheads="1"/>
            </p:cNvSpPr>
            <p:nvPr/>
          </p:nvSpPr>
          <p:spPr bwMode="auto">
            <a:xfrm rot="-5400000">
              <a:off x="2614" y="3094"/>
              <a:ext cx="113" cy="6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11" name="Rectangle 67"/>
            <p:cNvSpPr>
              <a:spLocks noChangeArrowheads="1"/>
            </p:cNvSpPr>
            <p:nvPr/>
          </p:nvSpPr>
          <p:spPr bwMode="auto">
            <a:xfrm>
              <a:off x="4281" y="2238"/>
              <a:ext cx="68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12" name="Text Box 178"/>
            <p:cNvSpPr txBox="1">
              <a:spLocks noChangeArrowheads="1"/>
            </p:cNvSpPr>
            <p:nvPr/>
          </p:nvSpPr>
          <p:spPr bwMode="auto">
            <a:xfrm>
              <a:off x="4581" y="3109"/>
              <a:ext cx="516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rgbClr val="000000"/>
                  </a:solidFill>
                  <a:latin typeface="Cambria" pitchFamily="18" charset="0"/>
                  <a:sym typeface="Symbol" pitchFamily="18" charset="2"/>
                </a:rPr>
                <a:t></a:t>
              </a:r>
              <a:endParaRPr lang="ru-RU"/>
            </a:p>
          </p:txBody>
        </p:sp>
        <p:sp>
          <p:nvSpPr>
            <p:cNvPr id="134213" name="Line 42"/>
            <p:cNvSpPr>
              <a:spLocks noChangeShapeType="1"/>
            </p:cNvSpPr>
            <p:nvPr/>
          </p:nvSpPr>
          <p:spPr bwMode="auto">
            <a:xfrm rot="5400000" flipV="1">
              <a:off x="4510" y="3775"/>
              <a:ext cx="59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214" name="AutoShape 70"/>
          <p:cNvSpPr>
            <a:spLocks noChangeArrowheads="1"/>
          </p:cNvSpPr>
          <p:nvPr/>
        </p:nvSpPr>
        <p:spPr bwMode="auto">
          <a:xfrm flipH="1">
            <a:off x="6300788" y="1268413"/>
            <a:ext cx="792162" cy="341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71438"/>
            <a:ext cx="7643812" cy="63341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FF"/>
                </a:solidFill>
              </a:rPr>
              <a:t>Связанные электро-магнитные поля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3883025"/>
            <a:ext cx="78486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063625"/>
            <a:ext cx="7848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1066800" y="701675"/>
          <a:ext cx="1201738" cy="674688"/>
        </p:xfrm>
        <a:graphic>
          <a:graphicData uri="http://schemas.openxmlformats.org/presentationml/2006/ole">
            <p:oleObj spid="_x0000_s121857" name="Формула" r:id="rId5" imgW="901309" imgH="469696" progId="Equation.3">
              <p:embed/>
            </p:oleObj>
          </a:graphicData>
        </a:graphic>
      </p:graphicFrame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3505200" y="687388"/>
          <a:ext cx="1143000" cy="669925"/>
        </p:xfrm>
        <a:graphic>
          <a:graphicData uri="http://schemas.openxmlformats.org/presentationml/2006/ole">
            <p:oleObj spid="_x0000_s121858" name="Формула" r:id="rId6" imgW="723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2605088" y="3859213"/>
          <a:ext cx="3740150" cy="669925"/>
        </p:xfrm>
        <a:graphic>
          <a:graphicData uri="http://schemas.openxmlformats.org/presentationml/2006/ole">
            <p:oleObj spid="_x0000_s113666" name="Формула" r:id="rId4" imgW="1282680" imgH="228600" progId="Equation.3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049463" y="4949825"/>
          <a:ext cx="4808537" cy="727075"/>
        </p:xfrm>
        <a:graphic>
          <a:graphicData uri="http://schemas.openxmlformats.org/presentationml/2006/ole">
            <p:oleObj spid="_x0000_s113667" name="Формула" r:id="rId5" imgW="1854000" imgH="279360" progId="Equation.3">
              <p:embed/>
            </p:oleObj>
          </a:graphicData>
        </a:graphic>
      </p:graphicFrame>
      <p:sp>
        <p:nvSpPr>
          <p:cNvPr id="113689" name="Прямоугольник 4"/>
          <p:cNvSpPr>
            <a:spLocks noChangeArrowheads="1"/>
          </p:cNvSpPr>
          <p:nvPr/>
        </p:nvSpPr>
        <p:spPr bwMode="auto">
          <a:xfrm>
            <a:off x="2771775" y="333375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00FF"/>
                </a:solidFill>
                <a:latin typeface="Constantia" pitchFamily="18" charset="0"/>
              </a:rPr>
              <a:t>Плоская волна </a:t>
            </a:r>
          </a:p>
        </p:txBody>
      </p:sp>
      <p:grpSp>
        <p:nvGrpSpPr>
          <p:cNvPr id="113690" name="Группа 21"/>
          <p:cNvGrpSpPr>
            <a:grpSpLocks/>
          </p:cNvGrpSpPr>
          <p:nvPr/>
        </p:nvGrpSpPr>
        <p:grpSpPr bwMode="auto">
          <a:xfrm>
            <a:off x="827088" y="1341438"/>
            <a:ext cx="4105275" cy="2379662"/>
            <a:chOff x="827088" y="1341438"/>
            <a:chExt cx="4105275" cy="2379662"/>
          </a:xfrm>
        </p:grpSpPr>
        <p:sp>
          <p:nvSpPr>
            <p:cNvPr id="113692" name="Text Box 47"/>
            <p:cNvSpPr txBox="1">
              <a:spLocks noChangeArrowheads="1"/>
            </p:cNvSpPr>
            <p:nvPr/>
          </p:nvSpPr>
          <p:spPr bwMode="auto">
            <a:xfrm>
              <a:off x="827088" y="1341438"/>
              <a:ext cx="2682875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i="1" u="sng">
                  <a:latin typeface="Times New Roman" pitchFamily="18" charset="0"/>
                </a:rPr>
                <a:t>волновая поверхность</a:t>
              </a:r>
              <a:endParaRPr lang="ru-RU"/>
            </a:p>
          </p:txBody>
        </p:sp>
        <p:sp>
          <p:nvSpPr>
            <p:cNvPr id="113693" name="Line 48"/>
            <p:cNvSpPr>
              <a:spLocks noChangeShapeType="1"/>
            </p:cNvSpPr>
            <p:nvPr/>
          </p:nvSpPr>
          <p:spPr bwMode="auto">
            <a:xfrm>
              <a:off x="2282825" y="3206750"/>
              <a:ext cx="2332038" cy="47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94" name="Line 49"/>
            <p:cNvSpPr>
              <a:spLocks noChangeShapeType="1"/>
            </p:cNvSpPr>
            <p:nvPr/>
          </p:nvSpPr>
          <p:spPr bwMode="auto">
            <a:xfrm flipV="1">
              <a:off x="2273300" y="2136775"/>
              <a:ext cx="1382713" cy="10747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95" name="Text Box 51"/>
            <p:cNvSpPr txBox="1">
              <a:spLocks noChangeArrowheads="1"/>
            </p:cNvSpPr>
            <p:nvPr/>
          </p:nvSpPr>
          <p:spPr bwMode="auto">
            <a:xfrm>
              <a:off x="3276600" y="3057525"/>
              <a:ext cx="37306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i="1">
                  <a:latin typeface="Times New Roman" pitchFamily="18" charset="0"/>
                </a:rPr>
                <a:t>x</a:t>
              </a:r>
              <a:endParaRPr lang="ru-RU" sz="3600"/>
            </a:p>
          </p:txBody>
        </p:sp>
        <p:sp>
          <p:nvSpPr>
            <p:cNvPr id="113696" name="Text Box 52"/>
            <p:cNvSpPr txBox="1">
              <a:spLocks noChangeArrowheads="1"/>
            </p:cNvSpPr>
            <p:nvPr/>
          </p:nvSpPr>
          <p:spPr bwMode="auto">
            <a:xfrm>
              <a:off x="1912938" y="2955925"/>
              <a:ext cx="422275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О</a:t>
              </a:r>
              <a:endParaRPr lang="ru-RU" sz="2400"/>
            </a:p>
          </p:txBody>
        </p:sp>
        <p:sp>
          <p:nvSpPr>
            <p:cNvPr id="113697" name="Text Box 53"/>
            <p:cNvSpPr txBox="1">
              <a:spLocks noChangeArrowheads="1"/>
            </p:cNvSpPr>
            <p:nvPr/>
          </p:nvSpPr>
          <p:spPr bwMode="auto">
            <a:xfrm>
              <a:off x="4298950" y="2600325"/>
              <a:ext cx="427038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>
                  <a:latin typeface="Times New Roman" pitchFamily="18" charset="0"/>
                </a:rPr>
                <a:t>X</a:t>
              </a:r>
              <a:endParaRPr lang="ru-RU" sz="3200"/>
            </a:p>
          </p:txBody>
        </p:sp>
        <p:sp>
          <p:nvSpPr>
            <p:cNvPr id="113698" name="Line 54"/>
            <p:cNvSpPr>
              <a:spLocks noChangeShapeType="1"/>
            </p:cNvSpPr>
            <p:nvPr/>
          </p:nvSpPr>
          <p:spPr bwMode="auto">
            <a:xfrm rot="5400000">
              <a:off x="2555876" y="2636837"/>
              <a:ext cx="2163762" cy="47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99" name="Text Box 55"/>
            <p:cNvSpPr txBox="1">
              <a:spLocks noChangeArrowheads="1"/>
            </p:cNvSpPr>
            <p:nvPr/>
          </p:nvSpPr>
          <p:spPr bwMode="auto">
            <a:xfrm>
              <a:off x="2668588" y="2678113"/>
              <a:ext cx="468312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>
                  <a:latin typeface="Times New Roman" pitchFamily="18" charset="0"/>
                  <a:sym typeface="Symbol" pitchFamily="18" charset="2"/>
                </a:rPr>
                <a:t></a:t>
              </a:r>
              <a:endParaRPr lang="ru-RU" sz="2800"/>
            </a:p>
          </p:txBody>
        </p:sp>
        <p:sp>
          <p:nvSpPr>
            <p:cNvPr id="113700" name="Arc 56"/>
            <p:cNvSpPr>
              <a:spLocks/>
            </p:cNvSpPr>
            <p:nvPr/>
          </p:nvSpPr>
          <p:spPr bwMode="auto">
            <a:xfrm rot="1463091">
              <a:off x="2549525" y="2944813"/>
              <a:ext cx="214313" cy="363537"/>
            </a:xfrm>
            <a:custGeom>
              <a:avLst/>
              <a:gdLst>
                <a:gd name="T0" fmla="*/ 355109 w 19826"/>
                <a:gd name="T1" fmla="*/ 0 h 21385"/>
                <a:gd name="T2" fmla="*/ 2316658 w 19826"/>
                <a:gd name="T3" fmla="*/ 3702501 h 21385"/>
                <a:gd name="T4" fmla="*/ 0 w 19826"/>
                <a:gd name="T5" fmla="*/ 6179993 h 21385"/>
                <a:gd name="T6" fmla="*/ 0 60000 65536"/>
                <a:gd name="T7" fmla="*/ 0 60000 65536"/>
                <a:gd name="T8" fmla="*/ 0 60000 65536"/>
                <a:gd name="T9" fmla="*/ 0 w 19826"/>
                <a:gd name="T10" fmla="*/ 0 h 21385"/>
                <a:gd name="T11" fmla="*/ 19826 w 19826"/>
                <a:gd name="T12" fmla="*/ 21385 h 21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26" h="21385" fill="none" extrusionOk="0">
                  <a:moveTo>
                    <a:pt x="3039" y="-1"/>
                  </a:moveTo>
                  <a:cubicBezTo>
                    <a:pt x="10483" y="1057"/>
                    <a:pt x="16841" y="5910"/>
                    <a:pt x="19825" y="12812"/>
                  </a:cubicBezTo>
                </a:path>
                <a:path w="19826" h="21385" stroke="0" extrusionOk="0">
                  <a:moveTo>
                    <a:pt x="3039" y="-1"/>
                  </a:moveTo>
                  <a:cubicBezTo>
                    <a:pt x="10483" y="1057"/>
                    <a:pt x="16841" y="5910"/>
                    <a:pt x="19825" y="12812"/>
                  </a:cubicBezTo>
                  <a:lnTo>
                    <a:pt x="0" y="2138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01" name="Freeform 57"/>
            <p:cNvSpPr>
              <a:spLocks/>
            </p:cNvSpPr>
            <p:nvPr/>
          </p:nvSpPr>
          <p:spPr bwMode="auto">
            <a:xfrm>
              <a:off x="3317875" y="1601788"/>
              <a:ext cx="269875" cy="457200"/>
            </a:xfrm>
            <a:custGeom>
              <a:avLst/>
              <a:gdLst>
                <a:gd name="T0" fmla="*/ 0 w 219"/>
                <a:gd name="T1" fmla="*/ 0 h 369"/>
                <a:gd name="T2" fmla="*/ 114604 w 219"/>
                <a:gd name="T3" fmla="*/ 157356 h 369"/>
                <a:gd name="T4" fmla="*/ 128160 w 219"/>
                <a:gd name="T5" fmla="*/ 314712 h 369"/>
                <a:gd name="T6" fmla="*/ 269875 w 219"/>
                <a:gd name="T7" fmla="*/ 457200 h 3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369"/>
                <a:gd name="T14" fmla="*/ 219 w 219"/>
                <a:gd name="T15" fmla="*/ 369 h 3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369">
                  <a:moveTo>
                    <a:pt x="0" y="0"/>
                  </a:moveTo>
                  <a:cubicBezTo>
                    <a:pt x="38" y="42"/>
                    <a:pt x="76" y="85"/>
                    <a:pt x="93" y="127"/>
                  </a:cubicBezTo>
                  <a:cubicBezTo>
                    <a:pt x="110" y="169"/>
                    <a:pt x="83" y="214"/>
                    <a:pt x="104" y="254"/>
                  </a:cubicBezTo>
                  <a:cubicBezTo>
                    <a:pt x="125" y="294"/>
                    <a:pt x="200" y="350"/>
                    <a:pt x="219" y="36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02" name="Line 59"/>
            <p:cNvSpPr>
              <a:spLocks noChangeShapeType="1"/>
            </p:cNvSpPr>
            <p:nvPr/>
          </p:nvSpPr>
          <p:spPr bwMode="auto">
            <a:xfrm rot="5400000" flipV="1">
              <a:off x="3951288" y="2914650"/>
              <a:ext cx="0" cy="5969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none" w="sm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03" name="Line 60"/>
            <p:cNvSpPr>
              <a:spLocks noChangeShapeType="1"/>
            </p:cNvSpPr>
            <p:nvPr/>
          </p:nvSpPr>
          <p:spPr bwMode="auto">
            <a:xfrm rot="5400000" flipV="1">
              <a:off x="4039394" y="2078832"/>
              <a:ext cx="1587" cy="596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704" name="Text Box 61"/>
            <p:cNvSpPr txBox="1">
              <a:spLocks noChangeArrowheads="1"/>
            </p:cNvSpPr>
            <p:nvPr/>
          </p:nvSpPr>
          <p:spPr bwMode="auto">
            <a:xfrm>
              <a:off x="3881438" y="1943100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113683" name="Object 19"/>
            <p:cNvGraphicFramePr>
              <a:graphicFrameLocks noChangeAspect="1"/>
            </p:cNvGraphicFramePr>
            <p:nvPr/>
          </p:nvGraphicFramePr>
          <p:xfrm>
            <a:off x="2781300" y="1844675"/>
            <a:ext cx="495300" cy="631825"/>
          </p:xfrm>
          <a:graphic>
            <a:graphicData uri="http://schemas.openxmlformats.org/presentationml/2006/ole">
              <p:oleObj spid="_x0000_s113683" name="Формула" r:id="rId6" imgW="139680" imgH="177480" progId="Equation.3">
                <p:embed/>
              </p:oleObj>
            </a:graphicData>
          </a:graphic>
        </p:graphicFrame>
        <p:sp>
          <p:nvSpPr>
            <p:cNvPr id="113705" name="Text Box 64"/>
            <p:cNvSpPr txBox="1">
              <a:spLocks noChangeArrowheads="1"/>
            </p:cNvSpPr>
            <p:nvPr/>
          </p:nvSpPr>
          <p:spPr bwMode="auto">
            <a:xfrm>
              <a:off x="4046538" y="2336800"/>
              <a:ext cx="885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113685" name="Object 21"/>
            <p:cNvGraphicFramePr>
              <a:graphicFrameLocks noChangeAspect="1"/>
            </p:cNvGraphicFramePr>
            <p:nvPr/>
          </p:nvGraphicFramePr>
          <p:xfrm>
            <a:off x="3995738" y="1773238"/>
            <a:ext cx="365125" cy="531812"/>
          </p:xfrm>
          <a:graphic>
            <a:graphicData uri="http://schemas.openxmlformats.org/presentationml/2006/ole">
              <p:oleObj spid="_x0000_s113685" name="Формула" r:id="rId7" imgW="139680" imgH="203040" progId="Equation.3">
                <p:embed/>
              </p:oleObj>
            </a:graphicData>
          </a:graphic>
        </p:graphicFrame>
        <p:graphicFrame>
          <p:nvGraphicFramePr>
            <p:cNvPr id="113686" name="Object 22"/>
            <p:cNvGraphicFramePr>
              <a:graphicFrameLocks noChangeAspect="1"/>
            </p:cNvGraphicFramePr>
            <p:nvPr/>
          </p:nvGraphicFramePr>
          <p:xfrm>
            <a:off x="3779838" y="2492375"/>
            <a:ext cx="403225" cy="638175"/>
          </p:xfrm>
          <a:graphic>
            <a:graphicData uri="http://schemas.openxmlformats.org/presentationml/2006/ole">
              <p:oleObj spid="_x0000_s113686" name="Формула" r:id="rId8" imgW="152280" imgH="241200" progId="Equation.3">
                <p:embed/>
              </p:oleObj>
            </a:graphicData>
          </a:graphic>
        </p:graphicFrame>
      </p:grpSp>
      <p:graphicFrame>
        <p:nvGraphicFramePr>
          <p:cNvPr id="113687" name="Object 23"/>
          <p:cNvGraphicFramePr>
            <a:graphicFrameLocks noChangeAspect="1"/>
          </p:cNvGraphicFramePr>
          <p:nvPr/>
        </p:nvGraphicFramePr>
        <p:xfrm>
          <a:off x="6572250" y="1285875"/>
          <a:ext cx="1106488" cy="536575"/>
        </p:xfrm>
        <a:graphic>
          <a:graphicData uri="http://schemas.openxmlformats.org/presentationml/2006/ole">
            <p:oleObj spid="_x0000_s113687" name="Формула" r:id="rId9" imgW="419040" imgH="203040" progId="Equation.3">
              <p:embed/>
            </p:oleObj>
          </a:graphicData>
        </a:graphic>
      </p:graphicFrame>
      <p:sp>
        <p:nvSpPr>
          <p:cNvPr id="113691" name="Text Box 47"/>
          <p:cNvSpPr txBox="1">
            <a:spLocks noChangeArrowheads="1"/>
          </p:cNvSpPr>
          <p:nvPr/>
        </p:nvSpPr>
        <p:spPr bwMode="auto">
          <a:xfrm>
            <a:off x="6215063" y="1928813"/>
            <a:ext cx="20002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>
                <a:latin typeface="Times New Roman" pitchFamily="18" charset="0"/>
              </a:rPr>
              <a:t>Волновая</a:t>
            </a:r>
            <a:r>
              <a:rPr lang="en-US" i="1">
                <a:latin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</a:rPr>
              <a:t>вектор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s://ds03.infourok.ru/uploads/ex/0548/00045e8f-f541a935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0"/>
            <a:ext cx="7143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1538" y="-50095"/>
            <a:ext cx="3571900" cy="566742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>
              <a:defRPr/>
            </a:pPr>
            <a:r>
              <a:rPr lang="ru-RU" sz="3200" b="1" i="1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Открытие  Герца</a:t>
            </a:r>
          </a:p>
        </p:txBody>
      </p:sp>
      <p:sp>
        <p:nvSpPr>
          <p:cNvPr id="137220" name="Прямоугольник 10"/>
          <p:cNvSpPr>
            <a:spLocks noChangeArrowheads="1"/>
          </p:cNvSpPr>
          <p:nvPr/>
        </p:nvSpPr>
        <p:spPr bwMode="auto">
          <a:xfrm>
            <a:off x="290513" y="544195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nstantia" pitchFamily="18" charset="0"/>
              </a:rPr>
              <a:t>1888: “</a:t>
            </a:r>
            <a:r>
              <a:rPr lang="ru-RU" sz="2400" b="1" i="1">
                <a:latin typeface="Constantia" pitchFamily="18" charset="0"/>
              </a:rPr>
              <a:t>Это абсолютно бесполезно. Это только эксперимент, который доказывает, что маэстро Максвелл был прав</a:t>
            </a:r>
            <a:r>
              <a:rPr lang="en-US" sz="2400" b="1">
                <a:latin typeface="Constantia" pitchFamily="18" charset="0"/>
              </a:rPr>
              <a:t>” – </a:t>
            </a:r>
            <a:r>
              <a:rPr lang="ru-RU" sz="2400" b="1">
                <a:latin typeface="Constantia" pitchFamily="18" charset="0"/>
              </a:rPr>
              <a:t>Г. Герц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43563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гнутая вниз стрелка 11"/>
          <p:cNvSpPr/>
          <p:nvPr/>
        </p:nvSpPr>
        <p:spPr>
          <a:xfrm rot="4446280">
            <a:off x="1658144" y="4087019"/>
            <a:ext cx="2155825" cy="471487"/>
          </a:xfrm>
          <a:prstGeom prst="curvedUpArrow">
            <a:avLst>
              <a:gd name="adj1" fmla="val 25000"/>
              <a:gd name="adj2" fmla="val 8380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00760" y="1500174"/>
            <a:ext cx="2857488" cy="1000132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Открытие  Герца</a:t>
            </a:r>
            <a:r>
              <a:rPr lang="en-US" sz="2400" b="1" dirty="0">
                <a:latin typeface="Constantia" pitchFamily="18" charset="0"/>
              </a:rPr>
              <a:t> 188</a:t>
            </a:r>
            <a:r>
              <a:rPr lang="ru-RU" sz="2400" b="1" dirty="0">
                <a:latin typeface="Constantia" pitchFamily="18" charset="0"/>
              </a:rPr>
              <a:t>7</a:t>
            </a:r>
            <a:endParaRPr lang="ru-RU" sz="2400" b="1" i="1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643570" y="214290"/>
            <a:ext cx="3428992" cy="78581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Уравнения Максвелла</a:t>
            </a:r>
          </a:p>
          <a:p>
            <a:pPr algn="ctr">
              <a:defRPr/>
            </a:pPr>
            <a:r>
              <a:rPr lang="en-US" sz="2400" b="1" dirty="0">
                <a:latin typeface="Cambria" pitchFamily="18" charset="0"/>
                <a:ea typeface="Cambria" pitchFamily="18" charset="0"/>
              </a:rPr>
              <a:t>18</a:t>
            </a:r>
            <a:r>
              <a:rPr lang="ru-RU" sz="2400" b="1" dirty="0">
                <a:latin typeface="Cambria" pitchFamily="18" charset="0"/>
                <a:ea typeface="Cambria" pitchFamily="18" charset="0"/>
              </a:rPr>
              <a:t>62</a:t>
            </a:r>
            <a:endParaRPr lang="ru-RU" sz="2400" b="1" i="1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7047706" y="1134269"/>
            <a:ext cx="676275" cy="4841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7158" y="4000504"/>
            <a:ext cx="2928958" cy="78581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Приёмник  Попова </a:t>
            </a:r>
          </a:p>
          <a:p>
            <a:pPr algn="ctr">
              <a:defRPr/>
            </a:pPr>
            <a:r>
              <a:rPr lang="en-US" sz="2400" b="1" i="1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1895</a:t>
            </a:r>
            <a:endParaRPr lang="ru-RU" sz="2400" b="1" i="1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3824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3738" y="4084638"/>
            <a:ext cx="5851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8249" name="Group 2"/>
          <p:cNvGrpSpPr>
            <a:grpSpLocks noChangeAspect="1"/>
          </p:cNvGrpSpPr>
          <p:nvPr/>
        </p:nvGrpSpPr>
        <p:grpSpPr bwMode="auto">
          <a:xfrm>
            <a:off x="336550" y="4964113"/>
            <a:ext cx="2566988" cy="1755775"/>
            <a:chOff x="3733" y="6994"/>
            <a:chExt cx="4041" cy="2765"/>
          </a:xfrm>
        </p:grpSpPr>
        <p:sp>
          <p:nvSpPr>
            <p:cNvPr id="138250" name="AutoShape 3"/>
            <p:cNvSpPr>
              <a:spLocks noChangeAspect="1" noChangeArrowheads="1"/>
            </p:cNvSpPr>
            <p:nvPr/>
          </p:nvSpPr>
          <p:spPr bwMode="auto">
            <a:xfrm>
              <a:off x="3733" y="6994"/>
              <a:ext cx="4041" cy="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8251" name="Group 4"/>
            <p:cNvGrpSpPr>
              <a:grpSpLocks/>
            </p:cNvGrpSpPr>
            <p:nvPr/>
          </p:nvGrpSpPr>
          <p:grpSpPr bwMode="auto">
            <a:xfrm>
              <a:off x="3733" y="6994"/>
              <a:ext cx="4041" cy="2765"/>
              <a:chOff x="3733" y="6994"/>
              <a:chExt cx="4041" cy="2765"/>
            </a:xfrm>
          </p:grpSpPr>
          <p:sp>
            <p:nvSpPr>
              <p:cNvPr id="138254" name="Oval 5"/>
              <p:cNvSpPr>
                <a:spLocks noChangeArrowheads="1"/>
              </p:cNvSpPr>
              <p:nvPr/>
            </p:nvSpPr>
            <p:spPr bwMode="auto">
              <a:xfrm>
                <a:off x="5733" y="8312"/>
                <a:ext cx="703" cy="7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5" name="Line 6"/>
              <p:cNvSpPr>
                <a:spLocks noChangeShapeType="1"/>
              </p:cNvSpPr>
              <p:nvPr/>
            </p:nvSpPr>
            <p:spPr bwMode="auto">
              <a:xfrm rot="-5400000">
                <a:off x="6909" y="9234"/>
                <a:ext cx="31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6" name="Line 7"/>
              <p:cNvSpPr>
                <a:spLocks noChangeShapeType="1"/>
              </p:cNvSpPr>
              <p:nvPr/>
            </p:nvSpPr>
            <p:spPr bwMode="auto">
              <a:xfrm>
                <a:off x="4013" y="7917"/>
                <a:ext cx="360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8257" name="Group 8"/>
              <p:cNvGrpSpPr>
                <a:grpSpLocks/>
              </p:cNvGrpSpPr>
              <p:nvPr/>
            </p:nvGrpSpPr>
            <p:grpSpPr bwMode="auto">
              <a:xfrm flipH="1">
                <a:off x="3890" y="8262"/>
                <a:ext cx="125" cy="540"/>
                <a:chOff x="8989" y="3091"/>
                <a:chExt cx="115" cy="393"/>
              </a:xfrm>
            </p:grpSpPr>
            <p:sp>
              <p:nvSpPr>
                <p:cNvPr id="138292" name="Arc 182"/>
                <p:cNvSpPr>
                  <a:spLocks/>
                </p:cNvSpPr>
                <p:nvPr/>
              </p:nvSpPr>
              <p:spPr bwMode="auto">
                <a:xfrm rot="10800000">
                  <a:off x="8989" y="3220"/>
                  <a:ext cx="114" cy="130"/>
                </a:xfrm>
                <a:custGeom>
                  <a:avLst/>
                  <a:gdLst>
                    <a:gd name="T0" fmla="*/ 686 w 21636"/>
                    <a:gd name="T1" fmla="*/ 562 h 43198"/>
                    <a:gd name="T2" fmla="*/ 675 w 21636"/>
                    <a:gd name="T3" fmla="*/ 0 h 43198"/>
                    <a:gd name="T4" fmla="*/ 685 w 21636"/>
                    <a:gd name="T5" fmla="*/ 281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3" name="Arc 183"/>
                <p:cNvSpPr>
                  <a:spLocks/>
                </p:cNvSpPr>
                <p:nvPr/>
              </p:nvSpPr>
              <p:spPr bwMode="auto">
                <a:xfrm rot="10800000">
                  <a:off x="8991" y="3091"/>
                  <a:ext cx="113" cy="129"/>
                </a:xfrm>
                <a:custGeom>
                  <a:avLst/>
                  <a:gdLst>
                    <a:gd name="T0" fmla="*/ 685 w 21636"/>
                    <a:gd name="T1" fmla="*/ 552 h 43198"/>
                    <a:gd name="T2" fmla="*/ 673 w 21636"/>
                    <a:gd name="T3" fmla="*/ 0 h 43198"/>
                    <a:gd name="T4" fmla="*/ 683 w 21636"/>
                    <a:gd name="T5" fmla="*/ 276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4" name="Arc 184"/>
                <p:cNvSpPr>
                  <a:spLocks/>
                </p:cNvSpPr>
                <p:nvPr/>
              </p:nvSpPr>
              <p:spPr bwMode="auto">
                <a:xfrm rot="10800000">
                  <a:off x="8989" y="3355"/>
                  <a:ext cx="114" cy="129"/>
                </a:xfrm>
                <a:custGeom>
                  <a:avLst/>
                  <a:gdLst>
                    <a:gd name="T0" fmla="*/ 686 w 21636"/>
                    <a:gd name="T1" fmla="*/ 552 h 43198"/>
                    <a:gd name="T2" fmla="*/ 675 w 21636"/>
                    <a:gd name="T3" fmla="*/ 0 h 43198"/>
                    <a:gd name="T4" fmla="*/ 685 w 21636"/>
                    <a:gd name="T5" fmla="*/ 276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8258" name="Group 12"/>
              <p:cNvGrpSpPr>
                <a:grpSpLocks/>
              </p:cNvGrpSpPr>
              <p:nvPr/>
            </p:nvGrpSpPr>
            <p:grpSpPr bwMode="auto">
              <a:xfrm rot="-5400000">
                <a:off x="4293" y="9345"/>
                <a:ext cx="720" cy="88"/>
                <a:chOff x="4293" y="8531"/>
                <a:chExt cx="720" cy="88"/>
              </a:xfrm>
            </p:grpSpPr>
            <p:sp>
              <p:nvSpPr>
                <p:cNvPr id="138290" name="Line 13"/>
                <p:cNvSpPr>
                  <a:spLocks noChangeShapeType="1"/>
                </p:cNvSpPr>
                <p:nvPr/>
              </p:nvSpPr>
              <p:spPr bwMode="auto">
                <a:xfrm>
                  <a:off x="4293" y="8618"/>
                  <a:ext cx="720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1" name="Line 14"/>
                <p:cNvSpPr>
                  <a:spLocks noChangeShapeType="1"/>
                </p:cNvSpPr>
                <p:nvPr/>
              </p:nvSpPr>
              <p:spPr bwMode="auto">
                <a:xfrm>
                  <a:off x="4486" y="8531"/>
                  <a:ext cx="312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8259" name="Line 15"/>
              <p:cNvSpPr>
                <a:spLocks noChangeShapeType="1"/>
              </p:cNvSpPr>
              <p:nvPr/>
            </p:nvSpPr>
            <p:spPr bwMode="auto">
              <a:xfrm>
                <a:off x="7603" y="7909"/>
                <a:ext cx="1" cy="14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0" name="Line 16"/>
              <p:cNvSpPr>
                <a:spLocks noChangeShapeType="1"/>
              </p:cNvSpPr>
              <p:nvPr/>
            </p:nvSpPr>
            <p:spPr bwMode="auto">
              <a:xfrm rot="-5400000">
                <a:off x="4306" y="9102"/>
                <a:ext cx="1" cy="5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1" name="Line 17"/>
              <p:cNvSpPr>
                <a:spLocks noChangeShapeType="1"/>
              </p:cNvSpPr>
              <p:nvPr/>
            </p:nvSpPr>
            <p:spPr bwMode="auto">
              <a:xfrm>
                <a:off x="4703" y="9389"/>
                <a:ext cx="289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2" name="Line 18"/>
              <p:cNvSpPr>
                <a:spLocks noChangeShapeType="1"/>
              </p:cNvSpPr>
              <p:nvPr/>
            </p:nvSpPr>
            <p:spPr bwMode="auto">
              <a:xfrm>
                <a:off x="4013" y="8804"/>
                <a:ext cx="1" cy="5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3" name="Line 19"/>
              <p:cNvSpPr>
                <a:spLocks noChangeShapeType="1"/>
              </p:cNvSpPr>
              <p:nvPr/>
            </p:nvSpPr>
            <p:spPr bwMode="auto">
              <a:xfrm>
                <a:off x="7604" y="9219"/>
                <a:ext cx="1" cy="4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8264" name="Group 20"/>
              <p:cNvGrpSpPr>
                <a:grpSpLocks/>
              </p:cNvGrpSpPr>
              <p:nvPr/>
            </p:nvGrpSpPr>
            <p:grpSpPr bwMode="auto">
              <a:xfrm>
                <a:off x="7423" y="9639"/>
                <a:ext cx="351" cy="120"/>
                <a:chOff x="2071" y="5454"/>
                <a:chExt cx="350" cy="120"/>
              </a:xfrm>
            </p:grpSpPr>
            <p:sp>
              <p:nvSpPr>
                <p:cNvPr id="138287" name="Line 21"/>
                <p:cNvSpPr>
                  <a:spLocks noChangeShapeType="1"/>
                </p:cNvSpPr>
                <p:nvPr/>
              </p:nvSpPr>
              <p:spPr bwMode="auto">
                <a:xfrm>
                  <a:off x="2071" y="5454"/>
                  <a:ext cx="3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8" name="Line 22"/>
                <p:cNvSpPr>
                  <a:spLocks noChangeShapeType="1"/>
                </p:cNvSpPr>
                <p:nvPr/>
              </p:nvSpPr>
              <p:spPr bwMode="auto">
                <a:xfrm>
                  <a:off x="2142" y="5518"/>
                  <a:ext cx="20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9" name="Line 23"/>
                <p:cNvSpPr>
                  <a:spLocks noChangeShapeType="1"/>
                </p:cNvSpPr>
                <p:nvPr/>
              </p:nvSpPr>
              <p:spPr bwMode="auto">
                <a:xfrm>
                  <a:off x="2194" y="5573"/>
                  <a:ext cx="9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8265" name="Group 24"/>
              <p:cNvGrpSpPr>
                <a:grpSpLocks/>
              </p:cNvGrpSpPr>
              <p:nvPr/>
            </p:nvGrpSpPr>
            <p:grpSpPr bwMode="auto">
              <a:xfrm>
                <a:off x="3733" y="6994"/>
                <a:ext cx="563" cy="1260"/>
                <a:chOff x="3534" y="7406"/>
                <a:chExt cx="442" cy="975"/>
              </a:xfrm>
            </p:grpSpPr>
            <p:sp>
              <p:nvSpPr>
                <p:cNvPr id="13828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754" y="7406"/>
                  <a:ext cx="0" cy="9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5" name="Line 26"/>
                <p:cNvSpPr>
                  <a:spLocks noChangeShapeType="1"/>
                </p:cNvSpPr>
                <p:nvPr/>
              </p:nvSpPr>
              <p:spPr bwMode="auto">
                <a:xfrm rot="20700000" flipV="1">
                  <a:off x="3724" y="7441"/>
                  <a:ext cx="252" cy="2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6" name="Line 27"/>
                <p:cNvSpPr>
                  <a:spLocks noChangeShapeType="1"/>
                </p:cNvSpPr>
                <p:nvPr/>
              </p:nvSpPr>
              <p:spPr bwMode="auto">
                <a:xfrm rot="900000" flipH="1" flipV="1">
                  <a:off x="3534" y="7445"/>
                  <a:ext cx="253" cy="2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8266" name="Text Box 178"/>
              <p:cNvSpPr txBox="1">
                <a:spLocks noChangeArrowheads="1"/>
              </p:cNvSpPr>
              <p:nvPr/>
            </p:nvSpPr>
            <p:spPr bwMode="auto">
              <a:xfrm>
                <a:off x="4473" y="7705"/>
                <a:ext cx="32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>
                    <a:solidFill>
                      <a:srgbClr val="000000"/>
                    </a:solidFill>
                    <a:latin typeface="Cambria" pitchFamily="18" charset="0"/>
                    <a:cs typeface="Arial" charset="0"/>
                    <a:sym typeface="Symbol" pitchFamily="18" charset="2"/>
                  </a:rPr>
                  <a:t>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138267" name="Rectangle 29"/>
              <p:cNvSpPr>
                <a:spLocks noChangeArrowheads="1"/>
              </p:cNvSpPr>
              <p:nvPr/>
            </p:nvSpPr>
            <p:spPr bwMode="auto">
              <a:xfrm>
                <a:off x="6819" y="8530"/>
                <a:ext cx="204" cy="284"/>
              </a:xfrm>
              <a:prstGeom prst="rect">
                <a:avLst/>
              </a:prstGeom>
              <a:solidFill>
                <a:srgbClr val="C0C0C0">
                  <a:alpha val="25098"/>
                </a:srgb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8" name="Oval 30"/>
              <p:cNvSpPr>
                <a:spLocks noChangeArrowheads="1"/>
              </p:cNvSpPr>
              <p:nvPr/>
            </p:nvSpPr>
            <p:spPr bwMode="auto">
              <a:xfrm>
                <a:off x="5985" y="8556"/>
                <a:ext cx="204" cy="2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9" name="Oval 31"/>
              <p:cNvSpPr>
                <a:spLocks noChangeArrowheads="1"/>
              </p:cNvSpPr>
              <p:nvPr/>
            </p:nvSpPr>
            <p:spPr bwMode="auto">
              <a:xfrm>
                <a:off x="6025" y="8096"/>
                <a:ext cx="147" cy="147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70" name="Text Box 178"/>
              <p:cNvSpPr txBox="1">
                <a:spLocks noChangeArrowheads="1"/>
              </p:cNvSpPr>
              <p:nvPr/>
            </p:nvSpPr>
            <p:spPr bwMode="auto">
              <a:xfrm>
                <a:off x="6863" y="8796"/>
                <a:ext cx="32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solidFill>
                      <a:srgbClr val="000000"/>
                    </a:solidFill>
                    <a:latin typeface="Cambria" pitchFamily="18" charset="0"/>
                    <a:cs typeface="Arial" charset="0"/>
                    <a:sym typeface="Symbol" pitchFamily="18" charset="2"/>
                  </a:rPr>
                  <a:t>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138271" name="Rectangle 187" descr="Штриховой диагональный 2"/>
              <p:cNvSpPr>
                <a:spLocks noChangeArrowheads="1"/>
              </p:cNvSpPr>
              <p:nvPr/>
            </p:nvSpPr>
            <p:spPr bwMode="auto">
              <a:xfrm rot="-5400000">
                <a:off x="4866" y="7430"/>
                <a:ext cx="366" cy="952"/>
              </a:xfrm>
              <a:prstGeom prst="rect">
                <a:avLst/>
              </a:prstGeom>
              <a:pattFill prst="dashUpDiag">
                <a:fgClr>
                  <a:srgbClr val="000000"/>
                </a:fgClr>
                <a:bgClr>
                  <a:srgbClr val="FFFFFF"/>
                </a:bgClr>
              </a:patt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cs typeface="Arial" charset="0"/>
                </a:endParaRPr>
              </a:p>
            </p:txBody>
          </p:sp>
          <p:sp>
            <p:nvSpPr>
              <p:cNvPr id="138272" name="Line 34"/>
              <p:cNvSpPr>
                <a:spLocks noChangeShapeType="1"/>
              </p:cNvSpPr>
              <p:nvPr/>
            </p:nvSpPr>
            <p:spPr bwMode="auto">
              <a:xfrm>
                <a:off x="6453" y="8159"/>
                <a:ext cx="90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73" name="Line 35"/>
              <p:cNvSpPr>
                <a:spLocks noChangeShapeType="1"/>
              </p:cNvSpPr>
              <p:nvPr/>
            </p:nvSpPr>
            <p:spPr bwMode="auto">
              <a:xfrm>
                <a:off x="6453" y="9168"/>
                <a:ext cx="90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74" name="Line 36"/>
              <p:cNvSpPr>
                <a:spLocks noChangeShapeType="1"/>
              </p:cNvSpPr>
              <p:nvPr/>
            </p:nvSpPr>
            <p:spPr bwMode="auto">
              <a:xfrm rot="5400000">
                <a:off x="6839" y="8663"/>
                <a:ext cx="100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75" name="Arc 37"/>
              <p:cNvSpPr>
                <a:spLocks/>
              </p:cNvSpPr>
              <p:nvPr/>
            </p:nvSpPr>
            <p:spPr bwMode="auto">
              <a:xfrm flipV="1">
                <a:off x="6273" y="8149"/>
                <a:ext cx="180" cy="227"/>
              </a:xfrm>
              <a:custGeom>
                <a:avLst/>
                <a:gdLst>
                  <a:gd name="T0" fmla="*/ 0 w 21600"/>
                  <a:gd name="T1" fmla="*/ 0 h 21600"/>
                  <a:gd name="T2" fmla="*/ 180 w 21600"/>
                  <a:gd name="T3" fmla="*/ 227 h 21600"/>
                  <a:gd name="T4" fmla="*/ 0 w 21600"/>
                  <a:gd name="T5" fmla="*/ 22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76" name="Arc 38"/>
              <p:cNvSpPr>
                <a:spLocks/>
              </p:cNvSpPr>
              <p:nvPr/>
            </p:nvSpPr>
            <p:spPr bwMode="auto">
              <a:xfrm>
                <a:off x="6273" y="8952"/>
                <a:ext cx="180" cy="227"/>
              </a:xfrm>
              <a:custGeom>
                <a:avLst/>
                <a:gdLst>
                  <a:gd name="T0" fmla="*/ 0 w 21600"/>
                  <a:gd name="T1" fmla="*/ 0 h 21600"/>
                  <a:gd name="T2" fmla="*/ 180 w 21600"/>
                  <a:gd name="T3" fmla="*/ 227 h 21600"/>
                  <a:gd name="T4" fmla="*/ 0 w 21600"/>
                  <a:gd name="T5" fmla="*/ 22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8277" name="Group 39"/>
              <p:cNvGrpSpPr>
                <a:grpSpLocks/>
              </p:cNvGrpSpPr>
              <p:nvPr/>
            </p:nvGrpSpPr>
            <p:grpSpPr bwMode="auto">
              <a:xfrm>
                <a:off x="6163" y="8169"/>
                <a:ext cx="670" cy="505"/>
                <a:chOff x="6273" y="7087"/>
                <a:chExt cx="413" cy="394"/>
              </a:xfrm>
            </p:grpSpPr>
            <p:sp>
              <p:nvSpPr>
                <p:cNvPr id="138282" name="Arc 40"/>
                <p:cNvSpPr>
                  <a:spLocks/>
                </p:cNvSpPr>
                <p:nvPr/>
              </p:nvSpPr>
              <p:spPr bwMode="auto">
                <a:xfrm>
                  <a:off x="6273" y="7087"/>
                  <a:ext cx="180" cy="227"/>
                </a:xfrm>
                <a:custGeom>
                  <a:avLst/>
                  <a:gdLst>
                    <a:gd name="T0" fmla="*/ 0 w 21600"/>
                    <a:gd name="T1" fmla="*/ 0 h 21600"/>
                    <a:gd name="T2" fmla="*/ 180 w 21600"/>
                    <a:gd name="T3" fmla="*/ 227 h 21600"/>
                    <a:gd name="T4" fmla="*/ 0 w 21600"/>
                    <a:gd name="T5" fmla="*/ 22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3" name="Arc 41"/>
                <p:cNvSpPr>
                  <a:spLocks/>
                </p:cNvSpPr>
                <p:nvPr/>
              </p:nvSpPr>
              <p:spPr bwMode="auto">
                <a:xfrm rot="5400000" flipV="1">
                  <a:off x="6483" y="7277"/>
                  <a:ext cx="180" cy="227"/>
                </a:xfrm>
                <a:custGeom>
                  <a:avLst/>
                  <a:gdLst>
                    <a:gd name="T0" fmla="*/ 0 w 21600"/>
                    <a:gd name="T1" fmla="*/ 0 h 21600"/>
                    <a:gd name="T2" fmla="*/ 180 w 21600"/>
                    <a:gd name="T3" fmla="*/ 227 h 21600"/>
                    <a:gd name="T4" fmla="*/ 0 w 21600"/>
                    <a:gd name="T5" fmla="*/ 22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8278" name="Line 42"/>
              <p:cNvSpPr>
                <a:spLocks noChangeShapeType="1"/>
              </p:cNvSpPr>
              <p:nvPr/>
            </p:nvSpPr>
            <p:spPr bwMode="auto">
              <a:xfrm rot="5400000" flipV="1">
                <a:off x="6880" y="8091"/>
                <a:ext cx="36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79" name="Text Box 178"/>
              <p:cNvSpPr txBox="1">
                <a:spLocks noChangeArrowheads="1"/>
              </p:cNvSpPr>
              <p:nvPr/>
            </p:nvSpPr>
            <p:spPr bwMode="auto">
              <a:xfrm>
                <a:off x="6863" y="8045"/>
                <a:ext cx="32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solidFill>
                      <a:srgbClr val="000000"/>
                    </a:solidFill>
                    <a:latin typeface="Cambria" pitchFamily="18" charset="0"/>
                    <a:cs typeface="Arial" charset="0"/>
                    <a:sym typeface="Symbol" pitchFamily="18" charset="2"/>
                  </a:rPr>
                  <a:t>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138280" name="Text Box 178"/>
              <p:cNvSpPr txBox="1">
                <a:spLocks noChangeArrowheads="1"/>
              </p:cNvSpPr>
              <p:nvPr/>
            </p:nvSpPr>
            <p:spPr bwMode="auto">
              <a:xfrm>
                <a:off x="6873" y="7715"/>
                <a:ext cx="32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>
                    <a:solidFill>
                      <a:srgbClr val="000000"/>
                    </a:solidFill>
                    <a:latin typeface="Cambria" pitchFamily="18" charset="0"/>
                    <a:cs typeface="Arial" charset="0"/>
                    <a:sym typeface="Symbol" pitchFamily="18" charset="2"/>
                  </a:rPr>
                  <a:t>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138281" name="Text Box 178"/>
              <p:cNvSpPr txBox="1">
                <a:spLocks noChangeArrowheads="1"/>
              </p:cNvSpPr>
              <p:nvPr/>
            </p:nvSpPr>
            <p:spPr bwMode="auto">
              <a:xfrm>
                <a:off x="6873" y="9185"/>
                <a:ext cx="32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>
                    <a:solidFill>
                      <a:srgbClr val="000000"/>
                    </a:solidFill>
                    <a:latin typeface="Cambria" pitchFamily="18" charset="0"/>
                    <a:cs typeface="Arial" charset="0"/>
                    <a:sym typeface="Symbol" pitchFamily="18" charset="2"/>
                  </a:rPr>
                  <a:t></a:t>
                </a:r>
                <a:endParaRPr lang="ru-RU">
                  <a:cs typeface="Arial" charset="0"/>
                </a:endParaRPr>
              </a:p>
            </p:txBody>
          </p:sp>
        </p:grpSp>
        <p:sp>
          <p:nvSpPr>
            <p:cNvPr id="138252" name="Text Box 46"/>
            <p:cNvSpPr txBox="1">
              <a:spLocks noChangeArrowheads="1"/>
            </p:cNvSpPr>
            <p:nvPr/>
          </p:nvSpPr>
          <p:spPr bwMode="auto">
            <a:xfrm>
              <a:off x="4533" y="7289"/>
              <a:ext cx="1260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 b="1" i="1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Когерер</a:t>
              </a:r>
              <a:endParaRPr lang="ru-RU">
                <a:cs typeface="Arial" charset="0"/>
              </a:endParaRPr>
            </a:p>
          </p:txBody>
        </p:sp>
        <p:sp>
          <p:nvSpPr>
            <p:cNvPr id="138253" name="Text Box 47"/>
            <p:cNvSpPr txBox="1">
              <a:spLocks noChangeArrowheads="1"/>
            </p:cNvSpPr>
            <p:nvPr/>
          </p:nvSpPr>
          <p:spPr bwMode="auto">
            <a:xfrm>
              <a:off x="4743" y="8469"/>
              <a:ext cx="1260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i="1">
                  <a:latin typeface="Times New Roman" pitchFamily="18" charset="0"/>
                  <a:cs typeface="Arial" charset="0"/>
                </a:rPr>
                <a:t>Звонок</a:t>
              </a:r>
              <a:endParaRPr lang="ru-RU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Прямоугольник 92"/>
          <p:cNvSpPr>
            <a:spLocks noChangeArrowheads="1"/>
          </p:cNvSpPr>
          <p:nvPr/>
        </p:nvSpPr>
        <p:spPr bwMode="auto">
          <a:xfrm>
            <a:off x="611188" y="757238"/>
            <a:ext cx="260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>
                <a:latin typeface="Constantia" pitchFamily="18" charset="0"/>
              </a:rPr>
              <a:t>E</a:t>
            </a:r>
            <a:r>
              <a:rPr lang="de-DE">
                <a:latin typeface="Constantia" pitchFamily="18" charset="0"/>
              </a:rPr>
              <a:t>(</a:t>
            </a:r>
            <a:r>
              <a:rPr lang="de-DE" i="1">
                <a:latin typeface="Constantia" pitchFamily="18" charset="0"/>
              </a:rPr>
              <a:t>x,t</a:t>
            </a:r>
            <a:r>
              <a:rPr lang="de-DE">
                <a:latin typeface="Constantia" pitchFamily="18" charset="0"/>
              </a:rPr>
              <a:t>) = </a:t>
            </a:r>
            <a:r>
              <a:rPr lang="de-DE" i="1">
                <a:latin typeface="Constantia" pitchFamily="18" charset="0"/>
              </a:rPr>
              <a:t>E</a:t>
            </a:r>
            <a:r>
              <a:rPr lang="de-DE" baseline="-25000">
                <a:latin typeface="Constantia" pitchFamily="18" charset="0"/>
              </a:rPr>
              <a:t>0</a:t>
            </a:r>
            <a:r>
              <a:rPr lang="de-DE" i="1">
                <a:latin typeface="Constantia" pitchFamily="18" charset="0"/>
              </a:rPr>
              <a:t> ∙</a:t>
            </a:r>
            <a:r>
              <a:rPr lang="de-DE">
                <a:latin typeface="Constantia" pitchFamily="18" charset="0"/>
              </a:rPr>
              <a:t>cos(</a:t>
            </a:r>
            <a:r>
              <a:rPr lang="en-US" i="1">
                <a:latin typeface="Constantia" pitchFamily="18" charset="0"/>
                <a:sym typeface="Symbol" pitchFamily="18" charset="2"/>
              </a:rPr>
              <a:t></a:t>
            </a:r>
            <a:r>
              <a:rPr lang="de-DE" i="1">
                <a:latin typeface="Constantia" pitchFamily="18" charset="0"/>
              </a:rPr>
              <a:t>t</a:t>
            </a:r>
            <a:r>
              <a:rPr lang="de-DE">
                <a:latin typeface="Constantia" pitchFamily="18" charset="0"/>
              </a:rPr>
              <a:t> – </a:t>
            </a:r>
            <a:r>
              <a:rPr lang="de-DE" i="1">
                <a:latin typeface="Constantia" pitchFamily="18" charset="0"/>
              </a:rPr>
              <a:t>kx</a:t>
            </a:r>
            <a:r>
              <a:rPr lang="de-DE">
                <a:latin typeface="Constantia" pitchFamily="18" charset="0"/>
              </a:rPr>
              <a:t>)</a:t>
            </a:r>
            <a:r>
              <a:rPr lang="ru-RU">
                <a:latin typeface="Constantia" pitchFamily="18" charset="0"/>
              </a:rPr>
              <a:t>;</a:t>
            </a:r>
          </a:p>
        </p:txBody>
      </p:sp>
      <p:sp>
        <p:nvSpPr>
          <p:cNvPr id="6154" name="Прямоугольник 93"/>
          <p:cNvSpPr>
            <a:spLocks noChangeArrowheads="1"/>
          </p:cNvSpPr>
          <p:nvPr/>
        </p:nvSpPr>
        <p:spPr bwMode="auto">
          <a:xfrm>
            <a:off x="4500563" y="757238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onstantia" pitchFamily="18" charset="0"/>
              </a:rPr>
              <a:t>B</a:t>
            </a:r>
            <a:r>
              <a:rPr lang="en-US">
                <a:latin typeface="Constantia" pitchFamily="18" charset="0"/>
              </a:rPr>
              <a:t>(</a:t>
            </a:r>
            <a:r>
              <a:rPr lang="en-US" i="1">
                <a:latin typeface="Constantia" pitchFamily="18" charset="0"/>
              </a:rPr>
              <a:t>x,t</a:t>
            </a:r>
            <a:r>
              <a:rPr lang="en-US">
                <a:latin typeface="Constantia" pitchFamily="18" charset="0"/>
              </a:rPr>
              <a:t>) = </a:t>
            </a:r>
            <a:r>
              <a:rPr lang="en-US" i="1">
                <a:latin typeface="Constantia" pitchFamily="18" charset="0"/>
              </a:rPr>
              <a:t>B</a:t>
            </a:r>
            <a:r>
              <a:rPr lang="en-US" baseline="-25000">
                <a:latin typeface="Constantia" pitchFamily="18" charset="0"/>
              </a:rPr>
              <a:t>0</a:t>
            </a:r>
            <a:r>
              <a:rPr lang="en-US" i="1">
                <a:latin typeface="Constantia" pitchFamily="18" charset="0"/>
              </a:rPr>
              <a:t> ∙</a:t>
            </a:r>
            <a:r>
              <a:rPr lang="ru-RU">
                <a:latin typeface="Constantia" pitchFamily="18" charset="0"/>
              </a:rPr>
              <a:t>cos</a:t>
            </a:r>
            <a:r>
              <a:rPr lang="en-US">
                <a:latin typeface="Constantia" pitchFamily="18" charset="0"/>
              </a:rPr>
              <a:t>(</a:t>
            </a:r>
            <a:r>
              <a:rPr lang="en-US" i="1">
                <a:latin typeface="Constantia" pitchFamily="18" charset="0"/>
                <a:sym typeface="Symbol" pitchFamily="18" charset="2"/>
              </a:rPr>
              <a:t></a:t>
            </a:r>
            <a:r>
              <a:rPr lang="en-US" i="1">
                <a:latin typeface="Constantia" pitchFamily="18" charset="0"/>
              </a:rPr>
              <a:t>t</a:t>
            </a:r>
            <a:r>
              <a:rPr lang="en-US">
                <a:latin typeface="Constantia" pitchFamily="18" charset="0"/>
              </a:rPr>
              <a:t> – </a:t>
            </a:r>
            <a:r>
              <a:rPr lang="en-US" i="1">
                <a:latin typeface="Constantia" pitchFamily="18" charset="0"/>
              </a:rPr>
              <a:t>kx +</a:t>
            </a:r>
            <a:r>
              <a:rPr lang="ru-RU" i="1">
                <a:latin typeface="Constantia" pitchFamily="18" charset="0"/>
              </a:rPr>
              <a:t> </a:t>
            </a:r>
            <a:r>
              <a:rPr lang="en-US" i="1">
                <a:latin typeface="Constantia" pitchFamily="18" charset="0"/>
                <a:sym typeface="Symbol" pitchFamily="18" charset="2"/>
              </a:rPr>
              <a:t></a:t>
            </a:r>
            <a:r>
              <a:rPr lang="en-US">
                <a:latin typeface="Constantia" pitchFamily="18" charset="0"/>
              </a:rPr>
              <a:t>)</a:t>
            </a:r>
            <a:endParaRPr lang="ru-RU">
              <a:latin typeface="Constantia" pitchFamily="18" charset="0"/>
            </a:endParaRPr>
          </a:p>
        </p:txBody>
      </p:sp>
      <p:sp>
        <p:nvSpPr>
          <p:cNvPr id="2" name="Прямоугольник 94"/>
          <p:cNvSpPr>
            <a:spLocks noChangeArrowheads="1"/>
          </p:cNvSpPr>
          <p:nvPr/>
        </p:nvSpPr>
        <p:spPr bwMode="auto">
          <a:xfrm>
            <a:off x="4284663" y="4351338"/>
            <a:ext cx="4265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latin typeface="Constantia" pitchFamily="18" charset="0"/>
              </a:rPr>
              <a:t>kE</a:t>
            </a:r>
            <a:r>
              <a:rPr lang="ru-RU" sz="2000" baseline="-25000">
                <a:latin typeface="Constantia" pitchFamily="18" charset="0"/>
              </a:rPr>
              <a:t>0</a:t>
            </a:r>
            <a:r>
              <a:rPr lang="ru-RU" sz="2000">
                <a:latin typeface="Constantia" pitchFamily="18" charset="0"/>
              </a:rPr>
              <a:t>sin</a:t>
            </a:r>
            <a:r>
              <a:rPr lang="en-US" sz="2000">
                <a:latin typeface="Constantia" pitchFamily="18" charset="0"/>
              </a:rPr>
              <a:t>(</a:t>
            </a:r>
            <a:r>
              <a:rPr lang="en-US" sz="2000" i="1">
                <a:latin typeface="Constantia" pitchFamily="18" charset="0"/>
                <a:sym typeface="Symbol" pitchFamily="18" charset="2"/>
              </a:rPr>
              <a:t></a:t>
            </a:r>
            <a:r>
              <a:rPr lang="en-US" sz="2000" i="1">
                <a:latin typeface="Constantia" pitchFamily="18" charset="0"/>
              </a:rPr>
              <a:t>t – kx</a:t>
            </a:r>
            <a:r>
              <a:rPr lang="en-US" sz="2000">
                <a:latin typeface="Constantia" pitchFamily="18" charset="0"/>
              </a:rPr>
              <a:t>) = </a:t>
            </a:r>
            <a:r>
              <a:rPr lang="en-US" sz="2000" i="1">
                <a:latin typeface="Constantia" pitchFamily="18" charset="0"/>
                <a:sym typeface="Symbol" pitchFamily="18" charset="2"/>
              </a:rPr>
              <a:t></a:t>
            </a:r>
            <a:r>
              <a:rPr lang="en-US" sz="2000" i="1">
                <a:latin typeface="Constantia" pitchFamily="18" charset="0"/>
              </a:rPr>
              <a:t>B</a:t>
            </a:r>
            <a:r>
              <a:rPr lang="en-US" sz="2000" baseline="-25000">
                <a:latin typeface="Constantia" pitchFamily="18" charset="0"/>
              </a:rPr>
              <a:t>0</a:t>
            </a:r>
            <a:r>
              <a:rPr lang="en-US" sz="2000" i="1">
                <a:latin typeface="Constantia" pitchFamily="18" charset="0"/>
              </a:rPr>
              <a:t> </a:t>
            </a:r>
            <a:r>
              <a:rPr lang="en-US" sz="2000">
                <a:latin typeface="Constantia" pitchFamily="18" charset="0"/>
              </a:rPr>
              <a:t>sin(</a:t>
            </a:r>
            <a:r>
              <a:rPr lang="en-US" sz="2000" i="1">
                <a:latin typeface="Constantia" pitchFamily="18" charset="0"/>
                <a:sym typeface="Symbol" pitchFamily="18" charset="2"/>
              </a:rPr>
              <a:t></a:t>
            </a:r>
            <a:r>
              <a:rPr lang="en-US" sz="2000" i="1">
                <a:latin typeface="Constantia" pitchFamily="18" charset="0"/>
              </a:rPr>
              <a:t>t</a:t>
            </a:r>
            <a:r>
              <a:rPr lang="en-US" sz="2000">
                <a:latin typeface="Constantia" pitchFamily="18" charset="0"/>
              </a:rPr>
              <a:t> – </a:t>
            </a:r>
            <a:r>
              <a:rPr lang="en-US" sz="2000" i="1">
                <a:latin typeface="Constantia" pitchFamily="18" charset="0"/>
              </a:rPr>
              <a:t>kx +</a:t>
            </a:r>
            <a:r>
              <a:rPr lang="ru-RU" sz="2000" i="1">
                <a:latin typeface="Constantia" pitchFamily="18" charset="0"/>
              </a:rPr>
              <a:t> </a:t>
            </a:r>
            <a:r>
              <a:rPr lang="en-US" sz="2000" i="1">
                <a:latin typeface="Constantia" pitchFamily="18" charset="0"/>
                <a:sym typeface="Symbol" pitchFamily="18" charset="2"/>
              </a:rPr>
              <a:t></a:t>
            </a:r>
            <a:r>
              <a:rPr lang="en-US" sz="2000">
                <a:latin typeface="Constantia" pitchFamily="18" charset="0"/>
              </a:rPr>
              <a:t>)</a:t>
            </a:r>
            <a:endParaRPr lang="ru-RU" sz="2000">
              <a:latin typeface="Constantia" pitchFamily="18" charset="0"/>
            </a:endParaRPr>
          </a:p>
        </p:txBody>
      </p:sp>
      <p:graphicFrame>
        <p:nvGraphicFramePr>
          <p:cNvPr id="6146" name="Object 263"/>
          <p:cNvGraphicFramePr>
            <a:graphicFrameLocks noChangeAspect="1"/>
          </p:cNvGraphicFramePr>
          <p:nvPr/>
        </p:nvGraphicFramePr>
        <p:xfrm>
          <a:off x="441325" y="4127500"/>
          <a:ext cx="2546350" cy="944563"/>
        </p:xfrm>
        <a:graphic>
          <a:graphicData uri="http://schemas.openxmlformats.org/presentationml/2006/ole">
            <p:oleObj spid="_x0000_s6146" name="Формула" r:id="rId3" imgW="1193760" imgH="444240" progId="Equation.3">
              <p:embed/>
            </p:oleObj>
          </a:graphicData>
        </a:graphic>
      </p:graphicFrame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4632325" y="5808663"/>
            <a:ext cx="4154488" cy="906462"/>
            <a:chOff x="2989264" y="5808663"/>
            <a:chExt cx="4154504" cy="906485"/>
          </a:xfrm>
        </p:grpSpPr>
        <p:graphicFrame>
          <p:nvGraphicFramePr>
            <p:cNvPr id="6148" name="Object 265"/>
            <p:cNvGraphicFramePr>
              <a:graphicFrameLocks noChangeAspect="1"/>
            </p:cNvGraphicFramePr>
            <p:nvPr/>
          </p:nvGraphicFramePr>
          <p:xfrm>
            <a:off x="2989264" y="5813448"/>
            <a:ext cx="1797050" cy="901700"/>
          </p:xfrm>
          <a:graphic>
            <a:graphicData uri="http://schemas.openxmlformats.org/presentationml/2006/ole">
              <p:oleObj spid="_x0000_s6148" name="Формула" r:id="rId4" imgW="901440" imgH="457200" progId="Equation.3">
                <p:embed/>
              </p:oleObj>
            </a:graphicData>
          </a:graphic>
        </p:graphicFrame>
        <p:graphicFrame>
          <p:nvGraphicFramePr>
            <p:cNvPr id="6149" name="Object 266"/>
            <p:cNvGraphicFramePr>
              <a:graphicFrameLocks noChangeAspect="1"/>
            </p:cNvGraphicFramePr>
            <p:nvPr/>
          </p:nvGraphicFramePr>
          <p:xfrm>
            <a:off x="5118118" y="5808663"/>
            <a:ext cx="2025650" cy="839787"/>
          </p:xfrm>
          <a:graphic>
            <a:graphicData uri="http://schemas.openxmlformats.org/presentationml/2006/ole">
              <p:oleObj spid="_x0000_s6149" name="Формула" r:id="rId5" imgW="1130040" imgH="469800" progId="Equation.3">
                <p:embed/>
              </p:oleObj>
            </a:graphicData>
          </a:graphic>
        </p:graphicFrame>
      </p:grpSp>
      <p:pic>
        <p:nvPicPr>
          <p:cNvPr id="6156" name="Picture 3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1143000"/>
            <a:ext cx="633571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AutoShape 365"/>
          <p:cNvSpPr>
            <a:spLocks noChangeArrowheads="1"/>
          </p:cNvSpPr>
          <p:nvPr/>
        </p:nvSpPr>
        <p:spPr bwMode="auto">
          <a:xfrm>
            <a:off x="3276600" y="4441825"/>
            <a:ext cx="574675" cy="269875"/>
          </a:xfrm>
          <a:custGeom>
            <a:avLst/>
            <a:gdLst>
              <a:gd name="T0" fmla="*/ 305084524 w 21600"/>
              <a:gd name="T1" fmla="*/ 0 h 21600"/>
              <a:gd name="T2" fmla="*/ 0 w 21600"/>
              <a:gd name="T3" fmla="*/ 21064542 h 21600"/>
              <a:gd name="T4" fmla="*/ 305084524 w 21600"/>
              <a:gd name="T5" fmla="*/ 42128934 h 21600"/>
              <a:gd name="T6" fmla="*/ 406779827 w 21600"/>
              <a:gd name="T7" fmla="*/ 2106454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150" name="Object 367"/>
          <p:cNvGraphicFramePr>
            <a:graphicFrameLocks noChangeAspect="1"/>
          </p:cNvGraphicFramePr>
          <p:nvPr/>
        </p:nvGraphicFramePr>
        <p:xfrm>
          <a:off x="7715250" y="3286125"/>
          <a:ext cx="958850" cy="527050"/>
        </p:xfrm>
        <a:graphic>
          <a:graphicData uri="http://schemas.openxmlformats.org/presentationml/2006/ole">
            <p:oleObj spid="_x0000_s6150" name="Формула" r:id="rId7" imgW="368280" imgH="203040" progId="Equation.3">
              <p:embed/>
            </p:oleObj>
          </a:graphicData>
        </a:graphic>
      </p:graphicFrame>
      <p:sp>
        <p:nvSpPr>
          <p:cNvPr id="6160" name="Rectangle 3"/>
          <p:cNvSpPr>
            <a:spLocks noChangeArrowheads="1"/>
          </p:cNvSpPr>
          <p:nvPr/>
        </p:nvSpPr>
        <p:spPr bwMode="auto">
          <a:xfrm>
            <a:off x="928688" y="71438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2.4. </a:t>
            </a:r>
            <a:r>
              <a:rPr lang="ru-RU" sz="20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Фазовые и амплитудные соотношения для электромагнитной волны</a:t>
            </a:r>
            <a:endParaRPr lang="ru-RU" sz="2000">
              <a:ea typeface="Times New Roman" pitchFamily="18" charset="0"/>
              <a:cs typeface="Arial" charset="0"/>
            </a:endParaRPr>
          </a:p>
        </p:txBody>
      </p:sp>
      <p:sp>
        <p:nvSpPr>
          <p:cNvPr id="17" name="Выгнутая влево стрелка 16"/>
          <p:cNvSpPr>
            <a:spLocks noChangeArrowheads="1"/>
          </p:cNvSpPr>
          <p:nvPr/>
        </p:nvSpPr>
        <p:spPr bwMode="auto">
          <a:xfrm rot="-9828917">
            <a:off x="8645525" y="3803650"/>
            <a:ext cx="304800" cy="866775"/>
          </a:xfrm>
          <a:prstGeom prst="curvedRightArrow">
            <a:avLst>
              <a:gd name="adj1" fmla="val 22184"/>
              <a:gd name="adj2" fmla="val 70896"/>
              <a:gd name="adj3" fmla="val 44009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latin typeface="+mn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50138" y="3286125"/>
            <a:ext cx="1485900" cy="557213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580063" y="4873625"/>
          <a:ext cx="669925" cy="642938"/>
        </p:xfrm>
        <a:graphic>
          <a:graphicData uri="http://schemas.openxmlformats.org/presentationml/2006/ole">
            <p:oleObj spid="_x0000_s6151" name="Формула" r:id="rId8" imgW="406080" imgH="393480" progId="Equation.3">
              <p:embed/>
            </p:oleObj>
          </a:graphicData>
        </a:graphic>
      </p:graphicFrame>
      <p:sp>
        <p:nvSpPr>
          <p:cNvPr id="19" name="Выгнутая влево стрелка 18"/>
          <p:cNvSpPr>
            <a:spLocks noChangeArrowheads="1"/>
          </p:cNvSpPr>
          <p:nvPr/>
        </p:nvSpPr>
        <p:spPr bwMode="auto">
          <a:xfrm rot="4465554">
            <a:off x="4854575" y="3624263"/>
            <a:ext cx="444500" cy="3155950"/>
          </a:xfrm>
          <a:prstGeom prst="curvedRightArrow">
            <a:avLst>
              <a:gd name="adj1" fmla="val 27677"/>
              <a:gd name="adj2" fmla="val 88421"/>
              <a:gd name="adj3" fmla="val 44009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dirty="0">
              <a:latin typeface="+mn-lt"/>
            </a:endParaRPr>
          </a:p>
        </p:txBody>
      </p:sp>
      <p:sp>
        <p:nvSpPr>
          <p:cNvPr id="20" name="Прямоугольник 94"/>
          <p:cNvSpPr>
            <a:spLocks noChangeArrowheads="1"/>
          </p:cNvSpPr>
          <p:nvPr/>
        </p:nvSpPr>
        <p:spPr bwMode="auto">
          <a:xfrm>
            <a:off x="6588125" y="4997450"/>
            <a:ext cx="1535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nstantia" pitchFamily="18" charset="0"/>
                <a:sym typeface="Symbol" pitchFamily="18" charset="2"/>
              </a:rPr>
              <a:t></a:t>
            </a:r>
            <a:r>
              <a:rPr lang="en-US" sz="2000" i="1">
                <a:latin typeface="Constantia" pitchFamily="18" charset="0"/>
                <a:sym typeface="Symbol" pitchFamily="18" charset="2"/>
              </a:rPr>
              <a:t>  </a:t>
            </a:r>
            <a:r>
              <a:rPr lang="ru-RU" sz="2000" i="1">
                <a:latin typeface="Constantia" pitchFamily="18" charset="0"/>
              </a:rPr>
              <a:t>E</a:t>
            </a:r>
            <a:r>
              <a:rPr lang="ru-RU" sz="2000" baseline="-25000">
                <a:latin typeface="Constantia" pitchFamily="18" charset="0"/>
              </a:rPr>
              <a:t>0</a:t>
            </a:r>
            <a:r>
              <a:rPr lang="en-US" sz="2000">
                <a:latin typeface="Constantia" pitchFamily="18" charset="0"/>
              </a:rPr>
              <a:t> = </a:t>
            </a:r>
            <a:r>
              <a:rPr lang="en-US" sz="2000" i="1">
                <a:latin typeface="Bookman Old Style" pitchFamily="18" charset="0"/>
                <a:sym typeface="Symbol" pitchFamily="18" charset="2"/>
              </a:rPr>
              <a:t>v</a:t>
            </a:r>
            <a:r>
              <a:rPr lang="en-US" sz="2000">
                <a:latin typeface="Bookman Old Style" pitchFamily="18" charset="0"/>
                <a:sym typeface="Symbol" pitchFamily="18" charset="2"/>
              </a:rPr>
              <a:t></a:t>
            </a:r>
            <a:r>
              <a:rPr lang="en-US" sz="2000" i="1">
                <a:latin typeface="Constantia" pitchFamily="18" charset="0"/>
              </a:rPr>
              <a:t>B</a:t>
            </a:r>
            <a:r>
              <a:rPr lang="en-US" sz="2000" baseline="-25000">
                <a:latin typeface="Constantia" pitchFamily="18" charset="0"/>
              </a:rPr>
              <a:t>0 </a:t>
            </a:r>
            <a:endParaRPr lang="ru-RU" sz="2000">
              <a:latin typeface="Constantia" pitchFamily="18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732088" y="5883275"/>
          <a:ext cx="1411287" cy="703263"/>
        </p:xfrm>
        <a:graphic>
          <a:graphicData uri="http://schemas.openxmlformats.org/presentationml/2006/ole">
            <p:oleObj spid="_x0000_s6152" name="Формула" r:id="rId9" imgW="787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57" grpId="0" animBg="1"/>
      <p:bldP spid="17" grpId="0" animBg="1"/>
      <p:bldP spid="18" grpId="0" animBg="1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278063" y="1990725"/>
          <a:ext cx="4433887" cy="895350"/>
        </p:xfrm>
        <a:graphic>
          <a:graphicData uri="http://schemas.openxmlformats.org/presentationml/2006/ole">
            <p:oleObj spid="_x0000_s7170" name="Формула" r:id="rId3" imgW="2260440" imgH="45720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429000" y="857250"/>
          <a:ext cx="1955800" cy="1065213"/>
        </p:xfrm>
        <a:graphic>
          <a:graphicData uri="http://schemas.openxmlformats.org/presentationml/2006/ole">
            <p:oleObj spid="_x0000_s7171" name="Формула" r:id="rId4" imgW="812520" imgH="444240" progId="Equation.3">
              <p:embed/>
            </p:oleObj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844550" y="623888"/>
          <a:ext cx="1539875" cy="865187"/>
        </p:xfrm>
        <a:graphic>
          <a:graphicData uri="http://schemas.openxmlformats.org/presentationml/2006/ole">
            <p:oleObj spid="_x0000_s7172" name="Формула" r:id="rId5" imgW="749160" imgH="419040" progId="Equation.3">
              <p:embed/>
            </p:oleObj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6811963" y="665163"/>
          <a:ext cx="1431925" cy="868362"/>
        </p:xfrm>
        <a:graphic>
          <a:graphicData uri="http://schemas.openxmlformats.org/presentationml/2006/ole">
            <p:oleObj spid="_x0000_s7173" name="Формула" r:id="rId6" imgW="749160" imgH="457200" progId="Equation.3">
              <p:embed/>
            </p:oleObj>
          </a:graphicData>
        </a:graphic>
      </p:graphicFrame>
      <p:graphicFrame>
        <p:nvGraphicFramePr>
          <p:cNvPr id="7174" name="Object 14"/>
          <p:cNvGraphicFramePr>
            <a:graphicFrameLocks noChangeAspect="1"/>
          </p:cNvGraphicFramePr>
          <p:nvPr/>
        </p:nvGraphicFramePr>
        <p:xfrm>
          <a:off x="900113" y="3421063"/>
          <a:ext cx="2900362" cy="779462"/>
        </p:xfrm>
        <a:graphic>
          <a:graphicData uri="http://schemas.openxmlformats.org/presentationml/2006/ole">
            <p:oleObj spid="_x0000_s7174" name="Формула" r:id="rId7" imgW="1612800" imgH="431640" progId="Equation.3">
              <p:embed/>
            </p:oleObj>
          </a:graphicData>
        </a:graphic>
      </p:graphicFrame>
      <p:graphicFrame>
        <p:nvGraphicFramePr>
          <p:cNvPr id="7175" name="Object 15"/>
          <p:cNvGraphicFramePr>
            <a:graphicFrameLocks noChangeAspect="1"/>
          </p:cNvGraphicFramePr>
          <p:nvPr/>
        </p:nvGraphicFramePr>
        <p:xfrm>
          <a:off x="5076825" y="3576638"/>
          <a:ext cx="3598863" cy="892175"/>
        </p:xfrm>
        <a:graphic>
          <a:graphicData uri="http://schemas.openxmlformats.org/presentationml/2006/ole">
            <p:oleObj spid="_x0000_s7175" name="Формула" r:id="rId8" imgW="1282680" imgH="317160" progId="Equation.3">
              <p:embed/>
            </p:oleObj>
          </a:graphicData>
        </a:graphic>
      </p:graphicFrame>
      <p:sp>
        <p:nvSpPr>
          <p:cNvPr id="7182" name="Прямоугольник 7"/>
          <p:cNvSpPr>
            <a:spLocks noChangeArrowheads="1"/>
          </p:cNvSpPr>
          <p:nvPr/>
        </p:nvSpPr>
        <p:spPr bwMode="auto">
          <a:xfrm>
            <a:off x="2654300" y="4222750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onstantia" pitchFamily="18" charset="0"/>
              </a:rPr>
              <a:t>Вектор Пойнтинга</a:t>
            </a:r>
          </a:p>
        </p:txBody>
      </p:sp>
      <p:graphicFrame>
        <p:nvGraphicFramePr>
          <p:cNvPr id="7176" name="Object 17"/>
          <p:cNvGraphicFramePr>
            <a:graphicFrameLocks noChangeAspect="1"/>
          </p:cNvGraphicFramePr>
          <p:nvPr/>
        </p:nvGraphicFramePr>
        <p:xfrm>
          <a:off x="428625" y="4556125"/>
          <a:ext cx="2478088" cy="850900"/>
        </p:xfrm>
        <a:graphic>
          <a:graphicData uri="http://schemas.openxmlformats.org/presentationml/2006/ole">
            <p:oleObj spid="_x0000_s7176" name="Формула" r:id="rId9" imgW="1269720" imgH="431640" progId="Equation.3">
              <p:embed/>
            </p:oleObj>
          </a:graphicData>
        </a:graphic>
      </p:graphicFrame>
      <p:graphicFrame>
        <p:nvGraphicFramePr>
          <p:cNvPr id="7177" name="Object 18"/>
          <p:cNvGraphicFramePr>
            <a:graphicFrameLocks noChangeAspect="1"/>
          </p:cNvGraphicFramePr>
          <p:nvPr/>
        </p:nvGraphicFramePr>
        <p:xfrm>
          <a:off x="5076825" y="4583113"/>
          <a:ext cx="2859088" cy="819150"/>
        </p:xfrm>
        <a:graphic>
          <a:graphicData uri="http://schemas.openxmlformats.org/presentationml/2006/ole">
            <p:oleObj spid="_x0000_s7177" name="Формула" r:id="rId10" imgW="1206360" imgH="342720" progId="Equation.3">
              <p:embed/>
            </p:oleObj>
          </a:graphicData>
        </a:graphic>
      </p:graphicFrame>
      <p:sp>
        <p:nvSpPr>
          <p:cNvPr id="7183" name="Прямоугольник 7"/>
          <p:cNvSpPr>
            <a:spLocks noChangeArrowheads="1"/>
          </p:cNvSpPr>
          <p:nvPr/>
        </p:nvSpPr>
        <p:spPr bwMode="auto">
          <a:xfrm>
            <a:off x="3348038" y="5086350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Поток</a:t>
            </a:r>
          </a:p>
        </p:txBody>
      </p:sp>
      <p:sp>
        <p:nvSpPr>
          <p:cNvPr id="7185" name="Содержимое 1"/>
          <p:cNvSpPr>
            <a:spLocks/>
          </p:cNvSpPr>
          <p:nvPr/>
        </p:nvSpPr>
        <p:spPr bwMode="auto">
          <a:xfrm>
            <a:off x="-180975" y="3143250"/>
            <a:ext cx="41767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97" tIns="44348" rIns="88697" bIns="44348"/>
          <a:lstStyle/>
          <a:p>
            <a:pPr lvl="1"/>
            <a:r>
              <a:rPr lang="ru-RU" b="1">
                <a:solidFill>
                  <a:srgbClr val="000000"/>
                </a:solidFill>
              </a:rPr>
              <a:t>Плотность потока энергии</a:t>
            </a:r>
            <a:endParaRPr lang="ru-RU"/>
          </a:p>
        </p:txBody>
      </p:sp>
      <p:sp>
        <p:nvSpPr>
          <p:cNvPr id="7186" name="Содержимое 1"/>
          <p:cNvSpPr>
            <a:spLocks/>
          </p:cNvSpPr>
          <p:nvPr/>
        </p:nvSpPr>
        <p:spPr bwMode="auto">
          <a:xfrm>
            <a:off x="4500563" y="3359150"/>
            <a:ext cx="26638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97" tIns="44348" rIns="88697" bIns="44348"/>
          <a:lstStyle/>
          <a:p>
            <a:pPr lvl="1"/>
            <a:r>
              <a:rPr lang="ru-RU" b="1">
                <a:solidFill>
                  <a:srgbClr val="000000"/>
                </a:solidFill>
              </a:rPr>
              <a:t>Интенсивность</a:t>
            </a:r>
            <a:endParaRPr lang="ru-RU"/>
          </a:p>
        </p:txBody>
      </p:sp>
      <p:graphicFrame>
        <p:nvGraphicFramePr>
          <p:cNvPr id="7179" name="Object 26"/>
          <p:cNvGraphicFramePr>
            <a:graphicFrameLocks noChangeAspect="1"/>
          </p:cNvGraphicFramePr>
          <p:nvPr/>
        </p:nvGraphicFramePr>
        <p:xfrm>
          <a:off x="571500" y="5511800"/>
          <a:ext cx="2112963" cy="644525"/>
        </p:xfrm>
        <a:graphic>
          <a:graphicData uri="http://schemas.openxmlformats.org/presentationml/2006/ole">
            <p:oleObj spid="_x0000_s7179" name="Формула" r:id="rId11" imgW="1041120" imgH="317160" progId="Equation.3">
              <p:embed/>
            </p:oleObj>
          </a:graphicData>
        </a:graphic>
      </p:graphicFrame>
      <p:graphicFrame>
        <p:nvGraphicFramePr>
          <p:cNvPr id="7180" name="Object 27"/>
          <p:cNvGraphicFramePr>
            <a:graphicFrameLocks noChangeAspect="1"/>
          </p:cNvGraphicFramePr>
          <p:nvPr/>
        </p:nvGraphicFramePr>
        <p:xfrm>
          <a:off x="4873625" y="5429250"/>
          <a:ext cx="3556000" cy="720725"/>
        </p:xfrm>
        <a:graphic>
          <a:graphicData uri="http://schemas.openxmlformats.org/presentationml/2006/ole">
            <p:oleObj spid="_x0000_s7180" name="Формула" r:id="rId12" imgW="1625400" imgH="330120" progId="Equation.3">
              <p:embed/>
            </p:oleObj>
          </a:graphicData>
        </a:graphic>
      </p:graphicFrame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85750" y="214313"/>
            <a:ext cx="871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sz="20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2.5. Характеристики переноса энергии электромагнитной волной</a:t>
            </a:r>
            <a:endParaRPr lang="ru-RU" sz="2000">
              <a:ea typeface="Times New Roman" pitchFamily="18" charset="0"/>
              <a:cs typeface="Arial" charset="0"/>
            </a:endParaRPr>
          </a:p>
        </p:txBody>
      </p:sp>
      <p:sp>
        <p:nvSpPr>
          <p:cNvPr id="18" name="Прямоугольник 7"/>
          <p:cNvSpPr>
            <a:spLocks noChangeArrowheads="1"/>
          </p:cNvSpPr>
          <p:nvPr/>
        </p:nvSpPr>
        <p:spPr bwMode="auto">
          <a:xfrm>
            <a:off x="6197600" y="6286500"/>
            <a:ext cx="258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B0F0"/>
                </a:solidFill>
                <a:latin typeface="Constantia" pitchFamily="18" charset="0"/>
              </a:rPr>
              <a:t>(Пример: задача 7.23)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/>
      <p:bldP spid="7185" grpId="0"/>
      <p:bldP spid="718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555875" y="1987550"/>
          <a:ext cx="2879725" cy="1117600"/>
        </p:xfrm>
        <a:graphic>
          <a:graphicData uri="http://schemas.openxmlformats.org/presentationml/2006/ole">
            <p:oleObj spid="_x0000_s8194" name="Формула" r:id="rId3" imgW="1079280" imgH="419040" progId="Equation.3">
              <p:embed/>
            </p:oleObj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140200" y="3470275"/>
          <a:ext cx="3455988" cy="1038225"/>
        </p:xfrm>
        <a:graphic>
          <a:graphicData uri="http://schemas.openxmlformats.org/presentationml/2006/ole">
            <p:oleObj spid="_x0000_s8195" name="Формула" r:id="rId4" imgW="1739900" imgH="520700" progId="Equation.3">
              <p:embed/>
            </p:oleObj>
          </a:graphicData>
        </a:graphic>
      </p:graphicFrame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6588125" y="5157788"/>
          <a:ext cx="1800225" cy="787400"/>
        </p:xfrm>
        <a:graphic>
          <a:graphicData uri="http://schemas.openxmlformats.org/presentationml/2006/ole">
            <p:oleObj spid="_x0000_s8196" name="Формула" r:id="rId5" imgW="672808" imgH="291973" progId="Equation.3">
              <p:embed/>
            </p:oleObj>
          </a:graphicData>
        </a:graphic>
      </p:graphicFrame>
      <p:graphicFrame>
        <p:nvGraphicFramePr>
          <p:cNvPr id="8197" name="Object 11"/>
          <p:cNvGraphicFramePr>
            <a:graphicFrameLocks noChangeAspect="1"/>
          </p:cNvGraphicFramePr>
          <p:nvPr/>
        </p:nvGraphicFramePr>
        <p:xfrm>
          <a:off x="1163638" y="701675"/>
          <a:ext cx="2108200" cy="1011238"/>
        </p:xfrm>
        <a:graphic>
          <a:graphicData uri="http://schemas.openxmlformats.org/presentationml/2006/ole">
            <p:oleObj spid="_x0000_s8197" name="Формула" r:id="rId6" imgW="97776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8"/>
          <p:cNvSpPr txBox="1">
            <a:spLocks noChangeArrowheads="1"/>
          </p:cNvSpPr>
          <p:nvPr/>
        </p:nvSpPr>
        <p:spPr bwMode="auto">
          <a:xfrm>
            <a:off x="7548563" y="5661025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sym typeface="Symbol" pitchFamily="18" charset="2"/>
              </a:rPr>
              <a:t></a:t>
            </a:r>
            <a:r>
              <a:rPr lang="en-US" sz="360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нм</a:t>
            </a:r>
          </a:p>
        </p:txBody>
      </p:sp>
      <p:pic>
        <p:nvPicPr>
          <p:cNvPr id="145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688387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Прямоугольник 7"/>
          <p:cNvSpPr>
            <a:spLocks noChangeArrowheads="1"/>
          </p:cNvSpPr>
          <p:nvPr/>
        </p:nvSpPr>
        <p:spPr bwMode="auto">
          <a:xfrm>
            <a:off x="2143125" y="5072063"/>
            <a:ext cx="642938" cy="338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FF00"/>
                </a:solidFill>
                <a:latin typeface="Constantia" pitchFamily="18" charset="0"/>
              </a:rPr>
              <a:t>нм</a:t>
            </a:r>
          </a:p>
        </p:txBody>
      </p:sp>
      <p:sp>
        <p:nvSpPr>
          <p:cNvPr id="145412" name="Прямоугольник 7"/>
          <p:cNvSpPr>
            <a:spLocks noChangeArrowheads="1"/>
          </p:cNvSpPr>
          <p:nvPr/>
        </p:nvSpPr>
        <p:spPr bwMode="auto">
          <a:xfrm>
            <a:off x="6143625" y="5072063"/>
            <a:ext cx="642938" cy="338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FF00"/>
                </a:solidFill>
                <a:latin typeface="Constantia" pitchFamily="18" charset="0"/>
              </a:rPr>
              <a:t>нм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640873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897063" y="152400"/>
            <a:ext cx="5627687" cy="684213"/>
          </a:xfrm>
        </p:spPr>
        <p:txBody>
          <a:bodyPr/>
          <a:lstStyle/>
          <a:p>
            <a:pPr eaLnBrk="1" hangingPunct="1"/>
            <a:r>
              <a:rPr lang="ru-RU" sz="3800" i="1" smtClean="0">
                <a:latin typeface="Constantia" pitchFamily="18" charset="0"/>
              </a:rPr>
              <a:t>Спектр видимого света</a:t>
            </a:r>
          </a:p>
        </p:txBody>
      </p:sp>
      <p:sp>
        <p:nvSpPr>
          <p:cNvPr id="146435" name="Line 6"/>
          <p:cNvSpPr>
            <a:spLocks noChangeShapeType="1"/>
          </p:cNvSpPr>
          <p:nvPr/>
        </p:nvSpPr>
        <p:spPr bwMode="auto">
          <a:xfrm>
            <a:off x="1547813" y="5632450"/>
            <a:ext cx="7127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46436" name="Line 7"/>
          <p:cNvSpPr>
            <a:spLocks noChangeShapeType="1"/>
          </p:cNvSpPr>
          <p:nvPr/>
        </p:nvSpPr>
        <p:spPr bwMode="auto">
          <a:xfrm rot="-5400000">
            <a:off x="-1315243" y="2978944"/>
            <a:ext cx="57261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46437" name="Text Box 8"/>
          <p:cNvSpPr txBox="1">
            <a:spLocks noChangeArrowheads="1"/>
          </p:cNvSpPr>
          <p:nvPr/>
        </p:nvSpPr>
        <p:spPr bwMode="auto">
          <a:xfrm>
            <a:off x="7548563" y="5661025"/>
            <a:ext cx="130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ym typeface="Symbol" pitchFamily="18" charset="2"/>
              </a:rPr>
              <a:t></a:t>
            </a:r>
            <a:r>
              <a:rPr lang="en-US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ru-RU" sz="36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2" name="Содержимое 1"/>
          <p:cNvSpPr>
            <a:spLocks noGrp="1"/>
          </p:cNvSpPr>
          <p:nvPr>
            <p:ph idx="4294967295"/>
          </p:nvPr>
        </p:nvSpPr>
        <p:spPr>
          <a:xfrm>
            <a:off x="0" y="1484313"/>
            <a:ext cx="8229600" cy="4424362"/>
          </a:xfrm>
        </p:spPr>
        <p:txBody>
          <a:bodyPr/>
          <a:lstStyle/>
          <a:p>
            <a:pPr indent="-69850" eaLnBrk="1" hangingPunct="1">
              <a:buFont typeface="Wingdings 2" pitchFamily="18" charset="2"/>
              <a:buNone/>
            </a:pPr>
            <a:r>
              <a:rPr lang="ru-RU" sz="2000" smtClean="0"/>
              <a:t>Если волновые поверхности имеют сферическую форму, волну называют сферической</a:t>
            </a:r>
          </a:p>
        </p:txBody>
      </p:sp>
      <p:pic>
        <p:nvPicPr>
          <p:cNvPr id="104463" name="Рисунок 3" descr="Ondes_compression_2d_20_peti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214563"/>
            <a:ext cx="260508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755650" y="2643188"/>
          <a:ext cx="1935163" cy="631825"/>
        </p:xfrm>
        <a:graphic>
          <a:graphicData uri="http://schemas.openxmlformats.org/presentationml/2006/ole">
            <p:oleObj spid="_x0000_s104452" name="Формула" r:id="rId5" imgW="545760" imgH="177480" progId="Equation.3">
              <p:embed/>
            </p:oleObj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928813" y="3357563"/>
          <a:ext cx="3627437" cy="903287"/>
        </p:xfrm>
        <a:graphic>
          <a:graphicData uri="http://schemas.openxmlformats.org/presentationml/2006/ole">
            <p:oleObj spid="_x0000_s104453" name="Формула" r:id="rId6" imgW="1790640" imgH="444240" progId="Equation.3">
              <p:embed/>
            </p:oleObj>
          </a:graphicData>
        </a:graphic>
      </p:graphicFrame>
      <p:sp>
        <p:nvSpPr>
          <p:cNvPr id="104464" name="Прямоугольник 4"/>
          <p:cNvSpPr>
            <a:spLocks noChangeArrowheads="1"/>
          </p:cNvSpPr>
          <p:nvPr/>
        </p:nvSpPr>
        <p:spPr bwMode="auto">
          <a:xfrm>
            <a:off x="2195513" y="692150"/>
            <a:ext cx="5113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Constantia" pitchFamily="18" charset="0"/>
              </a:rPr>
              <a:t>Сферическая волна </a:t>
            </a:r>
          </a:p>
        </p:txBody>
      </p:sp>
      <p:sp>
        <p:nvSpPr>
          <p:cNvPr id="104465" name="Rectangle 3"/>
          <p:cNvSpPr>
            <a:spLocks noChangeArrowheads="1"/>
          </p:cNvSpPr>
          <p:nvPr/>
        </p:nvSpPr>
        <p:spPr bwMode="auto">
          <a:xfrm>
            <a:off x="571500" y="357188"/>
            <a:ext cx="248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1.3. “Другие” волны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04466" name="Rectangle 37"/>
          <p:cNvSpPr>
            <a:spLocks noChangeArrowheads="1"/>
          </p:cNvSpPr>
          <p:nvPr/>
        </p:nvSpPr>
        <p:spPr bwMode="auto">
          <a:xfrm>
            <a:off x="1000125" y="4572000"/>
            <a:ext cx="7358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 typeface="Symbol" pitchFamily="18" charset="2"/>
              <a:buChar char="§"/>
              <a:tabLst>
                <a:tab pos="630238" algn="l"/>
              </a:tabLst>
            </a:pPr>
            <a:r>
              <a:rPr lang="en-US" sz="2000" b="1" i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Замечания</a:t>
            </a:r>
          </a:p>
          <a:p>
            <a:pPr algn="just" eaLnBrk="0" hangingPunct="0">
              <a:buFontTx/>
              <a:buAutoNum type="arabicParenR"/>
              <a:tabLst>
                <a:tab pos="630238" algn="l"/>
              </a:tabLst>
            </a:pPr>
            <a:r>
              <a:rPr lang="ru-RU" sz="2000" b="1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н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</a:rPr>
              <a:t>ет поглощения средой, но энергия </a:t>
            </a:r>
            <a:r>
              <a:rPr lang="en-US" sz="2000" b="1" i="1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</a:rPr>
              <a:t>разбегается</a:t>
            </a:r>
            <a:r>
              <a:rPr lang="en-US" sz="2000" b="1" i="1">
                <a:solidFill>
                  <a:srgbClr val="0000FF"/>
                </a:solidFill>
                <a:latin typeface="Constantia" pitchFamily="18" charset="0"/>
              </a:rPr>
              <a:t>”</a:t>
            </a:r>
            <a:r>
              <a:rPr lang="ru-RU" sz="2000" b="1">
                <a:solidFill>
                  <a:srgbClr val="0000FF"/>
                </a:solidFill>
                <a:latin typeface="Constantia" pitchFamily="18" charset="0"/>
              </a:rPr>
              <a:t>;</a:t>
            </a:r>
          </a:p>
          <a:p>
            <a:pPr algn="just" eaLnBrk="0" hangingPunct="0">
              <a:buFontTx/>
              <a:buAutoNum type="arabicParenR"/>
              <a:tabLst>
                <a:tab pos="630238" algn="l"/>
              </a:tabLst>
            </a:pPr>
            <a:r>
              <a:rPr lang="ru-RU" sz="2000" b="1">
                <a:solidFill>
                  <a:srgbClr val="0000FF"/>
                </a:solidFill>
                <a:latin typeface="Constantia" pitchFamily="18" charset="0"/>
              </a:rPr>
              <a:t>А если есть?                                               </a:t>
            </a:r>
          </a:p>
          <a:p>
            <a:pPr algn="just" eaLnBrk="0" hangingPunct="0">
              <a:tabLst>
                <a:tab pos="630238" algn="l"/>
              </a:tabLst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а. Плоская волна:</a:t>
            </a:r>
          </a:p>
          <a:p>
            <a:pPr algn="just" eaLnBrk="0" hangingPunct="0">
              <a:tabLst>
                <a:tab pos="630238" algn="l"/>
              </a:tabLst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                                 б.Сферическая волна:</a:t>
            </a:r>
          </a:p>
        </p:txBody>
      </p:sp>
      <p:sp>
        <p:nvSpPr>
          <p:cNvPr id="10446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458" name="Object 10"/>
          <p:cNvGraphicFramePr>
            <a:graphicFrameLocks noChangeAspect="1"/>
          </p:cNvGraphicFramePr>
          <p:nvPr/>
        </p:nvGraphicFramePr>
        <p:xfrm>
          <a:off x="3468688" y="5459413"/>
          <a:ext cx="1762125" cy="428625"/>
        </p:xfrm>
        <a:graphic>
          <a:graphicData uri="http://schemas.openxmlformats.org/presentationml/2006/ole">
            <p:oleObj spid="_x0000_s104458" name="Формула" r:id="rId7" imgW="1091880" imgH="266400" progId="Equation.3">
              <p:embed/>
            </p:oleObj>
          </a:graphicData>
        </a:graphic>
      </p:graphicFrame>
      <p:sp>
        <p:nvSpPr>
          <p:cNvPr id="1044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6403975" y="5946775"/>
          <a:ext cx="1622425" cy="646113"/>
        </p:xfrm>
        <a:graphic>
          <a:graphicData uri="http://schemas.openxmlformats.org/presentationml/2006/ole">
            <p:oleObj spid="_x0000_s104460" name="Формула" r:id="rId8" imgW="11048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09" name="Rectangle 8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1413" name="Object 3"/>
          <p:cNvGraphicFramePr>
            <a:graphicFrameLocks noChangeAspect="1"/>
          </p:cNvGraphicFramePr>
          <p:nvPr/>
        </p:nvGraphicFramePr>
        <p:xfrm>
          <a:off x="3500438" y="1857375"/>
          <a:ext cx="5126037" cy="779463"/>
        </p:xfrm>
        <a:graphic>
          <a:graphicData uri="http://schemas.openxmlformats.org/presentationml/2006/ole">
            <p:oleObj spid="_x0000_s105475" name="Формула" r:id="rId4" imgW="3009600" imgH="457200" progId="Equation.3">
              <p:embed/>
            </p:oleObj>
          </a:graphicData>
        </a:graphic>
      </p:graphicFrame>
      <p:sp>
        <p:nvSpPr>
          <p:cNvPr id="105510" name="Rectangle 85"/>
          <p:cNvSpPr>
            <a:spLocks noChangeArrowheads="1"/>
          </p:cNvSpPr>
          <p:nvPr/>
        </p:nvSpPr>
        <p:spPr bwMode="auto">
          <a:xfrm>
            <a:off x="571500" y="35718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1.4. Энергия упругой волны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179388" y="908050"/>
            <a:ext cx="4105275" cy="5834063"/>
            <a:chOff x="179388" y="908050"/>
            <a:chExt cx="4105275" cy="5834063"/>
          </a:xfrm>
        </p:grpSpPr>
        <p:grpSp>
          <p:nvGrpSpPr>
            <p:cNvPr id="105515" name="Group 12"/>
            <p:cNvGrpSpPr>
              <a:grpSpLocks/>
            </p:cNvGrpSpPr>
            <p:nvPr/>
          </p:nvGrpSpPr>
          <p:grpSpPr bwMode="auto">
            <a:xfrm>
              <a:off x="179388" y="3141663"/>
              <a:ext cx="4105275" cy="3600450"/>
              <a:chOff x="2640" y="1359"/>
              <a:chExt cx="3600" cy="2820"/>
            </a:xfrm>
          </p:grpSpPr>
          <p:sp>
            <p:nvSpPr>
              <p:cNvPr id="105518" name="Text Box 13"/>
              <p:cNvSpPr txBox="1">
                <a:spLocks noChangeArrowheads="1"/>
              </p:cNvSpPr>
              <p:nvPr/>
            </p:nvSpPr>
            <p:spPr bwMode="auto">
              <a:xfrm>
                <a:off x="3360" y="1359"/>
                <a:ext cx="519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200" i="1">
                    <a:latin typeface="Times New Roman" pitchFamily="18" charset="0"/>
                  </a:rPr>
                  <a:t>n</a:t>
                </a:r>
                <a:endParaRPr lang="ru-RU" sz="3200"/>
              </a:p>
            </p:txBody>
          </p:sp>
          <p:sp>
            <p:nvSpPr>
              <p:cNvPr id="105519" name="Text Box 14"/>
              <p:cNvSpPr txBox="1">
                <a:spLocks noChangeArrowheads="1"/>
              </p:cNvSpPr>
              <p:nvPr/>
            </p:nvSpPr>
            <p:spPr bwMode="auto">
              <a:xfrm>
                <a:off x="4761" y="1359"/>
                <a:ext cx="75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200" i="1">
                    <a:latin typeface="Times New Roman" pitchFamily="18" charset="0"/>
                  </a:rPr>
                  <a:t>n</a:t>
                </a:r>
                <a:r>
                  <a:rPr lang="en-US" sz="3200">
                    <a:latin typeface="Times New Roman" pitchFamily="18" charset="0"/>
                  </a:rPr>
                  <a:t>+1</a:t>
                </a:r>
                <a:endParaRPr lang="ru-RU" sz="3200"/>
              </a:p>
            </p:txBody>
          </p:sp>
          <p:sp>
            <p:nvSpPr>
              <p:cNvPr id="105520" name="Text Box 15"/>
              <p:cNvSpPr txBox="1">
                <a:spLocks noChangeArrowheads="1"/>
              </p:cNvSpPr>
              <p:nvPr/>
            </p:nvSpPr>
            <p:spPr bwMode="auto">
              <a:xfrm>
                <a:off x="3931" y="2736"/>
                <a:ext cx="531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600" i="1"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3600" i="1" baseline="-25000">
                    <a:latin typeface="Times New Roman" pitchFamily="18" charset="0"/>
                  </a:rPr>
                  <a:t>n</a:t>
                </a:r>
                <a:endParaRPr lang="ru-RU" sz="3600"/>
              </a:p>
            </p:txBody>
          </p:sp>
          <p:sp>
            <p:nvSpPr>
              <p:cNvPr id="105521" name="Text Box 16"/>
              <p:cNvSpPr txBox="1">
                <a:spLocks noChangeArrowheads="1"/>
              </p:cNvSpPr>
              <p:nvPr/>
            </p:nvSpPr>
            <p:spPr bwMode="auto">
              <a:xfrm>
                <a:off x="5421" y="2691"/>
                <a:ext cx="819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600" i="1"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3600" i="1" baseline="-25000">
                    <a:latin typeface="Times New Roman" pitchFamily="18" charset="0"/>
                  </a:rPr>
                  <a:t>n</a:t>
                </a:r>
                <a:r>
                  <a:rPr lang="en-US" sz="3600" baseline="-25000">
                    <a:latin typeface="Times New Roman" pitchFamily="18" charset="0"/>
                  </a:rPr>
                  <a:t>+1</a:t>
                </a:r>
                <a:endParaRPr lang="ru-RU" sz="3600"/>
              </a:p>
            </p:txBody>
          </p:sp>
          <p:sp>
            <p:nvSpPr>
              <p:cNvPr id="105522" name="Text Box 17"/>
              <p:cNvSpPr txBox="1">
                <a:spLocks noChangeArrowheads="1"/>
              </p:cNvSpPr>
              <p:nvPr/>
            </p:nvSpPr>
            <p:spPr bwMode="auto">
              <a:xfrm>
                <a:off x="3180" y="3519"/>
                <a:ext cx="755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200" i="1">
                    <a:latin typeface="Times New Roman" pitchFamily="18" charset="0"/>
                  </a:rPr>
                  <a:t>x</a:t>
                </a:r>
                <a:r>
                  <a:rPr lang="en-US" sz="3200" i="1" baseline="-25000">
                    <a:latin typeface="Times New Roman" pitchFamily="18" charset="0"/>
                  </a:rPr>
                  <a:t>n</a:t>
                </a:r>
                <a:r>
                  <a:rPr lang="en-US" sz="3200" baseline="-25000">
                    <a:latin typeface="Times New Roman" pitchFamily="18" charset="0"/>
                  </a:rPr>
                  <a:t>0</a:t>
                </a:r>
                <a:endParaRPr lang="ru-RU" sz="3200"/>
              </a:p>
            </p:txBody>
          </p:sp>
          <p:grpSp>
            <p:nvGrpSpPr>
              <p:cNvPr id="105523" name="Group 18"/>
              <p:cNvGrpSpPr>
                <a:grpSpLocks/>
              </p:cNvGrpSpPr>
              <p:nvPr/>
            </p:nvGrpSpPr>
            <p:grpSpPr bwMode="auto">
              <a:xfrm>
                <a:off x="2640" y="1899"/>
                <a:ext cx="3420" cy="1636"/>
                <a:chOff x="3180" y="2443"/>
                <a:chExt cx="2136" cy="1092"/>
              </a:xfrm>
            </p:grpSpPr>
            <p:sp>
              <p:nvSpPr>
                <p:cNvPr id="105525" name="Freeform 19"/>
                <p:cNvSpPr>
                  <a:spLocks/>
                </p:cNvSpPr>
                <p:nvPr/>
              </p:nvSpPr>
              <p:spPr bwMode="auto">
                <a:xfrm>
                  <a:off x="3180" y="2515"/>
                  <a:ext cx="168" cy="360"/>
                </a:xfrm>
                <a:custGeom>
                  <a:avLst/>
                  <a:gdLst>
                    <a:gd name="T0" fmla="*/ 168 w 264"/>
                    <a:gd name="T1" fmla="*/ 0 h 360"/>
                    <a:gd name="T2" fmla="*/ 76 w 264"/>
                    <a:gd name="T3" fmla="*/ 120 h 360"/>
                    <a:gd name="T4" fmla="*/ 76 w 264"/>
                    <a:gd name="T5" fmla="*/ 264 h 360"/>
                    <a:gd name="T6" fmla="*/ 0 w 264"/>
                    <a:gd name="T7" fmla="*/ 36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4"/>
                    <a:gd name="T13" fmla="*/ 0 h 360"/>
                    <a:gd name="T14" fmla="*/ 264 w 264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4" h="360">
                      <a:moveTo>
                        <a:pt x="264" y="0"/>
                      </a:moveTo>
                      <a:cubicBezTo>
                        <a:pt x="204" y="38"/>
                        <a:pt x="144" y="76"/>
                        <a:pt x="120" y="120"/>
                      </a:cubicBezTo>
                      <a:cubicBezTo>
                        <a:pt x="96" y="164"/>
                        <a:pt x="140" y="224"/>
                        <a:pt x="120" y="264"/>
                      </a:cubicBezTo>
                      <a:cubicBezTo>
                        <a:pt x="100" y="304"/>
                        <a:pt x="20" y="344"/>
                        <a:pt x="0" y="36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6" name="Freeform 20"/>
                <p:cNvSpPr>
                  <a:spLocks/>
                </p:cNvSpPr>
                <p:nvPr/>
              </p:nvSpPr>
              <p:spPr bwMode="auto">
                <a:xfrm>
                  <a:off x="3265" y="2595"/>
                  <a:ext cx="376" cy="180"/>
                </a:xfrm>
                <a:custGeom>
                  <a:avLst/>
                  <a:gdLst>
                    <a:gd name="T0" fmla="*/ 2 w 9461"/>
                    <a:gd name="T1" fmla="*/ 147 h 2496"/>
                    <a:gd name="T2" fmla="*/ 15 w 9461"/>
                    <a:gd name="T3" fmla="*/ 119 h 2496"/>
                    <a:gd name="T4" fmla="*/ 23 w 9461"/>
                    <a:gd name="T5" fmla="*/ 100 h 2496"/>
                    <a:gd name="T6" fmla="*/ 34 w 9461"/>
                    <a:gd name="T7" fmla="*/ 73 h 2496"/>
                    <a:gd name="T8" fmla="*/ 47 w 9461"/>
                    <a:gd name="T9" fmla="*/ 44 h 2496"/>
                    <a:gd name="T10" fmla="*/ 56 w 9461"/>
                    <a:gd name="T11" fmla="*/ 24 h 2496"/>
                    <a:gd name="T12" fmla="*/ 63 w 9461"/>
                    <a:gd name="T13" fmla="*/ 8 h 2496"/>
                    <a:gd name="T14" fmla="*/ 64 w 9461"/>
                    <a:gd name="T15" fmla="*/ 3 h 2496"/>
                    <a:gd name="T16" fmla="*/ 69 w 9461"/>
                    <a:gd name="T17" fmla="*/ 11 h 2496"/>
                    <a:gd name="T18" fmla="*/ 82 w 9461"/>
                    <a:gd name="T19" fmla="*/ 42 h 2496"/>
                    <a:gd name="T20" fmla="*/ 89 w 9461"/>
                    <a:gd name="T21" fmla="*/ 60 h 2496"/>
                    <a:gd name="T22" fmla="*/ 101 w 9461"/>
                    <a:gd name="T23" fmla="*/ 101 h 2496"/>
                    <a:gd name="T24" fmla="*/ 107 w 9461"/>
                    <a:gd name="T25" fmla="*/ 120 h 2496"/>
                    <a:gd name="T26" fmla="*/ 110 w 9461"/>
                    <a:gd name="T27" fmla="*/ 131 h 2496"/>
                    <a:gd name="T28" fmla="*/ 118 w 9461"/>
                    <a:gd name="T29" fmla="*/ 150 h 2496"/>
                    <a:gd name="T30" fmla="*/ 124 w 9461"/>
                    <a:gd name="T31" fmla="*/ 167 h 2496"/>
                    <a:gd name="T32" fmla="*/ 127 w 9461"/>
                    <a:gd name="T33" fmla="*/ 173 h 2496"/>
                    <a:gd name="T34" fmla="*/ 140 w 9461"/>
                    <a:gd name="T35" fmla="*/ 138 h 2496"/>
                    <a:gd name="T36" fmla="*/ 143 w 9461"/>
                    <a:gd name="T37" fmla="*/ 132 h 2496"/>
                    <a:gd name="T38" fmla="*/ 148 w 9461"/>
                    <a:gd name="T39" fmla="*/ 116 h 2496"/>
                    <a:gd name="T40" fmla="*/ 151 w 9461"/>
                    <a:gd name="T41" fmla="*/ 107 h 2496"/>
                    <a:gd name="T42" fmla="*/ 155 w 9461"/>
                    <a:gd name="T43" fmla="*/ 96 h 2496"/>
                    <a:gd name="T44" fmla="*/ 167 w 9461"/>
                    <a:gd name="T45" fmla="*/ 56 h 2496"/>
                    <a:gd name="T46" fmla="*/ 174 w 9461"/>
                    <a:gd name="T47" fmla="*/ 37 h 2496"/>
                    <a:gd name="T48" fmla="*/ 181 w 9461"/>
                    <a:gd name="T49" fmla="*/ 16 h 2496"/>
                    <a:gd name="T50" fmla="*/ 184 w 9461"/>
                    <a:gd name="T51" fmla="*/ 5 h 2496"/>
                    <a:gd name="T52" fmla="*/ 186 w 9461"/>
                    <a:gd name="T53" fmla="*/ 0 h 2496"/>
                    <a:gd name="T54" fmla="*/ 186 w 9461"/>
                    <a:gd name="T55" fmla="*/ 1 h 2496"/>
                    <a:gd name="T56" fmla="*/ 199 w 9461"/>
                    <a:gd name="T57" fmla="*/ 35 h 2496"/>
                    <a:gd name="T58" fmla="*/ 208 w 9461"/>
                    <a:gd name="T59" fmla="*/ 56 h 2496"/>
                    <a:gd name="T60" fmla="*/ 218 w 9461"/>
                    <a:gd name="T61" fmla="*/ 82 h 2496"/>
                    <a:gd name="T62" fmla="*/ 227 w 9461"/>
                    <a:gd name="T63" fmla="*/ 113 h 2496"/>
                    <a:gd name="T64" fmla="*/ 230 w 9461"/>
                    <a:gd name="T65" fmla="*/ 120 h 2496"/>
                    <a:gd name="T66" fmla="*/ 243 w 9461"/>
                    <a:gd name="T67" fmla="*/ 147 h 2496"/>
                    <a:gd name="T68" fmla="*/ 248 w 9461"/>
                    <a:gd name="T69" fmla="*/ 161 h 2496"/>
                    <a:gd name="T70" fmla="*/ 256 w 9461"/>
                    <a:gd name="T71" fmla="*/ 166 h 2496"/>
                    <a:gd name="T72" fmla="*/ 267 w 9461"/>
                    <a:gd name="T73" fmla="*/ 138 h 2496"/>
                    <a:gd name="T74" fmla="*/ 273 w 9461"/>
                    <a:gd name="T75" fmla="*/ 119 h 2496"/>
                    <a:gd name="T76" fmla="*/ 283 w 9461"/>
                    <a:gd name="T77" fmla="*/ 93 h 2496"/>
                    <a:gd name="T78" fmla="*/ 288 w 9461"/>
                    <a:gd name="T79" fmla="*/ 79 h 2496"/>
                    <a:gd name="T80" fmla="*/ 301 w 9461"/>
                    <a:gd name="T81" fmla="*/ 35 h 2496"/>
                    <a:gd name="T82" fmla="*/ 308 w 9461"/>
                    <a:gd name="T83" fmla="*/ 3 h 2496"/>
                    <a:gd name="T84" fmla="*/ 320 w 9461"/>
                    <a:gd name="T85" fmla="*/ 34 h 2496"/>
                    <a:gd name="T86" fmla="*/ 338 w 9461"/>
                    <a:gd name="T87" fmla="*/ 78 h 2496"/>
                    <a:gd name="T88" fmla="*/ 340 w 9461"/>
                    <a:gd name="T89" fmla="*/ 85 h 2496"/>
                    <a:gd name="T90" fmla="*/ 347 w 9461"/>
                    <a:gd name="T91" fmla="*/ 109 h 2496"/>
                    <a:gd name="T92" fmla="*/ 360 w 9461"/>
                    <a:gd name="T93" fmla="*/ 138 h 2496"/>
                    <a:gd name="T94" fmla="*/ 371 w 9461"/>
                    <a:gd name="T95" fmla="*/ 165 h 2496"/>
                    <a:gd name="T96" fmla="*/ 375 w 9461"/>
                    <a:gd name="T97" fmla="*/ 180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5527" name="Group 21"/>
                <p:cNvGrpSpPr>
                  <a:grpSpLocks/>
                </p:cNvGrpSpPr>
                <p:nvPr/>
              </p:nvGrpSpPr>
              <p:grpSpPr bwMode="auto">
                <a:xfrm>
                  <a:off x="3865" y="2583"/>
                  <a:ext cx="756" cy="180"/>
                  <a:chOff x="6537" y="1674"/>
                  <a:chExt cx="763" cy="197"/>
                </a:xfrm>
              </p:grpSpPr>
              <p:sp>
                <p:nvSpPr>
                  <p:cNvPr id="105538" name="Freeform 22"/>
                  <p:cNvSpPr>
                    <a:spLocks/>
                  </p:cNvSpPr>
                  <p:nvPr/>
                </p:nvSpPr>
                <p:spPr bwMode="auto">
                  <a:xfrm>
                    <a:off x="6537" y="1674"/>
                    <a:ext cx="379" cy="197"/>
                  </a:xfrm>
                  <a:custGeom>
                    <a:avLst/>
                    <a:gdLst>
                      <a:gd name="T0" fmla="*/ 2 w 9461"/>
                      <a:gd name="T1" fmla="*/ 161 h 2496"/>
                      <a:gd name="T2" fmla="*/ 15 w 9461"/>
                      <a:gd name="T3" fmla="*/ 130 h 2496"/>
                      <a:gd name="T4" fmla="*/ 23 w 9461"/>
                      <a:gd name="T5" fmla="*/ 109 h 2496"/>
                      <a:gd name="T6" fmla="*/ 35 w 9461"/>
                      <a:gd name="T7" fmla="*/ 80 h 2496"/>
                      <a:gd name="T8" fmla="*/ 48 w 9461"/>
                      <a:gd name="T9" fmla="*/ 48 h 2496"/>
                      <a:gd name="T10" fmla="*/ 57 w 9461"/>
                      <a:gd name="T11" fmla="*/ 27 h 2496"/>
                      <a:gd name="T12" fmla="*/ 63 w 9461"/>
                      <a:gd name="T13" fmla="*/ 9 h 2496"/>
                      <a:gd name="T14" fmla="*/ 65 w 9461"/>
                      <a:gd name="T15" fmla="*/ 4 h 2496"/>
                      <a:gd name="T16" fmla="*/ 69 w 9461"/>
                      <a:gd name="T17" fmla="*/ 12 h 2496"/>
                      <a:gd name="T18" fmla="*/ 82 w 9461"/>
                      <a:gd name="T19" fmla="*/ 45 h 2496"/>
                      <a:gd name="T20" fmla="*/ 90 w 9461"/>
                      <a:gd name="T21" fmla="*/ 65 h 2496"/>
                      <a:gd name="T22" fmla="*/ 102 w 9461"/>
                      <a:gd name="T23" fmla="*/ 111 h 2496"/>
                      <a:gd name="T24" fmla="*/ 108 w 9461"/>
                      <a:gd name="T25" fmla="*/ 132 h 2496"/>
                      <a:gd name="T26" fmla="*/ 111 w 9461"/>
                      <a:gd name="T27" fmla="*/ 143 h 2496"/>
                      <a:gd name="T28" fmla="*/ 119 w 9461"/>
                      <a:gd name="T29" fmla="*/ 164 h 2496"/>
                      <a:gd name="T30" fmla="*/ 125 w 9461"/>
                      <a:gd name="T31" fmla="*/ 183 h 2496"/>
                      <a:gd name="T32" fmla="*/ 128 w 9461"/>
                      <a:gd name="T33" fmla="*/ 189 h 2496"/>
                      <a:gd name="T34" fmla="*/ 141 w 9461"/>
                      <a:gd name="T35" fmla="*/ 152 h 2496"/>
                      <a:gd name="T36" fmla="*/ 144 w 9461"/>
                      <a:gd name="T37" fmla="*/ 145 h 2496"/>
                      <a:gd name="T38" fmla="*/ 150 w 9461"/>
                      <a:gd name="T39" fmla="*/ 127 h 2496"/>
                      <a:gd name="T40" fmla="*/ 152 w 9461"/>
                      <a:gd name="T41" fmla="*/ 117 h 2496"/>
                      <a:gd name="T42" fmla="*/ 156 w 9461"/>
                      <a:gd name="T43" fmla="*/ 105 h 2496"/>
                      <a:gd name="T44" fmla="*/ 168 w 9461"/>
                      <a:gd name="T45" fmla="*/ 62 h 2496"/>
                      <a:gd name="T46" fmla="*/ 175 w 9461"/>
                      <a:gd name="T47" fmla="*/ 41 h 2496"/>
                      <a:gd name="T48" fmla="*/ 182 w 9461"/>
                      <a:gd name="T49" fmla="*/ 17 h 2496"/>
                      <a:gd name="T50" fmla="*/ 185 w 9461"/>
                      <a:gd name="T51" fmla="*/ 6 h 2496"/>
                      <a:gd name="T52" fmla="*/ 187 w 9461"/>
                      <a:gd name="T53" fmla="*/ 0 h 2496"/>
                      <a:gd name="T54" fmla="*/ 187 w 9461"/>
                      <a:gd name="T55" fmla="*/ 1 h 2496"/>
                      <a:gd name="T56" fmla="*/ 200 w 9461"/>
                      <a:gd name="T57" fmla="*/ 38 h 2496"/>
                      <a:gd name="T58" fmla="*/ 210 w 9461"/>
                      <a:gd name="T59" fmla="*/ 62 h 2496"/>
                      <a:gd name="T60" fmla="*/ 220 w 9461"/>
                      <a:gd name="T61" fmla="*/ 90 h 2496"/>
                      <a:gd name="T62" fmla="*/ 229 w 9461"/>
                      <a:gd name="T63" fmla="*/ 124 h 2496"/>
                      <a:gd name="T64" fmla="*/ 232 w 9461"/>
                      <a:gd name="T65" fmla="*/ 132 h 2496"/>
                      <a:gd name="T66" fmla="*/ 245 w 9461"/>
                      <a:gd name="T67" fmla="*/ 161 h 2496"/>
                      <a:gd name="T68" fmla="*/ 250 w 9461"/>
                      <a:gd name="T69" fmla="*/ 176 h 2496"/>
                      <a:gd name="T70" fmla="*/ 258 w 9461"/>
                      <a:gd name="T71" fmla="*/ 182 h 2496"/>
                      <a:gd name="T72" fmla="*/ 269 w 9461"/>
                      <a:gd name="T73" fmla="*/ 151 h 2496"/>
                      <a:gd name="T74" fmla="*/ 275 w 9461"/>
                      <a:gd name="T75" fmla="*/ 131 h 2496"/>
                      <a:gd name="T76" fmla="*/ 285 w 9461"/>
                      <a:gd name="T77" fmla="*/ 101 h 2496"/>
                      <a:gd name="T78" fmla="*/ 290 w 9461"/>
                      <a:gd name="T79" fmla="*/ 86 h 2496"/>
                      <a:gd name="T80" fmla="*/ 303 w 9461"/>
                      <a:gd name="T81" fmla="*/ 39 h 2496"/>
                      <a:gd name="T82" fmla="*/ 310 w 9461"/>
                      <a:gd name="T83" fmla="*/ 4 h 2496"/>
                      <a:gd name="T84" fmla="*/ 323 w 9461"/>
                      <a:gd name="T85" fmla="*/ 37 h 2496"/>
                      <a:gd name="T86" fmla="*/ 340 w 9461"/>
                      <a:gd name="T87" fmla="*/ 85 h 2496"/>
                      <a:gd name="T88" fmla="*/ 342 w 9461"/>
                      <a:gd name="T89" fmla="*/ 93 h 2496"/>
                      <a:gd name="T90" fmla="*/ 349 w 9461"/>
                      <a:gd name="T91" fmla="*/ 119 h 2496"/>
                      <a:gd name="T92" fmla="*/ 363 w 9461"/>
                      <a:gd name="T93" fmla="*/ 151 h 2496"/>
                      <a:gd name="T94" fmla="*/ 374 w 9461"/>
                      <a:gd name="T95" fmla="*/ 181 h 2496"/>
                      <a:gd name="T96" fmla="*/ 378 w 9461"/>
                      <a:gd name="T97" fmla="*/ 197 h 249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461"/>
                      <a:gd name="T148" fmla="*/ 0 h 2496"/>
                      <a:gd name="T149" fmla="*/ 9461 w 9461"/>
                      <a:gd name="T150" fmla="*/ 2496 h 249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461" h="2496">
                        <a:moveTo>
                          <a:pt x="0" y="2196"/>
                        </a:moveTo>
                        <a:cubicBezTo>
                          <a:pt x="20" y="2147"/>
                          <a:pt x="29" y="2083"/>
                          <a:pt x="60" y="2040"/>
                        </a:cubicBezTo>
                        <a:cubicBezTo>
                          <a:pt x="115" y="1963"/>
                          <a:pt x="192" y="1886"/>
                          <a:pt x="252" y="1812"/>
                        </a:cubicBezTo>
                        <a:cubicBezTo>
                          <a:pt x="299" y="1755"/>
                          <a:pt x="333" y="1695"/>
                          <a:pt x="384" y="1644"/>
                        </a:cubicBezTo>
                        <a:cubicBezTo>
                          <a:pt x="408" y="1572"/>
                          <a:pt x="462" y="1506"/>
                          <a:pt x="516" y="1452"/>
                        </a:cubicBezTo>
                        <a:cubicBezTo>
                          <a:pt x="539" y="1383"/>
                          <a:pt x="511" y="1445"/>
                          <a:pt x="576" y="1380"/>
                        </a:cubicBezTo>
                        <a:cubicBezTo>
                          <a:pt x="643" y="1313"/>
                          <a:pt x="676" y="1217"/>
                          <a:pt x="756" y="1164"/>
                        </a:cubicBezTo>
                        <a:cubicBezTo>
                          <a:pt x="775" y="1106"/>
                          <a:pt x="828" y="1059"/>
                          <a:pt x="864" y="1008"/>
                        </a:cubicBezTo>
                        <a:cubicBezTo>
                          <a:pt x="943" y="895"/>
                          <a:pt x="1025" y="786"/>
                          <a:pt x="1116" y="684"/>
                        </a:cubicBezTo>
                        <a:cubicBezTo>
                          <a:pt x="1139" y="659"/>
                          <a:pt x="1169" y="640"/>
                          <a:pt x="1188" y="612"/>
                        </a:cubicBezTo>
                        <a:cubicBezTo>
                          <a:pt x="1234" y="544"/>
                          <a:pt x="1277" y="481"/>
                          <a:pt x="1332" y="420"/>
                        </a:cubicBezTo>
                        <a:cubicBezTo>
                          <a:pt x="1359" y="391"/>
                          <a:pt x="1396" y="370"/>
                          <a:pt x="1416" y="336"/>
                        </a:cubicBezTo>
                        <a:cubicBezTo>
                          <a:pt x="1459" y="264"/>
                          <a:pt x="1433" y="289"/>
                          <a:pt x="1488" y="252"/>
                        </a:cubicBezTo>
                        <a:cubicBezTo>
                          <a:pt x="1520" y="204"/>
                          <a:pt x="1552" y="156"/>
                          <a:pt x="1584" y="108"/>
                        </a:cubicBezTo>
                        <a:cubicBezTo>
                          <a:pt x="1602" y="81"/>
                          <a:pt x="1632" y="46"/>
                          <a:pt x="1632" y="12"/>
                        </a:cubicBezTo>
                        <a:cubicBezTo>
                          <a:pt x="1628" y="24"/>
                          <a:pt x="1612" y="38"/>
                          <a:pt x="1620" y="48"/>
                        </a:cubicBezTo>
                        <a:cubicBezTo>
                          <a:pt x="1633" y="65"/>
                          <a:pt x="1662" y="59"/>
                          <a:pt x="1680" y="72"/>
                        </a:cubicBezTo>
                        <a:cubicBezTo>
                          <a:pt x="1695" y="82"/>
                          <a:pt x="1722" y="145"/>
                          <a:pt x="1728" y="156"/>
                        </a:cubicBezTo>
                        <a:cubicBezTo>
                          <a:pt x="1785" y="252"/>
                          <a:pt x="1855" y="341"/>
                          <a:pt x="1920" y="432"/>
                        </a:cubicBezTo>
                        <a:cubicBezTo>
                          <a:pt x="1957" y="484"/>
                          <a:pt x="1999" y="541"/>
                          <a:pt x="2052" y="576"/>
                        </a:cubicBezTo>
                        <a:cubicBezTo>
                          <a:pt x="2075" y="646"/>
                          <a:pt x="2046" y="582"/>
                          <a:pt x="2100" y="636"/>
                        </a:cubicBezTo>
                        <a:cubicBezTo>
                          <a:pt x="2145" y="681"/>
                          <a:pt x="2214" y="773"/>
                          <a:pt x="2244" y="828"/>
                        </a:cubicBezTo>
                        <a:cubicBezTo>
                          <a:pt x="2334" y="993"/>
                          <a:pt x="2409" y="1161"/>
                          <a:pt x="2508" y="1320"/>
                        </a:cubicBezTo>
                        <a:cubicBezTo>
                          <a:pt x="2570" y="1420"/>
                          <a:pt x="2503" y="1322"/>
                          <a:pt x="2544" y="1404"/>
                        </a:cubicBezTo>
                        <a:cubicBezTo>
                          <a:pt x="2563" y="1443"/>
                          <a:pt x="2641" y="1552"/>
                          <a:pt x="2652" y="1584"/>
                        </a:cubicBezTo>
                        <a:cubicBezTo>
                          <a:pt x="2670" y="1639"/>
                          <a:pt x="2656" y="1610"/>
                          <a:pt x="2700" y="1668"/>
                        </a:cubicBezTo>
                        <a:cubicBezTo>
                          <a:pt x="2724" y="1763"/>
                          <a:pt x="2693" y="1669"/>
                          <a:pt x="2760" y="1776"/>
                        </a:cubicBezTo>
                        <a:cubicBezTo>
                          <a:pt x="2767" y="1787"/>
                          <a:pt x="2765" y="1801"/>
                          <a:pt x="2772" y="1812"/>
                        </a:cubicBezTo>
                        <a:cubicBezTo>
                          <a:pt x="2781" y="1826"/>
                          <a:pt x="2798" y="1834"/>
                          <a:pt x="2808" y="1848"/>
                        </a:cubicBezTo>
                        <a:cubicBezTo>
                          <a:pt x="2858" y="1917"/>
                          <a:pt x="2919" y="2004"/>
                          <a:pt x="2964" y="2076"/>
                        </a:cubicBezTo>
                        <a:cubicBezTo>
                          <a:pt x="3034" y="2188"/>
                          <a:pt x="2946" y="2068"/>
                          <a:pt x="3012" y="2160"/>
                        </a:cubicBezTo>
                        <a:cubicBezTo>
                          <a:pt x="3050" y="2213"/>
                          <a:pt x="3100" y="2260"/>
                          <a:pt x="3132" y="2316"/>
                        </a:cubicBezTo>
                        <a:cubicBezTo>
                          <a:pt x="3141" y="2332"/>
                          <a:pt x="3146" y="2349"/>
                          <a:pt x="3156" y="2364"/>
                        </a:cubicBezTo>
                        <a:cubicBezTo>
                          <a:pt x="3166" y="2378"/>
                          <a:pt x="3192" y="2400"/>
                          <a:pt x="3192" y="2400"/>
                        </a:cubicBezTo>
                        <a:cubicBezTo>
                          <a:pt x="3216" y="2304"/>
                          <a:pt x="3264" y="2204"/>
                          <a:pt x="3348" y="2148"/>
                        </a:cubicBezTo>
                        <a:cubicBezTo>
                          <a:pt x="3391" y="2061"/>
                          <a:pt x="3472" y="1998"/>
                          <a:pt x="3528" y="1920"/>
                        </a:cubicBezTo>
                        <a:cubicBezTo>
                          <a:pt x="3538" y="1905"/>
                          <a:pt x="3542" y="1887"/>
                          <a:pt x="3552" y="1872"/>
                        </a:cubicBezTo>
                        <a:cubicBezTo>
                          <a:pt x="3562" y="1858"/>
                          <a:pt x="3578" y="1849"/>
                          <a:pt x="3588" y="1836"/>
                        </a:cubicBezTo>
                        <a:cubicBezTo>
                          <a:pt x="3618" y="1797"/>
                          <a:pt x="3643" y="1755"/>
                          <a:pt x="3672" y="1716"/>
                        </a:cubicBezTo>
                        <a:cubicBezTo>
                          <a:pt x="3685" y="1677"/>
                          <a:pt x="3719" y="1647"/>
                          <a:pt x="3732" y="1608"/>
                        </a:cubicBezTo>
                        <a:cubicBezTo>
                          <a:pt x="3736" y="1596"/>
                          <a:pt x="3738" y="1583"/>
                          <a:pt x="3744" y="1572"/>
                        </a:cubicBezTo>
                        <a:cubicBezTo>
                          <a:pt x="3766" y="1534"/>
                          <a:pt x="3785" y="1525"/>
                          <a:pt x="3804" y="1488"/>
                        </a:cubicBezTo>
                        <a:cubicBezTo>
                          <a:pt x="3810" y="1477"/>
                          <a:pt x="3810" y="1463"/>
                          <a:pt x="3816" y="1452"/>
                        </a:cubicBezTo>
                        <a:cubicBezTo>
                          <a:pt x="3838" y="1408"/>
                          <a:pt x="3877" y="1375"/>
                          <a:pt x="3900" y="1332"/>
                        </a:cubicBezTo>
                        <a:cubicBezTo>
                          <a:pt x="3976" y="1193"/>
                          <a:pt x="3916" y="1279"/>
                          <a:pt x="3984" y="1188"/>
                        </a:cubicBezTo>
                        <a:cubicBezTo>
                          <a:pt x="4033" y="1041"/>
                          <a:pt x="4118" y="911"/>
                          <a:pt x="4200" y="780"/>
                        </a:cubicBezTo>
                        <a:cubicBezTo>
                          <a:pt x="4236" y="722"/>
                          <a:pt x="4258" y="674"/>
                          <a:pt x="4308" y="624"/>
                        </a:cubicBezTo>
                        <a:cubicBezTo>
                          <a:pt x="4324" y="577"/>
                          <a:pt x="4358" y="559"/>
                          <a:pt x="4380" y="516"/>
                        </a:cubicBezTo>
                        <a:cubicBezTo>
                          <a:pt x="4403" y="470"/>
                          <a:pt x="4414" y="446"/>
                          <a:pt x="4452" y="408"/>
                        </a:cubicBezTo>
                        <a:cubicBezTo>
                          <a:pt x="4475" y="338"/>
                          <a:pt x="4518" y="282"/>
                          <a:pt x="4548" y="216"/>
                        </a:cubicBezTo>
                        <a:cubicBezTo>
                          <a:pt x="4558" y="193"/>
                          <a:pt x="4558" y="165"/>
                          <a:pt x="4572" y="144"/>
                        </a:cubicBezTo>
                        <a:cubicBezTo>
                          <a:pt x="4588" y="120"/>
                          <a:pt x="4611" y="99"/>
                          <a:pt x="4620" y="72"/>
                        </a:cubicBezTo>
                        <a:cubicBezTo>
                          <a:pt x="4624" y="60"/>
                          <a:pt x="4625" y="47"/>
                          <a:pt x="4632" y="36"/>
                        </a:cubicBezTo>
                        <a:cubicBezTo>
                          <a:pt x="4641" y="22"/>
                          <a:pt x="4668" y="0"/>
                          <a:pt x="4668" y="0"/>
                        </a:cubicBezTo>
                        <a:cubicBezTo>
                          <a:pt x="4660" y="16"/>
                          <a:pt x="4644" y="30"/>
                          <a:pt x="4644" y="48"/>
                        </a:cubicBezTo>
                        <a:cubicBezTo>
                          <a:pt x="4644" y="62"/>
                          <a:pt x="4655" y="6"/>
                          <a:pt x="4668" y="12"/>
                        </a:cubicBezTo>
                        <a:cubicBezTo>
                          <a:pt x="4707" y="31"/>
                          <a:pt x="4716" y="84"/>
                          <a:pt x="4740" y="120"/>
                        </a:cubicBezTo>
                        <a:cubicBezTo>
                          <a:pt x="4817" y="235"/>
                          <a:pt x="4892" y="405"/>
                          <a:pt x="5004" y="480"/>
                        </a:cubicBezTo>
                        <a:cubicBezTo>
                          <a:pt x="5066" y="574"/>
                          <a:pt x="5146" y="650"/>
                          <a:pt x="5208" y="744"/>
                        </a:cubicBezTo>
                        <a:cubicBezTo>
                          <a:pt x="5217" y="758"/>
                          <a:pt x="5234" y="766"/>
                          <a:pt x="5244" y="780"/>
                        </a:cubicBezTo>
                        <a:cubicBezTo>
                          <a:pt x="5254" y="795"/>
                          <a:pt x="5258" y="813"/>
                          <a:pt x="5268" y="828"/>
                        </a:cubicBezTo>
                        <a:cubicBezTo>
                          <a:pt x="5338" y="933"/>
                          <a:pt x="5414" y="1035"/>
                          <a:pt x="5484" y="1140"/>
                        </a:cubicBezTo>
                        <a:cubicBezTo>
                          <a:pt x="5514" y="1186"/>
                          <a:pt x="5515" y="1238"/>
                          <a:pt x="5544" y="1284"/>
                        </a:cubicBezTo>
                        <a:cubicBezTo>
                          <a:pt x="5604" y="1380"/>
                          <a:pt x="5664" y="1476"/>
                          <a:pt x="5724" y="1572"/>
                        </a:cubicBezTo>
                        <a:cubicBezTo>
                          <a:pt x="5733" y="1587"/>
                          <a:pt x="5737" y="1606"/>
                          <a:pt x="5748" y="1620"/>
                        </a:cubicBezTo>
                        <a:cubicBezTo>
                          <a:pt x="5762" y="1638"/>
                          <a:pt x="5781" y="1651"/>
                          <a:pt x="5796" y="1668"/>
                        </a:cubicBezTo>
                        <a:cubicBezTo>
                          <a:pt x="5876" y="1762"/>
                          <a:pt x="5716" y="1624"/>
                          <a:pt x="5892" y="1800"/>
                        </a:cubicBezTo>
                        <a:cubicBezTo>
                          <a:pt x="5967" y="1875"/>
                          <a:pt x="6047" y="1954"/>
                          <a:pt x="6108" y="2040"/>
                        </a:cubicBezTo>
                        <a:cubicBezTo>
                          <a:pt x="6196" y="2163"/>
                          <a:pt x="6042" y="1954"/>
                          <a:pt x="6168" y="2136"/>
                        </a:cubicBezTo>
                        <a:cubicBezTo>
                          <a:pt x="6191" y="2169"/>
                          <a:pt x="6240" y="2232"/>
                          <a:pt x="6240" y="2232"/>
                        </a:cubicBezTo>
                        <a:cubicBezTo>
                          <a:pt x="6271" y="2325"/>
                          <a:pt x="6327" y="2403"/>
                          <a:pt x="6396" y="2472"/>
                        </a:cubicBezTo>
                        <a:cubicBezTo>
                          <a:pt x="6404" y="2422"/>
                          <a:pt x="6413" y="2347"/>
                          <a:pt x="6444" y="2304"/>
                        </a:cubicBezTo>
                        <a:cubicBezTo>
                          <a:pt x="6558" y="2145"/>
                          <a:pt x="6430" y="2373"/>
                          <a:pt x="6528" y="2196"/>
                        </a:cubicBezTo>
                        <a:cubicBezTo>
                          <a:pt x="6584" y="2096"/>
                          <a:pt x="6651" y="2000"/>
                          <a:pt x="6720" y="1908"/>
                        </a:cubicBezTo>
                        <a:cubicBezTo>
                          <a:pt x="6738" y="1855"/>
                          <a:pt x="6773" y="1832"/>
                          <a:pt x="6804" y="1788"/>
                        </a:cubicBezTo>
                        <a:cubicBezTo>
                          <a:pt x="6832" y="1748"/>
                          <a:pt x="6850" y="1697"/>
                          <a:pt x="6876" y="1656"/>
                        </a:cubicBezTo>
                        <a:cubicBezTo>
                          <a:pt x="6914" y="1596"/>
                          <a:pt x="6954" y="1533"/>
                          <a:pt x="6996" y="1476"/>
                        </a:cubicBezTo>
                        <a:cubicBezTo>
                          <a:pt x="7019" y="1407"/>
                          <a:pt x="7072" y="1342"/>
                          <a:pt x="7116" y="1284"/>
                        </a:cubicBezTo>
                        <a:cubicBezTo>
                          <a:pt x="7132" y="1236"/>
                          <a:pt x="7128" y="1241"/>
                          <a:pt x="7164" y="1188"/>
                        </a:cubicBezTo>
                        <a:cubicBezTo>
                          <a:pt x="7187" y="1155"/>
                          <a:pt x="7236" y="1092"/>
                          <a:pt x="7236" y="1092"/>
                        </a:cubicBezTo>
                        <a:cubicBezTo>
                          <a:pt x="7266" y="1003"/>
                          <a:pt x="7334" y="925"/>
                          <a:pt x="7392" y="852"/>
                        </a:cubicBezTo>
                        <a:cubicBezTo>
                          <a:pt x="7426" y="718"/>
                          <a:pt x="7517" y="616"/>
                          <a:pt x="7572" y="492"/>
                        </a:cubicBezTo>
                        <a:cubicBezTo>
                          <a:pt x="7614" y="397"/>
                          <a:pt x="7615" y="287"/>
                          <a:pt x="7656" y="192"/>
                        </a:cubicBezTo>
                        <a:cubicBezTo>
                          <a:pt x="7678" y="140"/>
                          <a:pt x="7715" y="98"/>
                          <a:pt x="7740" y="48"/>
                        </a:cubicBezTo>
                        <a:cubicBezTo>
                          <a:pt x="7765" y="124"/>
                          <a:pt x="7824" y="179"/>
                          <a:pt x="7872" y="240"/>
                        </a:cubicBezTo>
                        <a:cubicBezTo>
                          <a:pt x="7932" y="317"/>
                          <a:pt x="7986" y="396"/>
                          <a:pt x="8052" y="468"/>
                        </a:cubicBezTo>
                        <a:cubicBezTo>
                          <a:pt x="8083" y="501"/>
                          <a:pt x="8128" y="524"/>
                          <a:pt x="8148" y="564"/>
                        </a:cubicBezTo>
                        <a:cubicBezTo>
                          <a:pt x="8240" y="749"/>
                          <a:pt x="8382" y="909"/>
                          <a:pt x="8496" y="1080"/>
                        </a:cubicBezTo>
                        <a:cubicBezTo>
                          <a:pt x="8509" y="1099"/>
                          <a:pt x="8522" y="1119"/>
                          <a:pt x="8532" y="1140"/>
                        </a:cubicBezTo>
                        <a:cubicBezTo>
                          <a:pt x="8538" y="1151"/>
                          <a:pt x="8538" y="1165"/>
                          <a:pt x="8544" y="1176"/>
                        </a:cubicBezTo>
                        <a:cubicBezTo>
                          <a:pt x="8577" y="1237"/>
                          <a:pt x="8619" y="1295"/>
                          <a:pt x="8652" y="1356"/>
                        </a:cubicBezTo>
                        <a:cubicBezTo>
                          <a:pt x="8679" y="1406"/>
                          <a:pt x="8696" y="1462"/>
                          <a:pt x="8724" y="1512"/>
                        </a:cubicBezTo>
                        <a:cubicBezTo>
                          <a:pt x="8786" y="1623"/>
                          <a:pt x="8880" y="1720"/>
                          <a:pt x="8964" y="1812"/>
                        </a:cubicBezTo>
                        <a:cubicBezTo>
                          <a:pt x="8995" y="1845"/>
                          <a:pt x="9040" y="1868"/>
                          <a:pt x="9060" y="1908"/>
                        </a:cubicBezTo>
                        <a:cubicBezTo>
                          <a:pt x="9091" y="1970"/>
                          <a:pt x="9140" y="2008"/>
                          <a:pt x="9180" y="2064"/>
                        </a:cubicBezTo>
                        <a:cubicBezTo>
                          <a:pt x="9234" y="2139"/>
                          <a:pt x="9283" y="2217"/>
                          <a:pt x="9336" y="2292"/>
                        </a:cubicBezTo>
                        <a:cubicBezTo>
                          <a:pt x="9377" y="2351"/>
                          <a:pt x="9416" y="2412"/>
                          <a:pt x="9456" y="2472"/>
                        </a:cubicBezTo>
                        <a:cubicBezTo>
                          <a:pt x="9461" y="2479"/>
                          <a:pt x="9448" y="2488"/>
                          <a:pt x="9444" y="249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539" name="Freeform 23"/>
                  <p:cNvSpPr>
                    <a:spLocks/>
                  </p:cNvSpPr>
                  <p:nvPr/>
                </p:nvSpPr>
                <p:spPr bwMode="auto">
                  <a:xfrm>
                    <a:off x="6921" y="1674"/>
                    <a:ext cx="379" cy="197"/>
                  </a:xfrm>
                  <a:custGeom>
                    <a:avLst/>
                    <a:gdLst>
                      <a:gd name="T0" fmla="*/ 2 w 9461"/>
                      <a:gd name="T1" fmla="*/ 161 h 2496"/>
                      <a:gd name="T2" fmla="*/ 15 w 9461"/>
                      <a:gd name="T3" fmla="*/ 130 h 2496"/>
                      <a:gd name="T4" fmla="*/ 23 w 9461"/>
                      <a:gd name="T5" fmla="*/ 109 h 2496"/>
                      <a:gd name="T6" fmla="*/ 35 w 9461"/>
                      <a:gd name="T7" fmla="*/ 80 h 2496"/>
                      <a:gd name="T8" fmla="*/ 48 w 9461"/>
                      <a:gd name="T9" fmla="*/ 48 h 2496"/>
                      <a:gd name="T10" fmla="*/ 57 w 9461"/>
                      <a:gd name="T11" fmla="*/ 27 h 2496"/>
                      <a:gd name="T12" fmla="*/ 63 w 9461"/>
                      <a:gd name="T13" fmla="*/ 9 h 2496"/>
                      <a:gd name="T14" fmla="*/ 65 w 9461"/>
                      <a:gd name="T15" fmla="*/ 4 h 2496"/>
                      <a:gd name="T16" fmla="*/ 69 w 9461"/>
                      <a:gd name="T17" fmla="*/ 12 h 2496"/>
                      <a:gd name="T18" fmla="*/ 82 w 9461"/>
                      <a:gd name="T19" fmla="*/ 45 h 2496"/>
                      <a:gd name="T20" fmla="*/ 90 w 9461"/>
                      <a:gd name="T21" fmla="*/ 65 h 2496"/>
                      <a:gd name="T22" fmla="*/ 102 w 9461"/>
                      <a:gd name="T23" fmla="*/ 111 h 2496"/>
                      <a:gd name="T24" fmla="*/ 108 w 9461"/>
                      <a:gd name="T25" fmla="*/ 132 h 2496"/>
                      <a:gd name="T26" fmla="*/ 111 w 9461"/>
                      <a:gd name="T27" fmla="*/ 143 h 2496"/>
                      <a:gd name="T28" fmla="*/ 119 w 9461"/>
                      <a:gd name="T29" fmla="*/ 164 h 2496"/>
                      <a:gd name="T30" fmla="*/ 125 w 9461"/>
                      <a:gd name="T31" fmla="*/ 183 h 2496"/>
                      <a:gd name="T32" fmla="*/ 128 w 9461"/>
                      <a:gd name="T33" fmla="*/ 189 h 2496"/>
                      <a:gd name="T34" fmla="*/ 141 w 9461"/>
                      <a:gd name="T35" fmla="*/ 152 h 2496"/>
                      <a:gd name="T36" fmla="*/ 144 w 9461"/>
                      <a:gd name="T37" fmla="*/ 145 h 2496"/>
                      <a:gd name="T38" fmla="*/ 150 w 9461"/>
                      <a:gd name="T39" fmla="*/ 127 h 2496"/>
                      <a:gd name="T40" fmla="*/ 152 w 9461"/>
                      <a:gd name="T41" fmla="*/ 117 h 2496"/>
                      <a:gd name="T42" fmla="*/ 156 w 9461"/>
                      <a:gd name="T43" fmla="*/ 105 h 2496"/>
                      <a:gd name="T44" fmla="*/ 168 w 9461"/>
                      <a:gd name="T45" fmla="*/ 62 h 2496"/>
                      <a:gd name="T46" fmla="*/ 175 w 9461"/>
                      <a:gd name="T47" fmla="*/ 41 h 2496"/>
                      <a:gd name="T48" fmla="*/ 182 w 9461"/>
                      <a:gd name="T49" fmla="*/ 17 h 2496"/>
                      <a:gd name="T50" fmla="*/ 185 w 9461"/>
                      <a:gd name="T51" fmla="*/ 6 h 2496"/>
                      <a:gd name="T52" fmla="*/ 187 w 9461"/>
                      <a:gd name="T53" fmla="*/ 0 h 2496"/>
                      <a:gd name="T54" fmla="*/ 187 w 9461"/>
                      <a:gd name="T55" fmla="*/ 1 h 2496"/>
                      <a:gd name="T56" fmla="*/ 200 w 9461"/>
                      <a:gd name="T57" fmla="*/ 38 h 2496"/>
                      <a:gd name="T58" fmla="*/ 210 w 9461"/>
                      <a:gd name="T59" fmla="*/ 62 h 2496"/>
                      <a:gd name="T60" fmla="*/ 220 w 9461"/>
                      <a:gd name="T61" fmla="*/ 90 h 2496"/>
                      <a:gd name="T62" fmla="*/ 229 w 9461"/>
                      <a:gd name="T63" fmla="*/ 124 h 2496"/>
                      <a:gd name="T64" fmla="*/ 232 w 9461"/>
                      <a:gd name="T65" fmla="*/ 132 h 2496"/>
                      <a:gd name="T66" fmla="*/ 245 w 9461"/>
                      <a:gd name="T67" fmla="*/ 161 h 2496"/>
                      <a:gd name="T68" fmla="*/ 250 w 9461"/>
                      <a:gd name="T69" fmla="*/ 176 h 2496"/>
                      <a:gd name="T70" fmla="*/ 258 w 9461"/>
                      <a:gd name="T71" fmla="*/ 182 h 2496"/>
                      <a:gd name="T72" fmla="*/ 269 w 9461"/>
                      <a:gd name="T73" fmla="*/ 151 h 2496"/>
                      <a:gd name="T74" fmla="*/ 275 w 9461"/>
                      <a:gd name="T75" fmla="*/ 131 h 2496"/>
                      <a:gd name="T76" fmla="*/ 285 w 9461"/>
                      <a:gd name="T77" fmla="*/ 101 h 2496"/>
                      <a:gd name="T78" fmla="*/ 290 w 9461"/>
                      <a:gd name="T79" fmla="*/ 86 h 2496"/>
                      <a:gd name="T80" fmla="*/ 303 w 9461"/>
                      <a:gd name="T81" fmla="*/ 39 h 2496"/>
                      <a:gd name="T82" fmla="*/ 310 w 9461"/>
                      <a:gd name="T83" fmla="*/ 4 h 2496"/>
                      <a:gd name="T84" fmla="*/ 323 w 9461"/>
                      <a:gd name="T85" fmla="*/ 37 h 2496"/>
                      <a:gd name="T86" fmla="*/ 340 w 9461"/>
                      <a:gd name="T87" fmla="*/ 85 h 2496"/>
                      <a:gd name="T88" fmla="*/ 342 w 9461"/>
                      <a:gd name="T89" fmla="*/ 93 h 2496"/>
                      <a:gd name="T90" fmla="*/ 349 w 9461"/>
                      <a:gd name="T91" fmla="*/ 119 h 2496"/>
                      <a:gd name="T92" fmla="*/ 363 w 9461"/>
                      <a:gd name="T93" fmla="*/ 151 h 2496"/>
                      <a:gd name="T94" fmla="*/ 374 w 9461"/>
                      <a:gd name="T95" fmla="*/ 181 h 2496"/>
                      <a:gd name="T96" fmla="*/ 378 w 9461"/>
                      <a:gd name="T97" fmla="*/ 197 h 249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461"/>
                      <a:gd name="T148" fmla="*/ 0 h 2496"/>
                      <a:gd name="T149" fmla="*/ 9461 w 9461"/>
                      <a:gd name="T150" fmla="*/ 2496 h 249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461" h="2496">
                        <a:moveTo>
                          <a:pt x="0" y="2196"/>
                        </a:moveTo>
                        <a:cubicBezTo>
                          <a:pt x="20" y="2147"/>
                          <a:pt x="29" y="2083"/>
                          <a:pt x="60" y="2040"/>
                        </a:cubicBezTo>
                        <a:cubicBezTo>
                          <a:pt x="115" y="1963"/>
                          <a:pt x="192" y="1886"/>
                          <a:pt x="252" y="1812"/>
                        </a:cubicBezTo>
                        <a:cubicBezTo>
                          <a:pt x="299" y="1755"/>
                          <a:pt x="333" y="1695"/>
                          <a:pt x="384" y="1644"/>
                        </a:cubicBezTo>
                        <a:cubicBezTo>
                          <a:pt x="408" y="1572"/>
                          <a:pt x="462" y="1506"/>
                          <a:pt x="516" y="1452"/>
                        </a:cubicBezTo>
                        <a:cubicBezTo>
                          <a:pt x="539" y="1383"/>
                          <a:pt x="511" y="1445"/>
                          <a:pt x="576" y="1380"/>
                        </a:cubicBezTo>
                        <a:cubicBezTo>
                          <a:pt x="643" y="1313"/>
                          <a:pt x="676" y="1217"/>
                          <a:pt x="756" y="1164"/>
                        </a:cubicBezTo>
                        <a:cubicBezTo>
                          <a:pt x="775" y="1106"/>
                          <a:pt x="828" y="1059"/>
                          <a:pt x="864" y="1008"/>
                        </a:cubicBezTo>
                        <a:cubicBezTo>
                          <a:pt x="943" y="895"/>
                          <a:pt x="1025" y="786"/>
                          <a:pt x="1116" y="684"/>
                        </a:cubicBezTo>
                        <a:cubicBezTo>
                          <a:pt x="1139" y="659"/>
                          <a:pt x="1169" y="640"/>
                          <a:pt x="1188" y="612"/>
                        </a:cubicBezTo>
                        <a:cubicBezTo>
                          <a:pt x="1234" y="544"/>
                          <a:pt x="1277" y="481"/>
                          <a:pt x="1332" y="420"/>
                        </a:cubicBezTo>
                        <a:cubicBezTo>
                          <a:pt x="1359" y="391"/>
                          <a:pt x="1396" y="370"/>
                          <a:pt x="1416" y="336"/>
                        </a:cubicBezTo>
                        <a:cubicBezTo>
                          <a:pt x="1459" y="264"/>
                          <a:pt x="1433" y="289"/>
                          <a:pt x="1488" y="252"/>
                        </a:cubicBezTo>
                        <a:cubicBezTo>
                          <a:pt x="1520" y="204"/>
                          <a:pt x="1552" y="156"/>
                          <a:pt x="1584" y="108"/>
                        </a:cubicBezTo>
                        <a:cubicBezTo>
                          <a:pt x="1602" y="81"/>
                          <a:pt x="1632" y="46"/>
                          <a:pt x="1632" y="12"/>
                        </a:cubicBezTo>
                        <a:cubicBezTo>
                          <a:pt x="1628" y="24"/>
                          <a:pt x="1612" y="38"/>
                          <a:pt x="1620" y="48"/>
                        </a:cubicBezTo>
                        <a:cubicBezTo>
                          <a:pt x="1633" y="65"/>
                          <a:pt x="1662" y="59"/>
                          <a:pt x="1680" y="72"/>
                        </a:cubicBezTo>
                        <a:cubicBezTo>
                          <a:pt x="1695" y="82"/>
                          <a:pt x="1722" y="145"/>
                          <a:pt x="1728" y="156"/>
                        </a:cubicBezTo>
                        <a:cubicBezTo>
                          <a:pt x="1785" y="252"/>
                          <a:pt x="1855" y="341"/>
                          <a:pt x="1920" y="432"/>
                        </a:cubicBezTo>
                        <a:cubicBezTo>
                          <a:pt x="1957" y="484"/>
                          <a:pt x="1999" y="541"/>
                          <a:pt x="2052" y="576"/>
                        </a:cubicBezTo>
                        <a:cubicBezTo>
                          <a:pt x="2075" y="646"/>
                          <a:pt x="2046" y="582"/>
                          <a:pt x="2100" y="636"/>
                        </a:cubicBezTo>
                        <a:cubicBezTo>
                          <a:pt x="2145" y="681"/>
                          <a:pt x="2214" y="773"/>
                          <a:pt x="2244" y="828"/>
                        </a:cubicBezTo>
                        <a:cubicBezTo>
                          <a:pt x="2334" y="993"/>
                          <a:pt x="2409" y="1161"/>
                          <a:pt x="2508" y="1320"/>
                        </a:cubicBezTo>
                        <a:cubicBezTo>
                          <a:pt x="2570" y="1420"/>
                          <a:pt x="2503" y="1322"/>
                          <a:pt x="2544" y="1404"/>
                        </a:cubicBezTo>
                        <a:cubicBezTo>
                          <a:pt x="2563" y="1443"/>
                          <a:pt x="2641" y="1552"/>
                          <a:pt x="2652" y="1584"/>
                        </a:cubicBezTo>
                        <a:cubicBezTo>
                          <a:pt x="2670" y="1639"/>
                          <a:pt x="2656" y="1610"/>
                          <a:pt x="2700" y="1668"/>
                        </a:cubicBezTo>
                        <a:cubicBezTo>
                          <a:pt x="2724" y="1763"/>
                          <a:pt x="2693" y="1669"/>
                          <a:pt x="2760" y="1776"/>
                        </a:cubicBezTo>
                        <a:cubicBezTo>
                          <a:pt x="2767" y="1787"/>
                          <a:pt x="2765" y="1801"/>
                          <a:pt x="2772" y="1812"/>
                        </a:cubicBezTo>
                        <a:cubicBezTo>
                          <a:pt x="2781" y="1826"/>
                          <a:pt x="2798" y="1834"/>
                          <a:pt x="2808" y="1848"/>
                        </a:cubicBezTo>
                        <a:cubicBezTo>
                          <a:pt x="2858" y="1917"/>
                          <a:pt x="2919" y="2004"/>
                          <a:pt x="2964" y="2076"/>
                        </a:cubicBezTo>
                        <a:cubicBezTo>
                          <a:pt x="3034" y="2188"/>
                          <a:pt x="2946" y="2068"/>
                          <a:pt x="3012" y="2160"/>
                        </a:cubicBezTo>
                        <a:cubicBezTo>
                          <a:pt x="3050" y="2213"/>
                          <a:pt x="3100" y="2260"/>
                          <a:pt x="3132" y="2316"/>
                        </a:cubicBezTo>
                        <a:cubicBezTo>
                          <a:pt x="3141" y="2332"/>
                          <a:pt x="3146" y="2349"/>
                          <a:pt x="3156" y="2364"/>
                        </a:cubicBezTo>
                        <a:cubicBezTo>
                          <a:pt x="3166" y="2378"/>
                          <a:pt x="3192" y="2400"/>
                          <a:pt x="3192" y="2400"/>
                        </a:cubicBezTo>
                        <a:cubicBezTo>
                          <a:pt x="3216" y="2304"/>
                          <a:pt x="3264" y="2204"/>
                          <a:pt x="3348" y="2148"/>
                        </a:cubicBezTo>
                        <a:cubicBezTo>
                          <a:pt x="3391" y="2061"/>
                          <a:pt x="3472" y="1998"/>
                          <a:pt x="3528" y="1920"/>
                        </a:cubicBezTo>
                        <a:cubicBezTo>
                          <a:pt x="3538" y="1905"/>
                          <a:pt x="3542" y="1887"/>
                          <a:pt x="3552" y="1872"/>
                        </a:cubicBezTo>
                        <a:cubicBezTo>
                          <a:pt x="3562" y="1858"/>
                          <a:pt x="3578" y="1849"/>
                          <a:pt x="3588" y="1836"/>
                        </a:cubicBezTo>
                        <a:cubicBezTo>
                          <a:pt x="3618" y="1797"/>
                          <a:pt x="3643" y="1755"/>
                          <a:pt x="3672" y="1716"/>
                        </a:cubicBezTo>
                        <a:cubicBezTo>
                          <a:pt x="3685" y="1677"/>
                          <a:pt x="3719" y="1647"/>
                          <a:pt x="3732" y="1608"/>
                        </a:cubicBezTo>
                        <a:cubicBezTo>
                          <a:pt x="3736" y="1596"/>
                          <a:pt x="3738" y="1583"/>
                          <a:pt x="3744" y="1572"/>
                        </a:cubicBezTo>
                        <a:cubicBezTo>
                          <a:pt x="3766" y="1534"/>
                          <a:pt x="3785" y="1525"/>
                          <a:pt x="3804" y="1488"/>
                        </a:cubicBezTo>
                        <a:cubicBezTo>
                          <a:pt x="3810" y="1477"/>
                          <a:pt x="3810" y="1463"/>
                          <a:pt x="3816" y="1452"/>
                        </a:cubicBezTo>
                        <a:cubicBezTo>
                          <a:pt x="3838" y="1408"/>
                          <a:pt x="3877" y="1375"/>
                          <a:pt x="3900" y="1332"/>
                        </a:cubicBezTo>
                        <a:cubicBezTo>
                          <a:pt x="3976" y="1193"/>
                          <a:pt x="3916" y="1279"/>
                          <a:pt x="3984" y="1188"/>
                        </a:cubicBezTo>
                        <a:cubicBezTo>
                          <a:pt x="4033" y="1041"/>
                          <a:pt x="4118" y="911"/>
                          <a:pt x="4200" y="780"/>
                        </a:cubicBezTo>
                        <a:cubicBezTo>
                          <a:pt x="4236" y="722"/>
                          <a:pt x="4258" y="674"/>
                          <a:pt x="4308" y="624"/>
                        </a:cubicBezTo>
                        <a:cubicBezTo>
                          <a:pt x="4324" y="577"/>
                          <a:pt x="4358" y="559"/>
                          <a:pt x="4380" y="516"/>
                        </a:cubicBezTo>
                        <a:cubicBezTo>
                          <a:pt x="4403" y="470"/>
                          <a:pt x="4414" y="446"/>
                          <a:pt x="4452" y="408"/>
                        </a:cubicBezTo>
                        <a:cubicBezTo>
                          <a:pt x="4475" y="338"/>
                          <a:pt x="4518" y="282"/>
                          <a:pt x="4548" y="216"/>
                        </a:cubicBezTo>
                        <a:cubicBezTo>
                          <a:pt x="4558" y="193"/>
                          <a:pt x="4558" y="165"/>
                          <a:pt x="4572" y="144"/>
                        </a:cubicBezTo>
                        <a:cubicBezTo>
                          <a:pt x="4588" y="120"/>
                          <a:pt x="4611" y="99"/>
                          <a:pt x="4620" y="72"/>
                        </a:cubicBezTo>
                        <a:cubicBezTo>
                          <a:pt x="4624" y="60"/>
                          <a:pt x="4625" y="47"/>
                          <a:pt x="4632" y="36"/>
                        </a:cubicBezTo>
                        <a:cubicBezTo>
                          <a:pt x="4641" y="22"/>
                          <a:pt x="4668" y="0"/>
                          <a:pt x="4668" y="0"/>
                        </a:cubicBezTo>
                        <a:cubicBezTo>
                          <a:pt x="4660" y="16"/>
                          <a:pt x="4644" y="30"/>
                          <a:pt x="4644" y="48"/>
                        </a:cubicBezTo>
                        <a:cubicBezTo>
                          <a:pt x="4644" y="62"/>
                          <a:pt x="4655" y="6"/>
                          <a:pt x="4668" y="12"/>
                        </a:cubicBezTo>
                        <a:cubicBezTo>
                          <a:pt x="4707" y="31"/>
                          <a:pt x="4716" y="84"/>
                          <a:pt x="4740" y="120"/>
                        </a:cubicBezTo>
                        <a:cubicBezTo>
                          <a:pt x="4817" y="235"/>
                          <a:pt x="4892" y="405"/>
                          <a:pt x="5004" y="480"/>
                        </a:cubicBezTo>
                        <a:cubicBezTo>
                          <a:pt x="5066" y="574"/>
                          <a:pt x="5146" y="650"/>
                          <a:pt x="5208" y="744"/>
                        </a:cubicBezTo>
                        <a:cubicBezTo>
                          <a:pt x="5217" y="758"/>
                          <a:pt x="5234" y="766"/>
                          <a:pt x="5244" y="780"/>
                        </a:cubicBezTo>
                        <a:cubicBezTo>
                          <a:pt x="5254" y="795"/>
                          <a:pt x="5258" y="813"/>
                          <a:pt x="5268" y="828"/>
                        </a:cubicBezTo>
                        <a:cubicBezTo>
                          <a:pt x="5338" y="933"/>
                          <a:pt x="5414" y="1035"/>
                          <a:pt x="5484" y="1140"/>
                        </a:cubicBezTo>
                        <a:cubicBezTo>
                          <a:pt x="5514" y="1186"/>
                          <a:pt x="5515" y="1238"/>
                          <a:pt x="5544" y="1284"/>
                        </a:cubicBezTo>
                        <a:cubicBezTo>
                          <a:pt x="5604" y="1380"/>
                          <a:pt x="5664" y="1476"/>
                          <a:pt x="5724" y="1572"/>
                        </a:cubicBezTo>
                        <a:cubicBezTo>
                          <a:pt x="5733" y="1587"/>
                          <a:pt x="5737" y="1606"/>
                          <a:pt x="5748" y="1620"/>
                        </a:cubicBezTo>
                        <a:cubicBezTo>
                          <a:pt x="5762" y="1638"/>
                          <a:pt x="5781" y="1651"/>
                          <a:pt x="5796" y="1668"/>
                        </a:cubicBezTo>
                        <a:cubicBezTo>
                          <a:pt x="5876" y="1762"/>
                          <a:pt x="5716" y="1624"/>
                          <a:pt x="5892" y="1800"/>
                        </a:cubicBezTo>
                        <a:cubicBezTo>
                          <a:pt x="5967" y="1875"/>
                          <a:pt x="6047" y="1954"/>
                          <a:pt x="6108" y="2040"/>
                        </a:cubicBezTo>
                        <a:cubicBezTo>
                          <a:pt x="6196" y="2163"/>
                          <a:pt x="6042" y="1954"/>
                          <a:pt x="6168" y="2136"/>
                        </a:cubicBezTo>
                        <a:cubicBezTo>
                          <a:pt x="6191" y="2169"/>
                          <a:pt x="6240" y="2232"/>
                          <a:pt x="6240" y="2232"/>
                        </a:cubicBezTo>
                        <a:cubicBezTo>
                          <a:pt x="6271" y="2325"/>
                          <a:pt x="6327" y="2403"/>
                          <a:pt x="6396" y="2472"/>
                        </a:cubicBezTo>
                        <a:cubicBezTo>
                          <a:pt x="6404" y="2422"/>
                          <a:pt x="6413" y="2347"/>
                          <a:pt x="6444" y="2304"/>
                        </a:cubicBezTo>
                        <a:cubicBezTo>
                          <a:pt x="6558" y="2145"/>
                          <a:pt x="6430" y="2373"/>
                          <a:pt x="6528" y="2196"/>
                        </a:cubicBezTo>
                        <a:cubicBezTo>
                          <a:pt x="6584" y="2096"/>
                          <a:pt x="6651" y="2000"/>
                          <a:pt x="6720" y="1908"/>
                        </a:cubicBezTo>
                        <a:cubicBezTo>
                          <a:pt x="6738" y="1855"/>
                          <a:pt x="6773" y="1832"/>
                          <a:pt x="6804" y="1788"/>
                        </a:cubicBezTo>
                        <a:cubicBezTo>
                          <a:pt x="6832" y="1748"/>
                          <a:pt x="6850" y="1697"/>
                          <a:pt x="6876" y="1656"/>
                        </a:cubicBezTo>
                        <a:cubicBezTo>
                          <a:pt x="6914" y="1596"/>
                          <a:pt x="6954" y="1533"/>
                          <a:pt x="6996" y="1476"/>
                        </a:cubicBezTo>
                        <a:cubicBezTo>
                          <a:pt x="7019" y="1407"/>
                          <a:pt x="7072" y="1342"/>
                          <a:pt x="7116" y="1284"/>
                        </a:cubicBezTo>
                        <a:cubicBezTo>
                          <a:pt x="7132" y="1236"/>
                          <a:pt x="7128" y="1241"/>
                          <a:pt x="7164" y="1188"/>
                        </a:cubicBezTo>
                        <a:cubicBezTo>
                          <a:pt x="7187" y="1155"/>
                          <a:pt x="7236" y="1092"/>
                          <a:pt x="7236" y="1092"/>
                        </a:cubicBezTo>
                        <a:cubicBezTo>
                          <a:pt x="7266" y="1003"/>
                          <a:pt x="7334" y="925"/>
                          <a:pt x="7392" y="852"/>
                        </a:cubicBezTo>
                        <a:cubicBezTo>
                          <a:pt x="7426" y="718"/>
                          <a:pt x="7517" y="616"/>
                          <a:pt x="7572" y="492"/>
                        </a:cubicBezTo>
                        <a:cubicBezTo>
                          <a:pt x="7614" y="397"/>
                          <a:pt x="7615" y="287"/>
                          <a:pt x="7656" y="192"/>
                        </a:cubicBezTo>
                        <a:cubicBezTo>
                          <a:pt x="7678" y="140"/>
                          <a:pt x="7715" y="98"/>
                          <a:pt x="7740" y="48"/>
                        </a:cubicBezTo>
                        <a:cubicBezTo>
                          <a:pt x="7765" y="124"/>
                          <a:pt x="7824" y="179"/>
                          <a:pt x="7872" y="240"/>
                        </a:cubicBezTo>
                        <a:cubicBezTo>
                          <a:pt x="7932" y="317"/>
                          <a:pt x="7986" y="396"/>
                          <a:pt x="8052" y="468"/>
                        </a:cubicBezTo>
                        <a:cubicBezTo>
                          <a:pt x="8083" y="501"/>
                          <a:pt x="8128" y="524"/>
                          <a:pt x="8148" y="564"/>
                        </a:cubicBezTo>
                        <a:cubicBezTo>
                          <a:pt x="8240" y="749"/>
                          <a:pt x="8382" y="909"/>
                          <a:pt x="8496" y="1080"/>
                        </a:cubicBezTo>
                        <a:cubicBezTo>
                          <a:pt x="8509" y="1099"/>
                          <a:pt x="8522" y="1119"/>
                          <a:pt x="8532" y="1140"/>
                        </a:cubicBezTo>
                        <a:cubicBezTo>
                          <a:pt x="8538" y="1151"/>
                          <a:pt x="8538" y="1165"/>
                          <a:pt x="8544" y="1176"/>
                        </a:cubicBezTo>
                        <a:cubicBezTo>
                          <a:pt x="8577" y="1237"/>
                          <a:pt x="8619" y="1295"/>
                          <a:pt x="8652" y="1356"/>
                        </a:cubicBezTo>
                        <a:cubicBezTo>
                          <a:pt x="8679" y="1406"/>
                          <a:pt x="8696" y="1462"/>
                          <a:pt x="8724" y="1512"/>
                        </a:cubicBezTo>
                        <a:cubicBezTo>
                          <a:pt x="8786" y="1623"/>
                          <a:pt x="8880" y="1720"/>
                          <a:pt x="8964" y="1812"/>
                        </a:cubicBezTo>
                        <a:cubicBezTo>
                          <a:pt x="8995" y="1845"/>
                          <a:pt x="9040" y="1868"/>
                          <a:pt x="9060" y="1908"/>
                        </a:cubicBezTo>
                        <a:cubicBezTo>
                          <a:pt x="9091" y="1970"/>
                          <a:pt x="9140" y="2008"/>
                          <a:pt x="9180" y="2064"/>
                        </a:cubicBezTo>
                        <a:cubicBezTo>
                          <a:pt x="9234" y="2139"/>
                          <a:pt x="9283" y="2217"/>
                          <a:pt x="9336" y="2292"/>
                        </a:cubicBezTo>
                        <a:cubicBezTo>
                          <a:pt x="9377" y="2351"/>
                          <a:pt x="9416" y="2412"/>
                          <a:pt x="9456" y="2472"/>
                        </a:cubicBezTo>
                        <a:cubicBezTo>
                          <a:pt x="9461" y="2479"/>
                          <a:pt x="9448" y="2488"/>
                          <a:pt x="9444" y="249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28" name="Group 24"/>
                <p:cNvGrpSpPr>
                  <a:grpSpLocks/>
                </p:cNvGrpSpPr>
                <p:nvPr/>
              </p:nvGrpSpPr>
              <p:grpSpPr bwMode="auto">
                <a:xfrm>
                  <a:off x="4849" y="2503"/>
                  <a:ext cx="467" cy="360"/>
                  <a:chOff x="5821" y="2503"/>
                  <a:chExt cx="467" cy="360"/>
                </a:xfrm>
              </p:grpSpPr>
              <p:sp>
                <p:nvSpPr>
                  <p:cNvPr id="105536" name="Freeform 25"/>
                  <p:cNvSpPr>
                    <a:spLocks/>
                  </p:cNvSpPr>
                  <p:nvPr/>
                </p:nvSpPr>
                <p:spPr bwMode="auto">
                  <a:xfrm>
                    <a:off x="5821" y="2571"/>
                    <a:ext cx="376" cy="180"/>
                  </a:xfrm>
                  <a:custGeom>
                    <a:avLst/>
                    <a:gdLst>
                      <a:gd name="T0" fmla="*/ 2 w 9461"/>
                      <a:gd name="T1" fmla="*/ 147 h 2496"/>
                      <a:gd name="T2" fmla="*/ 15 w 9461"/>
                      <a:gd name="T3" fmla="*/ 119 h 2496"/>
                      <a:gd name="T4" fmla="*/ 23 w 9461"/>
                      <a:gd name="T5" fmla="*/ 100 h 2496"/>
                      <a:gd name="T6" fmla="*/ 34 w 9461"/>
                      <a:gd name="T7" fmla="*/ 73 h 2496"/>
                      <a:gd name="T8" fmla="*/ 47 w 9461"/>
                      <a:gd name="T9" fmla="*/ 44 h 2496"/>
                      <a:gd name="T10" fmla="*/ 56 w 9461"/>
                      <a:gd name="T11" fmla="*/ 24 h 2496"/>
                      <a:gd name="T12" fmla="*/ 63 w 9461"/>
                      <a:gd name="T13" fmla="*/ 8 h 2496"/>
                      <a:gd name="T14" fmla="*/ 64 w 9461"/>
                      <a:gd name="T15" fmla="*/ 3 h 2496"/>
                      <a:gd name="T16" fmla="*/ 69 w 9461"/>
                      <a:gd name="T17" fmla="*/ 11 h 2496"/>
                      <a:gd name="T18" fmla="*/ 82 w 9461"/>
                      <a:gd name="T19" fmla="*/ 42 h 2496"/>
                      <a:gd name="T20" fmla="*/ 89 w 9461"/>
                      <a:gd name="T21" fmla="*/ 60 h 2496"/>
                      <a:gd name="T22" fmla="*/ 101 w 9461"/>
                      <a:gd name="T23" fmla="*/ 101 h 2496"/>
                      <a:gd name="T24" fmla="*/ 107 w 9461"/>
                      <a:gd name="T25" fmla="*/ 120 h 2496"/>
                      <a:gd name="T26" fmla="*/ 110 w 9461"/>
                      <a:gd name="T27" fmla="*/ 131 h 2496"/>
                      <a:gd name="T28" fmla="*/ 118 w 9461"/>
                      <a:gd name="T29" fmla="*/ 150 h 2496"/>
                      <a:gd name="T30" fmla="*/ 124 w 9461"/>
                      <a:gd name="T31" fmla="*/ 167 h 2496"/>
                      <a:gd name="T32" fmla="*/ 127 w 9461"/>
                      <a:gd name="T33" fmla="*/ 173 h 2496"/>
                      <a:gd name="T34" fmla="*/ 140 w 9461"/>
                      <a:gd name="T35" fmla="*/ 138 h 2496"/>
                      <a:gd name="T36" fmla="*/ 143 w 9461"/>
                      <a:gd name="T37" fmla="*/ 132 h 2496"/>
                      <a:gd name="T38" fmla="*/ 148 w 9461"/>
                      <a:gd name="T39" fmla="*/ 116 h 2496"/>
                      <a:gd name="T40" fmla="*/ 151 w 9461"/>
                      <a:gd name="T41" fmla="*/ 107 h 2496"/>
                      <a:gd name="T42" fmla="*/ 155 w 9461"/>
                      <a:gd name="T43" fmla="*/ 96 h 2496"/>
                      <a:gd name="T44" fmla="*/ 167 w 9461"/>
                      <a:gd name="T45" fmla="*/ 56 h 2496"/>
                      <a:gd name="T46" fmla="*/ 174 w 9461"/>
                      <a:gd name="T47" fmla="*/ 37 h 2496"/>
                      <a:gd name="T48" fmla="*/ 181 w 9461"/>
                      <a:gd name="T49" fmla="*/ 16 h 2496"/>
                      <a:gd name="T50" fmla="*/ 184 w 9461"/>
                      <a:gd name="T51" fmla="*/ 5 h 2496"/>
                      <a:gd name="T52" fmla="*/ 186 w 9461"/>
                      <a:gd name="T53" fmla="*/ 0 h 2496"/>
                      <a:gd name="T54" fmla="*/ 186 w 9461"/>
                      <a:gd name="T55" fmla="*/ 1 h 2496"/>
                      <a:gd name="T56" fmla="*/ 199 w 9461"/>
                      <a:gd name="T57" fmla="*/ 35 h 2496"/>
                      <a:gd name="T58" fmla="*/ 208 w 9461"/>
                      <a:gd name="T59" fmla="*/ 56 h 2496"/>
                      <a:gd name="T60" fmla="*/ 218 w 9461"/>
                      <a:gd name="T61" fmla="*/ 82 h 2496"/>
                      <a:gd name="T62" fmla="*/ 227 w 9461"/>
                      <a:gd name="T63" fmla="*/ 113 h 2496"/>
                      <a:gd name="T64" fmla="*/ 230 w 9461"/>
                      <a:gd name="T65" fmla="*/ 120 h 2496"/>
                      <a:gd name="T66" fmla="*/ 243 w 9461"/>
                      <a:gd name="T67" fmla="*/ 147 h 2496"/>
                      <a:gd name="T68" fmla="*/ 248 w 9461"/>
                      <a:gd name="T69" fmla="*/ 161 h 2496"/>
                      <a:gd name="T70" fmla="*/ 256 w 9461"/>
                      <a:gd name="T71" fmla="*/ 166 h 2496"/>
                      <a:gd name="T72" fmla="*/ 267 w 9461"/>
                      <a:gd name="T73" fmla="*/ 138 h 2496"/>
                      <a:gd name="T74" fmla="*/ 273 w 9461"/>
                      <a:gd name="T75" fmla="*/ 119 h 2496"/>
                      <a:gd name="T76" fmla="*/ 283 w 9461"/>
                      <a:gd name="T77" fmla="*/ 93 h 2496"/>
                      <a:gd name="T78" fmla="*/ 288 w 9461"/>
                      <a:gd name="T79" fmla="*/ 79 h 2496"/>
                      <a:gd name="T80" fmla="*/ 301 w 9461"/>
                      <a:gd name="T81" fmla="*/ 35 h 2496"/>
                      <a:gd name="T82" fmla="*/ 308 w 9461"/>
                      <a:gd name="T83" fmla="*/ 3 h 2496"/>
                      <a:gd name="T84" fmla="*/ 320 w 9461"/>
                      <a:gd name="T85" fmla="*/ 34 h 2496"/>
                      <a:gd name="T86" fmla="*/ 338 w 9461"/>
                      <a:gd name="T87" fmla="*/ 78 h 2496"/>
                      <a:gd name="T88" fmla="*/ 340 w 9461"/>
                      <a:gd name="T89" fmla="*/ 85 h 2496"/>
                      <a:gd name="T90" fmla="*/ 347 w 9461"/>
                      <a:gd name="T91" fmla="*/ 109 h 2496"/>
                      <a:gd name="T92" fmla="*/ 360 w 9461"/>
                      <a:gd name="T93" fmla="*/ 138 h 2496"/>
                      <a:gd name="T94" fmla="*/ 371 w 9461"/>
                      <a:gd name="T95" fmla="*/ 165 h 2496"/>
                      <a:gd name="T96" fmla="*/ 375 w 9461"/>
                      <a:gd name="T97" fmla="*/ 180 h 249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461"/>
                      <a:gd name="T148" fmla="*/ 0 h 2496"/>
                      <a:gd name="T149" fmla="*/ 9461 w 9461"/>
                      <a:gd name="T150" fmla="*/ 2496 h 249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461" h="2496">
                        <a:moveTo>
                          <a:pt x="0" y="2196"/>
                        </a:moveTo>
                        <a:cubicBezTo>
                          <a:pt x="20" y="2147"/>
                          <a:pt x="29" y="2083"/>
                          <a:pt x="60" y="2040"/>
                        </a:cubicBezTo>
                        <a:cubicBezTo>
                          <a:pt x="115" y="1963"/>
                          <a:pt x="192" y="1886"/>
                          <a:pt x="252" y="1812"/>
                        </a:cubicBezTo>
                        <a:cubicBezTo>
                          <a:pt x="299" y="1755"/>
                          <a:pt x="333" y="1695"/>
                          <a:pt x="384" y="1644"/>
                        </a:cubicBezTo>
                        <a:cubicBezTo>
                          <a:pt x="408" y="1572"/>
                          <a:pt x="462" y="1506"/>
                          <a:pt x="516" y="1452"/>
                        </a:cubicBezTo>
                        <a:cubicBezTo>
                          <a:pt x="539" y="1383"/>
                          <a:pt x="511" y="1445"/>
                          <a:pt x="576" y="1380"/>
                        </a:cubicBezTo>
                        <a:cubicBezTo>
                          <a:pt x="643" y="1313"/>
                          <a:pt x="676" y="1217"/>
                          <a:pt x="756" y="1164"/>
                        </a:cubicBezTo>
                        <a:cubicBezTo>
                          <a:pt x="775" y="1106"/>
                          <a:pt x="828" y="1059"/>
                          <a:pt x="864" y="1008"/>
                        </a:cubicBezTo>
                        <a:cubicBezTo>
                          <a:pt x="943" y="895"/>
                          <a:pt x="1025" y="786"/>
                          <a:pt x="1116" y="684"/>
                        </a:cubicBezTo>
                        <a:cubicBezTo>
                          <a:pt x="1139" y="659"/>
                          <a:pt x="1169" y="640"/>
                          <a:pt x="1188" y="612"/>
                        </a:cubicBezTo>
                        <a:cubicBezTo>
                          <a:pt x="1234" y="544"/>
                          <a:pt x="1277" y="481"/>
                          <a:pt x="1332" y="420"/>
                        </a:cubicBezTo>
                        <a:cubicBezTo>
                          <a:pt x="1359" y="391"/>
                          <a:pt x="1396" y="370"/>
                          <a:pt x="1416" y="336"/>
                        </a:cubicBezTo>
                        <a:cubicBezTo>
                          <a:pt x="1459" y="264"/>
                          <a:pt x="1433" y="289"/>
                          <a:pt x="1488" y="252"/>
                        </a:cubicBezTo>
                        <a:cubicBezTo>
                          <a:pt x="1520" y="204"/>
                          <a:pt x="1552" y="156"/>
                          <a:pt x="1584" y="108"/>
                        </a:cubicBezTo>
                        <a:cubicBezTo>
                          <a:pt x="1602" y="81"/>
                          <a:pt x="1632" y="46"/>
                          <a:pt x="1632" y="12"/>
                        </a:cubicBezTo>
                        <a:cubicBezTo>
                          <a:pt x="1628" y="24"/>
                          <a:pt x="1612" y="38"/>
                          <a:pt x="1620" y="48"/>
                        </a:cubicBezTo>
                        <a:cubicBezTo>
                          <a:pt x="1633" y="65"/>
                          <a:pt x="1662" y="59"/>
                          <a:pt x="1680" y="72"/>
                        </a:cubicBezTo>
                        <a:cubicBezTo>
                          <a:pt x="1695" y="82"/>
                          <a:pt x="1722" y="145"/>
                          <a:pt x="1728" y="156"/>
                        </a:cubicBezTo>
                        <a:cubicBezTo>
                          <a:pt x="1785" y="252"/>
                          <a:pt x="1855" y="341"/>
                          <a:pt x="1920" y="432"/>
                        </a:cubicBezTo>
                        <a:cubicBezTo>
                          <a:pt x="1957" y="484"/>
                          <a:pt x="1999" y="541"/>
                          <a:pt x="2052" y="576"/>
                        </a:cubicBezTo>
                        <a:cubicBezTo>
                          <a:pt x="2075" y="646"/>
                          <a:pt x="2046" y="582"/>
                          <a:pt x="2100" y="636"/>
                        </a:cubicBezTo>
                        <a:cubicBezTo>
                          <a:pt x="2145" y="681"/>
                          <a:pt x="2214" y="773"/>
                          <a:pt x="2244" y="828"/>
                        </a:cubicBezTo>
                        <a:cubicBezTo>
                          <a:pt x="2334" y="993"/>
                          <a:pt x="2409" y="1161"/>
                          <a:pt x="2508" y="1320"/>
                        </a:cubicBezTo>
                        <a:cubicBezTo>
                          <a:pt x="2570" y="1420"/>
                          <a:pt x="2503" y="1322"/>
                          <a:pt x="2544" y="1404"/>
                        </a:cubicBezTo>
                        <a:cubicBezTo>
                          <a:pt x="2563" y="1443"/>
                          <a:pt x="2641" y="1552"/>
                          <a:pt x="2652" y="1584"/>
                        </a:cubicBezTo>
                        <a:cubicBezTo>
                          <a:pt x="2670" y="1639"/>
                          <a:pt x="2656" y="1610"/>
                          <a:pt x="2700" y="1668"/>
                        </a:cubicBezTo>
                        <a:cubicBezTo>
                          <a:pt x="2724" y="1763"/>
                          <a:pt x="2693" y="1669"/>
                          <a:pt x="2760" y="1776"/>
                        </a:cubicBezTo>
                        <a:cubicBezTo>
                          <a:pt x="2767" y="1787"/>
                          <a:pt x="2765" y="1801"/>
                          <a:pt x="2772" y="1812"/>
                        </a:cubicBezTo>
                        <a:cubicBezTo>
                          <a:pt x="2781" y="1826"/>
                          <a:pt x="2798" y="1834"/>
                          <a:pt x="2808" y="1848"/>
                        </a:cubicBezTo>
                        <a:cubicBezTo>
                          <a:pt x="2858" y="1917"/>
                          <a:pt x="2919" y="2004"/>
                          <a:pt x="2964" y="2076"/>
                        </a:cubicBezTo>
                        <a:cubicBezTo>
                          <a:pt x="3034" y="2188"/>
                          <a:pt x="2946" y="2068"/>
                          <a:pt x="3012" y="2160"/>
                        </a:cubicBezTo>
                        <a:cubicBezTo>
                          <a:pt x="3050" y="2213"/>
                          <a:pt x="3100" y="2260"/>
                          <a:pt x="3132" y="2316"/>
                        </a:cubicBezTo>
                        <a:cubicBezTo>
                          <a:pt x="3141" y="2332"/>
                          <a:pt x="3146" y="2349"/>
                          <a:pt x="3156" y="2364"/>
                        </a:cubicBezTo>
                        <a:cubicBezTo>
                          <a:pt x="3166" y="2378"/>
                          <a:pt x="3192" y="2400"/>
                          <a:pt x="3192" y="2400"/>
                        </a:cubicBezTo>
                        <a:cubicBezTo>
                          <a:pt x="3216" y="2304"/>
                          <a:pt x="3264" y="2204"/>
                          <a:pt x="3348" y="2148"/>
                        </a:cubicBezTo>
                        <a:cubicBezTo>
                          <a:pt x="3391" y="2061"/>
                          <a:pt x="3472" y="1998"/>
                          <a:pt x="3528" y="1920"/>
                        </a:cubicBezTo>
                        <a:cubicBezTo>
                          <a:pt x="3538" y="1905"/>
                          <a:pt x="3542" y="1887"/>
                          <a:pt x="3552" y="1872"/>
                        </a:cubicBezTo>
                        <a:cubicBezTo>
                          <a:pt x="3562" y="1858"/>
                          <a:pt x="3578" y="1849"/>
                          <a:pt x="3588" y="1836"/>
                        </a:cubicBezTo>
                        <a:cubicBezTo>
                          <a:pt x="3618" y="1797"/>
                          <a:pt x="3643" y="1755"/>
                          <a:pt x="3672" y="1716"/>
                        </a:cubicBezTo>
                        <a:cubicBezTo>
                          <a:pt x="3685" y="1677"/>
                          <a:pt x="3719" y="1647"/>
                          <a:pt x="3732" y="1608"/>
                        </a:cubicBezTo>
                        <a:cubicBezTo>
                          <a:pt x="3736" y="1596"/>
                          <a:pt x="3738" y="1583"/>
                          <a:pt x="3744" y="1572"/>
                        </a:cubicBezTo>
                        <a:cubicBezTo>
                          <a:pt x="3766" y="1534"/>
                          <a:pt x="3785" y="1525"/>
                          <a:pt x="3804" y="1488"/>
                        </a:cubicBezTo>
                        <a:cubicBezTo>
                          <a:pt x="3810" y="1477"/>
                          <a:pt x="3810" y="1463"/>
                          <a:pt x="3816" y="1452"/>
                        </a:cubicBezTo>
                        <a:cubicBezTo>
                          <a:pt x="3838" y="1408"/>
                          <a:pt x="3877" y="1375"/>
                          <a:pt x="3900" y="1332"/>
                        </a:cubicBezTo>
                        <a:cubicBezTo>
                          <a:pt x="3976" y="1193"/>
                          <a:pt x="3916" y="1279"/>
                          <a:pt x="3984" y="1188"/>
                        </a:cubicBezTo>
                        <a:cubicBezTo>
                          <a:pt x="4033" y="1041"/>
                          <a:pt x="4118" y="911"/>
                          <a:pt x="4200" y="780"/>
                        </a:cubicBezTo>
                        <a:cubicBezTo>
                          <a:pt x="4236" y="722"/>
                          <a:pt x="4258" y="674"/>
                          <a:pt x="4308" y="624"/>
                        </a:cubicBezTo>
                        <a:cubicBezTo>
                          <a:pt x="4324" y="577"/>
                          <a:pt x="4358" y="559"/>
                          <a:pt x="4380" y="516"/>
                        </a:cubicBezTo>
                        <a:cubicBezTo>
                          <a:pt x="4403" y="470"/>
                          <a:pt x="4414" y="446"/>
                          <a:pt x="4452" y="408"/>
                        </a:cubicBezTo>
                        <a:cubicBezTo>
                          <a:pt x="4475" y="338"/>
                          <a:pt x="4518" y="282"/>
                          <a:pt x="4548" y="216"/>
                        </a:cubicBezTo>
                        <a:cubicBezTo>
                          <a:pt x="4558" y="193"/>
                          <a:pt x="4558" y="165"/>
                          <a:pt x="4572" y="144"/>
                        </a:cubicBezTo>
                        <a:cubicBezTo>
                          <a:pt x="4588" y="120"/>
                          <a:pt x="4611" y="99"/>
                          <a:pt x="4620" y="72"/>
                        </a:cubicBezTo>
                        <a:cubicBezTo>
                          <a:pt x="4624" y="60"/>
                          <a:pt x="4625" y="47"/>
                          <a:pt x="4632" y="36"/>
                        </a:cubicBezTo>
                        <a:cubicBezTo>
                          <a:pt x="4641" y="22"/>
                          <a:pt x="4668" y="0"/>
                          <a:pt x="4668" y="0"/>
                        </a:cubicBezTo>
                        <a:cubicBezTo>
                          <a:pt x="4660" y="16"/>
                          <a:pt x="4644" y="30"/>
                          <a:pt x="4644" y="48"/>
                        </a:cubicBezTo>
                        <a:cubicBezTo>
                          <a:pt x="4644" y="62"/>
                          <a:pt x="4655" y="6"/>
                          <a:pt x="4668" y="12"/>
                        </a:cubicBezTo>
                        <a:cubicBezTo>
                          <a:pt x="4707" y="31"/>
                          <a:pt x="4716" y="84"/>
                          <a:pt x="4740" y="120"/>
                        </a:cubicBezTo>
                        <a:cubicBezTo>
                          <a:pt x="4817" y="235"/>
                          <a:pt x="4892" y="405"/>
                          <a:pt x="5004" y="480"/>
                        </a:cubicBezTo>
                        <a:cubicBezTo>
                          <a:pt x="5066" y="574"/>
                          <a:pt x="5146" y="650"/>
                          <a:pt x="5208" y="744"/>
                        </a:cubicBezTo>
                        <a:cubicBezTo>
                          <a:pt x="5217" y="758"/>
                          <a:pt x="5234" y="766"/>
                          <a:pt x="5244" y="780"/>
                        </a:cubicBezTo>
                        <a:cubicBezTo>
                          <a:pt x="5254" y="795"/>
                          <a:pt x="5258" y="813"/>
                          <a:pt x="5268" y="828"/>
                        </a:cubicBezTo>
                        <a:cubicBezTo>
                          <a:pt x="5338" y="933"/>
                          <a:pt x="5414" y="1035"/>
                          <a:pt x="5484" y="1140"/>
                        </a:cubicBezTo>
                        <a:cubicBezTo>
                          <a:pt x="5514" y="1186"/>
                          <a:pt x="5515" y="1238"/>
                          <a:pt x="5544" y="1284"/>
                        </a:cubicBezTo>
                        <a:cubicBezTo>
                          <a:pt x="5604" y="1380"/>
                          <a:pt x="5664" y="1476"/>
                          <a:pt x="5724" y="1572"/>
                        </a:cubicBezTo>
                        <a:cubicBezTo>
                          <a:pt x="5733" y="1587"/>
                          <a:pt x="5737" y="1606"/>
                          <a:pt x="5748" y="1620"/>
                        </a:cubicBezTo>
                        <a:cubicBezTo>
                          <a:pt x="5762" y="1638"/>
                          <a:pt x="5781" y="1651"/>
                          <a:pt x="5796" y="1668"/>
                        </a:cubicBezTo>
                        <a:cubicBezTo>
                          <a:pt x="5876" y="1762"/>
                          <a:pt x="5716" y="1624"/>
                          <a:pt x="5892" y="1800"/>
                        </a:cubicBezTo>
                        <a:cubicBezTo>
                          <a:pt x="5967" y="1875"/>
                          <a:pt x="6047" y="1954"/>
                          <a:pt x="6108" y="2040"/>
                        </a:cubicBezTo>
                        <a:cubicBezTo>
                          <a:pt x="6196" y="2163"/>
                          <a:pt x="6042" y="1954"/>
                          <a:pt x="6168" y="2136"/>
                        </a:cubicBezTo>
                        <a:cubicBezTo>
                          <a:pt x="6191" y="2169"/>
                          <a:pt x="6240" y="2232"/>
                          <a:pt x="6240" y="2232"/>
                        </a:cubicBezTo>
                        <a:cubicBezTo>
                          <a:pt x="6271" y="2325"/>
                          <a:pt x="6327" y="2403"/>
                          <a:pt x="6396" y="2472"/>
                        </a:cubicBezTo>
                        <a:cubicBezTo>
                          <a:pt x="6404" y="2422"/>
                          <a:pt x="6413" y="2347"/>
                          <a:pt x="6444" y="2304"/>
                        </a:cubicBezTo>
                        <a:cubicBezTo>
                          <a:pt x="6558" y="2145"/>
                          <a:pt x="6430" y="2373"/>
                          <a:pt x="6528" y="2196"/>
                        </a:cubicBezTo>
                        <a:cubicBezTo>
                          <a:pt x="6584" y="2096"/>
                          <a:pt x="6651" y="2000"/>
                          <a:pt x="6720" y="1908"/>
                        </a:cubicBezTo>
                        <a:cubicBezTo>
                          <a:pt x="6738" y="1855"/>
                          <a:pt x="6773" y="1832"/>
                          <a:pt x="6804" y="1788"/>
                        </a:cubicBezTo>
                        <a:cubicBezTo>
                          <a:pt x="6832" y="1748"/>
                          <a:pt x="6850" y="1697"/>
                          <a:pt x="6876" y="1656"/>
                        </a:cubicBezTo>
                        <a:cubicBezTo>
                          <a:pt x="6914" y="1596"/>
                          <a:pt x="6954" y="1533"/>
                          <a:pt x="6996" y="1476"/>
                        </a:cubicBezTo>
                        <a:cubicBezTo>
                          <a:pt x="7019" y="1407"/>
                          <a:pt x="7072" y="1342"/>
                          <a:pt x="7116" y="1284"/>
                        </a:cubicBezTo>
                        <a:cubicBezTo>
                          <a:pt x="7132" y="1236"/>
                          <a:pt x="7128" y="1241"/>
                          <a:pt x="7164" y="1188"/>
                        </a:cubicBezTo>
                        <a:cubicBezTo>
                          <a:pt x="7187" y="1155"/>
                          <a:pt x="7236" y="1092"/>
                          <a:pt x="7236" y="1092"/>
                        </a:cubicBezTo>
                        <a:cubicBezTo>
                          <a:pt x="7266" y="1003"/>
                          <a:pt x="7334" y="925"/>
                          <a:pt x="7392" y="852"/>
                        </a:cubicBezTo>
                        <a:cubicBezTo>
                          <a:pt x="7426" y="718"/>
                          <a:pt x="7517" y="616"/>
                          <a:pt x="7572" y="492"/>
                        </a:cubicBezTo>
                        <a:cubicBezTo>
                          <a:pt x="7614" y="397"/>
                          <a:pt x="7615" y="287"/>
                          <a:pt x="7656" y="192"/>
                        </a:cubicBezTo>
                        <a:cubicBezTo>
                          <a:pt x="7678" y="140"/>
                          <a:pt x="7715" y="98"/>
                          <a:pt x="7740" y="48"/>
                        </a:cubicBezTo>
                        <a:cubicBezTo>
                          <a:pt x="7765" y="124"/>
                          <a:pt x="7824" y="179"/>
                          <a:pt x="7872" y="240"/>
                        </a:cubicBezTo>
                        <a:cubicBezTo>
                          <a:pt x="7932" y="317"/>
                          <a:pt x="7986" y="396"/>
                          <a:pt x="8052" y="468"/>
                        </a:cubicBezTo>
                        <a:cubicBezTo>
                          <a:pt x="8083" y="501"/>
                          <a:pt x="8128" y="524"/>
                          <a:pt x="8148" y="564"/>
                        </a:cubicBezTo>
                        <a:cubicBezTo>
                          <a:pt x="8240" y="749"/>
                          <a:pt x="8382" y="909"/>
                          <a:pt x="8496" y="1080"/>
                        </a:cubicBezTo>
                        <a:cubicBezTo>
                          <a:pt x="8509" y="1099"/>
                          <a:pt x="8522" y="1119"/>
                          <a:pt x="8532" y="1140"/>
                        </a:cubicBezTo>
                        <a:cubicBezTo>
                          <a:pt x="8538" y="1151"/>
                          <a:pt x="8538" y="1165"/>
                          <a:pt x="8544" y="1176"/>
                        </a:cubicBezTo>
                        <a:cubicBezTo>
                          <a:pt x="8577" y="1237"/>
                          <a:pt x="8619" y="1295"/>
                          <a:pt x="8652" y="1356"/>
                        </a:cubicBezTo>
                        <a:cubicBezTo>
                          <a:pt x="8679" y="1406"/>
                          <a:pt x="8696" y="1462"/>
                          <a:pt x="8724" y="1512"/>
                        </a:cubicBezTo>
                        <a:cubicBezTo>
                          <a:pt x="8786" y="1623"/>
                          <a:pt x="8880" y="1720"/>
                          <a:pt x="8964" y="1812"/>
                        </a:cubicBezTo>
                        <a:cubicBezTo>
                          <a:pt x="8995" y="1845"/>
                          <a:pt x="9040" y="1868"/>
                          <a:pt x="9060" y="1908"/>
                        </a:cubicBezTo>
                        <a:cubicBezTo>
                          <a:pt x="9091" y="1970"/>
                          <a:pt x="9140" y="2008"/>
                          <a:pt x="9180" y="2064"/>
                        </a:cubicBezTo>
                        <a:cubicBezTo>
                          <a:pt x="9234" y="2139"/>
                          <a:pt x="9283" y="2217"/>
                          <a:pt x="9336" y="2292"/>
                        </a:cubicBezTo>
                        <a:cubicBezTo>
                          <a:pt x="9377" y="2351"/>
                          <a:pt x="9416" y="2412"/>
                          <a:pt x="9456" y="2472"/>
                        </a:cubicBezTo>
                        <a:cubicBezTo>
                          <a:pt x="9461" y="2479"/>
                          <a:pt x="9448" y="2488"/>
                          <a:pt x="9444" y="249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537" name="Freeform 26"/>
                  <p:cNvSpPr>
                    <a:spLocks/>
                  </p:cNvSpPr>
                  <p:nvPr/>
                </p:nvSpPr>
                <p:spPr bwMode="auto">
                  <a:xfrm>
                    <a:off x="6120" y="2503"/>
                    <a:ext cx="168" cy="360"/>
                  </a:xfrm>
                  <a:custGeom>
                    <a:avLst/>
                    <a:gdLst>
                      <a:gd name="T0" fmla="*/ 168 w 264"/>
                      <a:gd name="T1" fmla="*/ 0 h 360"/>
                      <a:gd name="T2" fmla="*/ 76 w 264"/>
                      <a:gd name="T3" fmla="*/ 120 h 360"/>
                      <a:gd name="T4" fmla="*/ 76 w 264"/>
                      <a:gd name="T5" fmla="*/ 264 h 360"/>
                      <a:gd name="T6" fmla="*/ 0 w 264"/>
                      <a:gd name="T7" fmla="*/ 360 h 3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4"/>
                      <a:gd name="T13" fmla="*/ 0 h 360"/>
                      <a:gd name="T14" fmla="*/ 264 w 264"/>
                      <a:gd name="T15" fmla="*/ 360 h 3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4" h="360">
                        <a:moveTo>
                          <a:pt x="264" y="0"/>
                        </a:moveTo>
                        <a:cubicBezTo>
                          <a:pt x="204" y="38"/>
                          <a:pt x="144" y="76"/>
                          <a:pt x="120" y="120"/>
                        </a:cubicBezTo>
                        <a:cubicBezTo>
                          <a:pt x="96" y="164"/>
                          <a:pt x="140" y="224"/>
                          <a:pt x="120" y="264"/>
                        </a:cubicBezTo>
                        <a:cubicBezTo>
                          <a:pt x="100" y="304"/>
                          <a:pt x="20" y="344"/>
                          <a:pt x="0" y="36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5529" name="Line 27"/>
                <p:cNvSpPr>
                  <a:spLocks noChangeShapeType="1"/>
                </p:cNvSpPr>
                <p:nvPr/>
              </p:nvSpPr>
              <p:spPr bwMode="auto">
                <a:xfrm>
                  <a:off x="3756" y="2695"/>
                  <a:ext cx="1" cy="8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30" name="Line 28"/>
                <p:cNvSpPr>
                  <a:spLocks noChangeShapeType="1"/>
                </p:cNvSpPr>
                <p:nvPr/>
              </p:nvSpPr>
              <p:spPr bwMode="auto">
                <a:xfrm>
                  <a:off x="4728" y="2707"/>
                  <a:ext cx="1" cy="8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31" name="Line 29"/>
                <p:cNvSpPr>
                  <a:spLocks noChangeShapeType="1"/>
                </p:cNvSpPr>
                <p:nvPr/>
              </p:nvSpPr>
              <p:spPr bwMode="auto">
                <a:xfrm>
                  <a:off x="3760" y="3351"/>
                  <a:ext cx="43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32" name="Line 30"/>
                <p:cNvSpPr>
                  <a:spLocks noChangeShapeType="1"/>
                </p:cNvSpPr>
                <p:nvPr/>
              </p:nvSpPr>
              <p:spPr bwMode="auto">
                <a:xfrm>
                  <a:off x="4732" y="3351"/>
                  <a:ext cx="43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33" name="Oval 31"/>
                <p:cNvSpPr>
                  <a:spLocks noChangeArrowheads="1"/>
                </p:cNvSpPr>
                <p:nvPr/>
              </p:nvSpPr>
              <p:spPr bwMode="auto">
                <a:xfrm>
                  <a:off x="3617" y="2533"/>
                  <a:ext cx="272" cy="271"/>
                </a:xfrm>
                <a:prstGeom prst="ellipse">
                  <a:avLst/>
                </a:prstGeom>
                <a:pattFill prst="pct60">
                  <a:fgClr>
                    <a:srgbClr val="0000FF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lIns="72238" tIns="36119" rIns="72238" bIns="36119"/>
                <a:lstStyle/>
                <a:p>
                  <a:endParaRPr lang="ru-RU"/>
                </a:p>
              </p:txBody>
            </p:sp>
            <p:sp>
              <p:nvSpPr>
                <p:cNvPr id="105534" name="Oval 32"/>
                <p:cNvSpPr>
                  <a:spLocks noChangeArrowheads="1"/>
                </p:cNvSpPr>
                <p:nvPr/>
              </p:nvSpPr>
              <p:spPr bwMode="auto">
                <a:xfrm>
                  <a:off x="4589" y="2521"/>
                  <a:ext cx="272" cy="271"/>
                </a:xfrm>
                <a:prstGeom prst="ellipse">
                  <a:avLst/>
                </a:prstGeom>
                <a:pattFill prst="pct60">
                  <a:fgClr>
                    <a:srgbClr val="0000FF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lIns="72238" tIns="36119" rIns="72238" bIns="36119"/>
                <a:lstStyle/>
                <a:p>
                  <a:endParaRPr lang="ru-RU"/>
                </a:p>
              </p:txBody>
            </p:sp>
            <p:sp>
              <p:nvSpPr>
                <p:cNvPr id="105535" name="Rectangle 33"/>
                <p:cNvSpPr>
                  <a:spLocks noChangeArrowheads="1"/>
                </p:cNvSpPr>
                <p:nvPr/>
              </p:nvSpPr>
              <p:spPr bwMode="auto">
                <a:xfrm>
                  <a:off x="3615" y="2443"/>
                  <a:ext cx="948" cy="456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524" name="Text Box 34"/>
              <p:cNvSpPr txBox="1">
                <a:spLocks noChangeArrowheads="1"/>
              </p:cNvSpPr>
              <p:nvPr/>
            </p:nvSpPr>
            <p:spPr bwMode="auto">
              <a:xfrm>
                <a:off x="4773" y="3510"/>
                <a:ext cx="10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200" i="1">
                    <a:latin typeface="Times New Roman" pitchFamily="18" charset="0"/>
                  </a:rPr>
                  <a:t>x</a:t>
                </a:r>
                <a:r>
                  <a:rPr lang="ru-RU" sz="3200" baseline="-25000">
                    <a:latin typeface="Times New Roman" pitchFamily="18" charset="0"/>
                  </a:rPr>
                  <a:t>(</a:t>
                </a:r>
                <a:r>
                  <a:rPr lang="en-US" sz="3200" i="1" baseline="-25000">
                    <a:latin typeface="Times New Roman" pitchFamily="18" charset="0"/>
                  </a:rPr>
                  <a:t>n</a:t>
                </a:r>
                <a:r>
                  <a:rPr lang="ru-RU" sz="3200" i="1" baseline="-25000">
                    <a:latin typeface="Times New Roman" pitchFamily="18" charset="0"/>
                  </a:rPr>
                  <a:t>+</a:t>
                </a:r>
                <a:r>
                  <a:rPr lang="ru-RU" sz="3200" baseline="-25000">
                    <a:latin typeface="Times New Roman" pitchFamily="18" charset="0"/>
                  </a:rPr>
                  <a:t>1)</a:t>
                </a:r>
                <a:r>
                  <a:rPr lang="en-US" sz="3200" baseline="-25000">
                    <a:latin typeface="Times New Roman" pitchFamily="18" charset="0"/>
                  </a:rPr>
                  <a:t>0</a:t>
                </a:r>
                <a:endParaRPr lang="ru-RU" sz="3200"/>
              </a:p>
            </p:txBody>
          </p:sp>
        </p:grpSp>
        <p:graphicFrame>
          <p:nvGraphicFramePr>
            <p:cNvPr id="105501" name="Object 29"/>
            <p:cNvGraphicFramePr>
              <a:graphicFrameLocks noChangeAspect="1"/>
            </p:cNvGraphicFramePr>
            <p:nvPr/>
          </p:nvGraphicFramePr>
          <p:xfrm>
            <a:off x="735013" y="908050"/>
            <a:ext cx="2922587" cy="966788"/>
          </p:xfrm>
          <a:graphic>
            <a:graphicData uri="http://schemas.openxmlformats.org/presentationml/2006/ole">
              <p:oleObj spid="_x0000_s105501" name="Формула" r:id="rId5" imgW="1422360" imgH="469800" progId="Equation.3">
                <p:embed/>
              </p:oleObj>
            </a:graphicData>
          </a:graphic>
        </p:graphicFrame>
        <p:sp>
          <p:nvSpPr>
            <p:cNvPr id="32" name="Выгнутая вправо стрелка 31"/>
            <p:cNvSpPr/>
            <p:nvPr/>
          </p:nvSpPr>
          <p:spPr>
            <a:xfrm rot="13692135">
              <a:off x="2240756" y="1653382"/>
              <a:ext cx="492125" cy="189706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5517" name="Text Box 13"/>
            <p:cNvSpPr txBox="1">
              <a:spLocks noChangeArrowheads="1"/>
            </p:cNvSpPr>
            <p:nvPr/>
          </p:nvSpPr>
          <p:spPr bwMode="auto">
            <a:xfrm>
              <a:off x="1975690" y="3578072"/>
              <a:ext cx="591844" cy="735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>
                  <a:latin typeface="Times New Roman" pitchFamily="18" charset="0"/>
                </a:rPr>
                <a:t>l</a:t>
              </a:r>
              <a:endParaRPr lang="ru-RU" sz="3200"/>
            </a:p>
          </p:txBody>
        </p:sp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4498975" y="3068638"/>
            <a:ext cx="4573588" cy="3690937"/>
            <a:chOff x="4498975" y="3068638"/>
            <a:chExt cx="4573619" cy="3690937"/>
          </a:xfrm>
        </p:grpSpPr>
        <p:graphicFrame>
          <p:nvGraphicFramePr>
            <p:cNvPr id="105505" name="Object 33"/>
            <p:cNvGraphicFramePr>
              <a:graphicFrameLocks noChangeAspect="1"/>
            </p:cNvGraphicFramePr>
            <p:nvPr/>
          </p:nvGraphicFramePr>
          <p:xfrm>
            <a:off x="5165725" y="5318125"/>
            <a:ext cx="3236913" cy="1441450"/>
          </p:xfrm>
          <a:graphic>
            <a:graphicData uri="http://schemas.openxmlformats.org/presentationml/2006/ole">
              <p:oleObj spid="_x0000_s105505" name="Формула" r:id="rId6" imgW="914400" imgH="406080" progId="Equation.3">
                <p:embed/>
              </p:oleObj>
            </a:graphicData>
          </a:graphic>
        </p:graphicFrame>
        <p:graphicFrame>
          <p:nvGraphicFramePr>
            <p:cNvPr id="105506" name="Object 34"/>
            <p:cNvGraphicFramePr>
              <a:graphicFrameLocks noChangeAspect="1"/>
            </p:cNvGraphicFramePr>
            <p:nvPr/>
          </p:nvGraphicFramePr>
          <p:xfrm>
            <a:off x="4498975" y="3068638"/>
            <a:ext cx="4176713" cy="1127125"/>
          </p:xfrm>
          <a:graphic>
            <a:graphicData uri="http://schemas.openxmlformats.org/presentationml/2006/ole">
              <p:oleObj spid="_x0000_s105506" name="Формула" r:id="rId7" imgW="1981080" imgH="533160" progId="Equation.3">
                <p:embed/>
              </p:oleObj>
            </a:graphicData>
          </a:graphic>
        </p:graphicFrame>
        <p:graphicFrame>
          <p:nvGraphicFramePr>
            <p:cNvPr id="105507" name="Object 35"/>
            <p:cNvGraphicFramePr>
              <a:graphicFrameLocks noChangeAspect="1"/>
            </p:cNvGraphicFramePr>
            <p:nvPr/>
          </p:nvGraphicFramePr>
          <p:xfrm>
            <a:off x="4572000" y="4365625"/>
            <a:ext cx="1158875" cy="781050"/>
          </p:xfrm>
          <a:graphic>
            <a:graphicData uri="http://schemas.openxmlformats.org/presentationml/2006/ole">
              <p:oleObj spid="_x0000_s105507" name="Формула" r:id="rId8" imgW="698400" imgH="469800" progId="Equation.3">
                <p:embed/>
              </p:oleObj>
            </a:graphicData>
          </a:graphic>
        </p:graphicFrame>
        <p:sp>
          <p:nvSpPr>
            <p:cNvPr id="105514" name="Text Box 13"/>
            <p:cNvSpPr txBox="1">
              <a:spLocks noChangeArrowheads="1"/>
            </p:cNvSpPr>
            <p:nvPr/>
          </p:nvSpPr>
          <p:spPr bwMode="auto">
            <a:xfrm>
              <a:off x="6000760" y="4429132"/>
              <a:ext cx="3071834" cy="735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>
                  <a:latin typeface="Bookman Old Style" pitchFamily="18" charset="0"/>
                </a:rPr>
                <a:t>v</a:t>
              </a:r>
              <a:r>
                <a:rPr lang="en-US" sz="3200" i="1">
                  <a:latin typeface="Times New Roman" pitchFamily="18" charset="0"/>
                </a:rPr>
                <a:t> – </a:t>
              </a:r>
              <a:r>
                <a:rPr lang="ru-RU" sz="1600" i="1">
                  <a:solidFill>
                    <a:srgbClr val="C00000"/>
                  </a:solidFill>
                  <a:latin typeface="Times New Roman" pitchFamily="18" charset="0"/>
                </a:rPr>
                <a:t>фазовая скорость волны!!</a:t>
              </a:r>
              <a:r>
                <a:rPr lang="en-US" sz="1600" i="1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endParaRPr lang="ru-RU" sz="1600">
                <a:solidFill>
                  <a:srgbClr val="C00000"/>
                </a:solidFill>
              </a:endParaRPr>
            </a:p>
          </p:txBody>
        </p:sp>
      </p:grpSp>
      <p:sp>
        <p:nvSpPr>
          <p:cNvPr id="105513" name="Text Box 13"/>
          <p:cNvSpPr txBox="1">
            <a:spLocks noChangeArrowheads="1"/>
          </p:cNvSpPr>
          <p:nvPr/>
        </p:nvSpPr>
        <p:spPr bwMode="auto">
          <a:xfrm>
            <a:off x="6000750" y="2428875"/>
            <a:ext cx="1643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ru-RU" sz="1600" i="1">
                <a:solidFill>
                  <a:srgbClr val="C00000"/>
                </a:solidFill>
                <a:latin typeface="Times New Roman" pitchFamily="18" charset="0"/>
              </a:rPr>
              <a:t>дифференциал</a:t>
            </a:r>
            <a:r>
              <a:rPr lang="ru-RU" sz="1600">
                <a:solidFill>
                  <a:srgbClr val="C00000"/>
                </a:solidFill>
                <a:latin typeface="Times New Roman" pitchFamily="18" charset="0"/>
              </a:rPr>
              <a:t>)</a:t>
            </a:r>
            <a:r>
              <a:rPr lang="en-US" sz="1600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ru-RU" sz="1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450850" y="1014413"/>
          <a:ext cx="2249488" cy="1262062"/>
        </p:xfrm>
        <a:graphic>
          <a:graphicData uri="http://schemas.openxmlformats.org/presentationml/2006/ole">
            <p:oleObj spid="_x0000_s106498" name="Формула" r:id="rId4" imgW="634680" imgH="355320" progId="Equation.3">
              <p:embed/>
            </p:oleObj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2051050" y="2419350"/>
          <a:ext cx="4273550" cy="1441450"/>
        </p:xfrm>
        <a:graphic>
          <a:graphicData uri="http://schemas.openxmlformats.org/presentationml/2006/ole">
            <p:oleObj spid="_x0000_s106499" name="Формула" r:id="rId5" imgW="1206360" imgH="406080" progId="Equation.3">
              <p:embed/>
            </p:oleObj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6588125" y="1484313"/>
          <a:ext cx="1844675" cy="539750"/>
        </p:xfrm>
        <a:graphic>
          <a:graphicData uri="http://schemas.openxmlformats.org/presentationml/2006/ole">
            <p:oleObj spid="_x0000_s106500" name="Формула" r:id="rId6" imgW="520560" imgH="152280" progId="Equation.3">
              <p:embed/>
            </p:oleObj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3159125" y="1014413"/>
          <a:ext cx="2697163" cy="1262062"/>
        </p:xfrm>
        <a:graphic>
          <a:graphicData uri="http://schemas.openxmlformats.org/presentationml/2006/ole">
            <p:oleObj spid="_x0000_s106501" name="Формула" r:id="rId7" imgW="761760" imgH="355320" progId="Equation.3">
              <p:embed/>
            </p:oleObj>
          </a:graphicData>
        </a:graphic>
      </p:graphicFrame>
      <p:sp>
        <p:nvSpPr>
          <p:cNvPr id="106507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6508" name="Rectangle 37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395288" y="3760788"/>
          <a:ext cx="4230687" cy="1036637"/>
        </p:xfrm>
        <a:graphic>
          <a:graphicData uri="http://schemas.openxmlformats.org/presentationml/2006/ole">
            <p:oleObj spid="_x0000_s106504" name="Формула" r:id="rId8" imgW="1193760" imgH="291960" progId="Equation.3">
              <p:embed/>
            </p:oleObj>
          </a:graphicData>
        </a:graphic>
      </p:graphicFrame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4273550" y="4581525"/>
          <a:ext cx="4186238" cy="1439863"/>
        </p:xfrm>
        <a:graphic>
          <a:graphicData uri="http://schemas.openxmlformats.org/presentationml/2006/ole">
            <p:oleObj spid="_x0000_s106505" name="Формула" r:id="rId9" imgW="1180800" imgH="406080" progId="Equation.3">
              <p:embed/>
            </p:oleObj>
          </a:graphicData>
        </a:graphic>
      </p:graphicFrame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5072066" y="142853"/>
            <a:ext cx="400052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упругой волны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393700" y="928688"/>
          <a:ext cx="5678488" cy="1071562"/>
        </p:xfrm>
        <a:graphic>
          <a:graphicData uri="http://schemas.openxmlformats.org/presentationml/2006/ole">
            <p:oleObj spid="_x0000_s107522" name="Формула" r:id="rId4" imgW="2831760" imgH="533160" progId="Equation.3">
              <p:embed/>
            </p:oleObj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428625" y="2165350"/>
          <a:ext cx="6654800" cy="1120775"/>
        </p:xfrm>
        <a:graphic>
          <a:graphicData uri="http://schemas.openxmlformats.org/presentationml/2006/ole">
            <p:oleObj spid="_x0000_s107523" name="Формула" r:id="rId5" imgW="3174840" imgH="533160" progId="Equation.3">
              <p:embed/>
            </p:oleObj>
          </a:graphicData>
        </a:graphic>
      </p:graphicFrame>
      <p:grpSp>
        <p:nvGrpSpPr>
          <p:cNvPr id="107529" name="Группа 7"/>
          <p:cNvGrpSpPr>
            <a:grpSpLocks/>
          </p:cNvGrpSpPr>
          <p:nvPr/>
        </p:nvGrpSpPr>
        <p:grpSpPr bwMode="auto">
          <a:xfrm>
            <a:off x="709613" y="3473450"/>
            <a:ext cx="8150225" cy="2143125"/>
            <a:chOff x="709613" y="3473450"/>
            <a:chExt cx="8150225" cy="2143125"/>
          </a:xfrm>
        </p:grpSpPr>
        <p:graphicFrame>
          <p:nvGraphicFramePr>
            <p:cNvPr id="107525" name="Object 5"/>
            <p:cNvGraphicFramePr>
              <a:graphicFrameLocks noChangeAspect="1"/>
            </p:cNvGraphicFramePr>
            <p:nvPr/>
          </p:nvGraphicFramePr>
          <p:xfrm>
            <a:off x="2132013" y="3473450"/>
            <a:ext cx="6727825" cy="855663"/>
          </p:xfrm>
          <a:graphic>
            <a:graphicData uri="http://schemas.openxmlformats.org/presentationml/2006/ole">
              <p:oleObj spid="_x0000_s107525" name="Формула" r:id="rId6" imgW="3492360" imgH="444240" progId="Equation.3">
                <p:embed/>
              </p:oleObj>
            </a:graphicData>
          </a:graphic>
        </p:graphicFrame>
        <p:graphicFrame>
          <p:nvGraphicFramePr>
            <p:cNvPr id="107526" name="Object 6"/>
            <p:cNvGraphicFramePr>
              <a:graphicFrameLocks noChangeAspect="1"/>
            </p:cNvGraphicFramePr>
            <p:nvPr/>
          </p:nvGraphicFramePr>
          <p:xfrm>
            <a:off x="709613" y="4986338"/>
            <a:ext cx="2698750" cy="630237"/>
          </p:xfrm>
          <a:graphic>
            <a:graphicData uri="http://schemas.openxmlformats.org/presentationml/2006/ole">
              <p:oleObj spid="_x0000_s107526" name="Формула" r:id="rId7" imgW="761760" imgH="177480" progId="Equation.3">
                <p:embed/>
              </p:oleObj>
            </a:graphicData>
          </a:graphic>
        </p:graphicFrame>
        <p:graphicFrame>
          <p:nvGraphicFramePr>
            <p:cNvPr id="107527" name="Object 7"/>
            <p:cNvGraphicFramePr>
              <a:graphicFrameLocks noChangeAspect="1"/>
            </p:cNvGraphicFramePr>
            <p:nvPr/>
          </p:nvGraphicFramePr>
          <p:xfrm>
            <a:off x="3929058" y="5000636"/>
            <a:ext cx="3930650" cy="571504"/>
          </p:xfrm>
          <a:graphic>
            <a:graphicData uri="http://schemas.openxmlformats.org/presentationml/2006/ole">
              <p:oleObj spid="_x0000_s107527" name="Формула" r:id="rId8" imgW="1841400" imgH="266400" progId="Equation.3">
                <p:embed/>
              </p:oleObj>
            </a:graphicData>
          </a:graphic>
        </p:graphicFrame>
      </p:grp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5000628" y="214290"/>
            <a:ext cx="400052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упругой волны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5286380" y="-24"/>
            <a:ext cx="400052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упругой волны (4)</a:t>
            </a:r>
          </a:p>
        </p:txBody>
      </p:sp>
      <p:grpSp>
        <p:nvGrpSpPr>
          <p:cNvPr id="108553" name="Группа 14"/>
          <p:cNvGrpSpPr>
            <a:grpSpLocks/>
          </p:cNvGrpSpPr>
          <p:nvPr/>
        </p:nvGrpSpPr>
        <p:grpSpPr bwMode="auto">
          <a:xfrm>
            <a:off x="1298575" y="1123950"/>
            <a:ext cx="6488113" cy="5662613"/>
            <a:chOff x="1298706" y="981075"/>
            <a:chExt cx="6488004" cy="5662635"/>
          </a:xfrm>
        </p:grpSpPr>
        <p:pic>
          <p:nvPicPr>
            <p:cNvPr id="108555" name="Picture 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9250" y="981075"/>
              <a:ext cx="5689600" cy="564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8549" name="Object 5"/>
            <p:cNvGraphicFramePr>
              <a:graphicFrameLocks noChangeAspect="1"/>
            </p:cNvGraphicFramePr>
            <p:nvPr/>
          </p:nvGraphicFramePr>
          <p:xfrm>
            <a:off x="1307887" y="2708275"/>
            <a:ext cx="835221" cy="720725"/>
          </p:xfrm>
          <a:graphic>
            <a:graphicData uri="http://schemas.openxmlformats.org/presentationml/2006/ole">
              <p:oleObj spid="_x0000_s108549" name="Формула" r:id="rId5" imgW="279360" imgH="241200" progId="Equation.3">
                <p:embed/>
              </p:oleObj>
            </a:graphicData>
          </a:graphic>
        </p:graphicFrame>
        <p:graphicFrame>
          <p:nvGraphicFramePr>
            <p:cNvPr id="108550" name="Object 6"/>
            <p:cNvGraphicFramePr>
              <a:graphicFrameLocks noChangeAspect="1"/>
            </p:cNvGraphicFramePr>
            <p:nvPr/>
          </p:nvGraphicFramePr>
          <p:xfrm>
            <a:off x="1298706" y="4449763"/>
            <a:ext cx="890439" cy="708357"/>
          </p:xfrm>
          <a:graphic>
            <a:graphicData uri="http://schemas.openxmlformats.org/presentationml/2006/ole">
              <p:oleObj spid="_x0000_s108550" name="Формула" r:id="rId6" imgW="304560" imgH="241200" progId="Equation.3">
                <p:embed/>
              </p:oleObj>
            </a:graphicData>
          </a:graphic>
        </p:graphicFrame>
        <p:cxnSp>
          <p:nvCxnSpPr>
            <p:cNvPr id="8" name="Прямая со стрелкой 7"/>
            <p:cNvCxnSpPr/>
            <p:nvPr/>
          </p:nvCxnSpPr>
          <p:spPr>
            <a:xfrm>
              <a:off x="6286547" y="1819278"/>
              <a:ext cx="142872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6286547" y="4284676"/>
              <a:ext cx="1428726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6215111" y="5927744"/>
              <a:ext cx="142872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559" name="Rectangle 85"/>
            <p:cNvSpPr>
              <a:spLocks noChangeArrowheads="1"/>
            </p:cNvSpPr>
            <p:nvPr/>
          </p:nvSpPr>
          <p:spPr bwMode="auto">
            <a:xfrm>
              <a:off x="7358082" y="1675855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>
                <a:tabLst>
                  <a:tab pos="800100" algn="l"/>
                </a:tabLst>
              </a:pPr>
              <a:r>
                <a:rPr lang="en-US" sz="36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3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60" name="Rectangle 85"/>
            <p:cNvSpPr>
              <a:spLocks noChangeArrowheads="1"/>
            </p:cNvSpPr>
            <p:nvPr/>
          </p:nvSpPr>
          <p:spPr bwMode="auto">
            <a:xfrm>
              <a:off x="7358082" y="414338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>
                <a:tabLst>
                  <a:tab pos="800100" algn="l"/>
                </a:tabLst>
              </a:pPr>
              <a:r>
                <a:rPr lang="en-US" sz="36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3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61" name="Rectangle 85"/>
            <p:cNvSpPr>
              <a:spLocks noChangeArrowheads="1"/>
            </p:cNvSpPr>
            <p:nvPr/>
          </p:nvSpPr>
          <p:spPr bwMode="auto">
            <a:xfrm>
              <a:off x="7358082" y="5786454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>
                <a:tabLst>
                  <a:tab pos="800100" algn="l"/>
                </a:tabLst>
              </a:pPr>
              <a:r>
                <a:rPr lang="en-US" sz="36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3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58038" y="6143645"/>
              <a:ext cx="500055" cy="50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8554" name="Rectangle 85"/>
          <p:cNvSpPr>
            <a:spLocks noChangeArrowheads="1"/>
          </p:cNvSpPr>
          <p:nvPr/>
        </p:nvSpPr>
        <p:spPr bwMode="auto">
          <a:xfrm>
            <a:off x="285750" y="354013"/>
            <a:ext cx="5214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= t</a:t>
            </a:r>
            <a:r>
              <a:rPr lang="en-US" sz="36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мгновенная фотография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Содержимое 1"/>
          <p:cNvSpPr>
            <a:spLocks noGrp="1"/>
          </p:cNvSpPr>
          <p:nvPr>
            <p:ph idx="4294967295"/>
          </p:nvPr>
        </p:nvSpPr>
        <p:spPr>
          <a:xfrm>
            <a:off x="0" y="1557338"/>
            <a:ext cx="8229600" cy="1008062"/>
          </a:xfrm>
        </p:spPr>
        <p:txBody>
          <a:bodyPr/>
          <a:lstStyle/>
          <a:p>
            <a:pPr indent="-69850" algn="ctr" eaLnBrk="1" hangingPunct="1">
              <a:buFont typeface="Wingdings 2" pitchFamily="18" charset="2"/>
              <a:buNone/>
            </a:pPr>
            <a:r>
              <a:rPr lang="en-US" sz="1500" b="1" i="1" smtClean="0">
                <a:solidFill>
                  <a:srgbClr val="0000FF"/>
                </a:solidFill>
              </a:rPr>
              <a:t>“</a:t>
            </a:r>
            <a:r>
              <a:rPr lang="ru-RU" sz="1500" b="1" i="1" smtClean="0">
                <a:solidFill>
                  <a:srgbClr val="0000FF"/>
                </a:solidFill>
              </a:rPr>
              <a:t>Плотность потока энергии</a:t>
            </a:r>
            <a:r>
              <a:rPr lang="en-US" sz="1500" b="1" i="1" smtClean="0">
                <a:solidFill>
                  <a:srgbClr val="0000FF"/>
                </a:solidFill>
              </a:rPr>
              <a:t>”</a:t>
            </a:r>
            <a:r>
              <a:rPr lang="ru-RU" sz="1500" b="1" i="1" smtClean="0"/>
              <a:t> – энергия, переносимая волной в единицу времени через «единичную площадку», перпендикулярную направлению распространения волны</a:t>
            </a:r>
          </a:p>
        </p:txBody>
      </p:sp>
      <p:sp>
        <p:nvSpPr>
          <p:cNvPr id="109579" name="Содержимое 1"/>
          <p:cNvSpPr>
            <a:spLocks/>
          </p:cNvSpPr>
          <p:nvPr/>
        </p:nvSpPr>
        <p:spPr bwMode="auto">
          <a:xfrm>
            <a:off x="357188" y="2817813"/>
            <a:ext cx="85725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b="1" i="1">
                <a:solidFill>
                  <a:srgbClr val="0000FF"/>
                </a:solidFill>
              </a:rPr>
              <a:t>“</a:t>
            </a:r>
            <a:r>
              <a:rPr lang="ru-RU" b="1" i="1">
                <a:solidFill>
                  <a:srgbClr val="0000FF"/>
                </a:solidFill>
              </a:rPr>
              <a:t>Интенсивностью волны</a:t>
            </a:r>
            <a:r>
              <a:rPr lang="en-US" b="1" i="1">
                <a:solidFill>
                  <a:srgbClr val="0000FF"/>
                </a:solidFill>
              </a:rPr>
              <a:t>”</a:t>
            </a:r>
            <a:r>
              <a:rPr lang="ru-RU" b="1" i="1"/>
              <a:t> </a:t>
            </a:r>
            <a:r>
              <a:rPr lang="en-US" b="1" i="1"/>
              <a:t> </a:t>
            </a:r>
            <a:r>
              <a:rPr lang="ru-RU" b="1" i="1"/>
              <a:t>называется </a:t>
            </a:r>
            <a:r>
              <a:rPr lang="en-US" b="1" i="1"/>
              <a:t> </a:t>
            </a:r>
            <a:r>
              <a:rPr lang="ru-RU" b="1" i="1"/>
              <a:t>среднее </a:t>
            </a:r>
            <a:r>
              <a:rPr lang="en-US" b="1" i="1"/>
              <a:t> </a:t>
            </a:r>
            <a:r>
              <a:rPr lang="ru-RU" b="1" i="1"/>
              <a:t>по </a:t>
            </a:r>
            <a:r>
              <a:rPr lang="en-US" b="1" i="1"/>
              <a:t> </a:t>
            </a:r>
            <a:r>
              <a:rPr lang="ru-RU" b="1" i="1"/>
              <a:t>времени значение </a:t>
            </a:r>
            <a:r>
              <a:rPr lang="en-US" b="1" i="1"/>
              <a:t> </a:t>
            </a:r>
            <a:r>
              <a:rPr lang="ru-RU" b="1" i="1"/>
              <a:t>плотности </a:t>
            </a:r>
            <a:r>
              <a:rPr lang="en-US" b="1" i="1"/>
              <a:t> </a:t>
            </a:r>
            <a:r>
              <a:rPr lang="ru-RU" b="1" i="1"/>
              <a:t>потока </a:t>
            </a:r>
            <a:r>
              <a:rPr lang="en-US" b="1" i="1"/>
              <a:t> </a:t>
            </a:r>
            <a:r>
              <a:rPr lang="ru-RU" b="1" i="1"/>
              <a:t>её </a:t>
            </a:r>
            <a:r>
              <a:rPr lang="en-US" b="1" i="1"/>
              <a:t> </a:t>
            </a:r>
            <a:r>
              <a:rPr lang="ru-RU" b="1" i="1"/>
              <a:t>энергии</a:t>
            </a: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2043113" y="5105400"/>
          <a:ext cx="4962525" cy="1076325"/>
        </p:xfrm>
        <a:graphic>
          <a:graphicData uri="http://schemas.openxmlformats.org/presentationml/2006/ole">
            <p:oleObj spid="_x0000_s109572" name="Формула" r:id="rId4" imgW="1701720" imgH="368280" progId="Equation.3">
              <p:embed/>
            </p:oleObj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1176338" y="3786188"/>
          <a:ext cx="6896100" cy="1065212"/>
        </p:xfrm>
        <a:graphic>
          <a:graphicData uri="http://schemas.openxmlformats.org/presentationml/2006/ole">
            <p:oleObj spid="_x0000_s109573" name="Формула" r:id="rId5" imgW="2222280" imgH="342720" progId="Equation.3">
              <p:embed/>
            </p:oleObj>
          </a:graphicData>
        </a:graphic>
      </p:graphicFrame>
      <p:grpSp>
        <p:nvGrpSpPr>
          <p:cNvPr id="109580" name="Группа 10"/>
          <p:cNvGrpSpPr>
            <a:grpSpLocks/>
          </p:cNvGrpSpPr>
          <p:nvPr/>
        </p:nvGrpSpPr>
        <p:grpSpPr bwMode="auto">
          <a:xfrm>
            <a:off x="611188" y="877888"/>
            <a:ext cx="6750050" cy="674687"/>
            <a:chOff x="611188" y="877888"/>
            <a:chExt cx="6750050" cy="674687"/>
          </a:xfrm>
        </p:grpSpPr>
        <p:graphicFrame>
          <p:nvGraphicFramePr>
            <p:cNvPr id="109575" name="Object 7"/>
            <p:cNvGraphicFramePr>
              <a:graphicFrameLocks noChangeAspect="1"/>
            </p:cNvGraphicFramePr>
            <p:nvPr/>
          </p:nvGraphicFramePr>
          <p:xfrm>
            <a:off x="4618038" y="877888"/>
            <a:ext cx="2743200" cy="674687"/>
          </p:xfrm>
          <a:graphic>
            <a:graphicData uri="http://schemas.openxmlformats.org/presentationml/2006/ole">
              <p:oleObj spid="_x0000_s109575" name="Формула" r:id="rId6" imgW="774360" imgH="190440" progId="Equation.3">
                <p:embed/>
              </p:oleObj>
            </a:graphicData>
          </a:graphic>
        </p:graphicFrame>
        <p:graphicFrame>
          <p:nvGraphicFramePr>
            <p:cNvPr id="109576" name="Object 8"/>
            <p:cNvGraphicFramePr>
              <a:graphicFrameLocks noChangeAspect="1"/>
            </p:cNvGraphicFramePr>
            <p:nvPr/>
          </p:nvGraphicFramePr>
          <p:xfrm>
            <a:off x="611188" y="944563"/>
            <a:ext cx="1711325" cy="539750"/>
          </p:xfrm>
          <a:graphic>
            <a:graphicData uri="http://schemas.openxmlformats.org/presentationml/2006/ole">
              <p:oleObj spid="_x0000_s109576" name="Формула" r:id="rId7" imgW="482400" imgH="152280" progId="Equation.3">
                <p:embed/>
              </p:oleObj>
            </a:graphicData>
          </a:graphic>
        </p:graphicFrame>
      </p:grpSp>
      <p:sp>
        <p:nvSpPr>
          <p:cNvPr id="109581" name="Rectangle 85"/>
          <p:cNvSpPr>
            <a:spLocks noChangeArrowheads="1"/>
          </p:cNvSpPr>
          <p:nvPr/>
        </p:nvSpPr>
        <p:spPr bwMode="auto">
          <a:xfrm>
            <a:off x="436563" y="257175"/>
            <a:ext cx="8215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sz="2400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Характеристики </a:t>
            </a:r>
            <a:r>
              <a:rPr lang="en-US" sz="2400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переноса </a:t>
            </a:r>
            <a:r>
              <a:rPr lang="en-US" sz="2400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энергии </a:t>
            </a:r>
            <a:r>
              <a:rPr lang="en-US" sz="2400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упругой </a:t>
            </a:r>
            <a:r>
              <a:rPr lang="en-US" sz="2400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волны</a:t>
            </a:r>
            <a:endParaRPr lang="ru-RU" sz="2400" i="1"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14313" y="2954338"/>
            <a:ext cx="660400" cy="27860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0" name="Содержимое 1"/>
          <p:cNvSpPr>
            <a:spLocks noGrp="1"/>
          </p:cNvSpPr>
          <p:nvPr>
            <p:ph idx="4294967295"/>
          </p:nvPr>
        </p:nvSpPr>
        <p:spPr>
          <a:xfrm>
            <a:off x="250825" y="835025"/>
            <a:ext cx="5545138" cy="9509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chemeClr val="bg1"/>
                </a:solidFill>
              </a:rPr>
              <a:t>Вектор Умова</a:t>
            </a:r>
            <a:r>
              <a:rPr lang="ru-RU" sz="2000" b="1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500" b="1" i="1" smtClean="0">
                <a:solidFill>
                  <a:schemeClr val="bg1"/>
                </a:solidFill>
              </a:rPr>
              <a:t>«векторная интенсивность»</a:t>
            </a:r>
            <a:r>
              <a:rPr lang="ru-RU" sz="1500" b="1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2955925" y="601663"/>
          <a:ext cx="2251075" cy="811212"/>
        </p:xfrm>
        <a:graphic>
          <a:graphicData uri="http://schemas.openxmlformats.org/presentationml/2006/ole">
            <p:oleObj spid="_x0000_s110595" name="Формула" r:id="rId4" imgW="634680" imgH="228600" progId="Equation.3">
              <p:embed/>
            </p:oleObj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2303463" y="1957388"/>
          <a:ext cx="4991100" cy="1228725"/>
        </p:xfrm>
        <a:graphic>
          <a:graphicData uri="http://schemas.openxmlformats.org/presentationml/2006/ole">
            <p:oleObj spid="_x0000_s110596" name="Формула" r:id="rId5" imgW="1498320" imgH="368280" progId="Equation.3">
              <p:embed/>
            </p:oleObj>
          </a:graphicData>
        </a:graphic>
      </p:graphicFrame>
      <p:sp>
        <p:nvSpPr>
          <p:cNvPr id="110601" name="Содержимое 1"/>
          <p:cNvSpPr>
            <a:spLocks/>
          </p:cNvSpPr>
          <p:nvPr/>
        </p:nvSpPr>
        <p:spPr bwMode="auto">
          <a:xfrm>
            <a:off x="395288" y="3676650"/>
            <a:ext cx="346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 b="1" i="1">
                <a:solidFill>
                  <a:schemeClr val="bg1"/>
                </a:solidFill>
                <a:latin typeface="Constantia" pitchFamily="18" charset="0"/>
              </a:rPr>
              <a:t>Поток энергии</a:t>
            </a:r>
            <a:r>
              <a:rPr lang="ru-RU" sz="2600" b="1">
                <a:solidFill>
                  <a:schemeClr val="bg1"/>
                </a:solidFill>
                <a:latin typeface="Constantia" pitchFamily="18" charset="0"/>
              </a:rPr>
              <a:t>:</a:t>
            </a:r>
          </a:p>
        </p:txBody>
      </p: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2671763" y="4598988"/>
          <a:ext cx="4475162" cy="1143000"/>
        </p:xfrm>
        <a:graphic>
          <a:graphicData uri="http://schemas.openxmlformats.org/presentationml/2006/ole">
            <p:oleObj spid="_x0000_s110598" name="Формула" r:id="rId6" imgW="1295280" imgH="330120" progId="Equation.3">
              <p:embed/>
            </p:oleObj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5072066" y="142853"/>
            <a:ext cx="400052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Энергия упругой волны (5)</a:t>
            </a:r>
          </a:p>
        </p:txBody>
      </p:sp>
      <p:sp>
        <p:nvSpPr>
          <p:cNvPr id="110603" name="Содержимое 1"/>
          <p:cNvSpPr>
            <a:spLocks/>
          </p:cNvSpPr>
          <p:nvPr/>
        </p:nvSpPr>
        <p:spPr bwMode="auto">
          <a:xfrm>
            <a:off x="3000375" y="6215063"/>
            <a:ext cx="3571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b="1" i="1">
                <a:solidFill>
                  <a:srgbClr val="0000FF"/>
                </a:solidFill>
                <a:latin typeface="Constantia" pitchFamily="18" charset="0"/>
              </a:rPr>
              <a:t>скалярное </a:t>
            </a:r>
            <a:r>
              <a:rPr lang="en-US" sz="2000" b="1" i="1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</a:rPr>
              <a:t>произведение</a:t>
            </a:r>
            <a:endParaRPr lang="ru-RU" sz="2000" b="1">
              <a:solidFill>
                <a:srgbClr val="0000FF"/>
              </a:solidFill>
              <a:latin typeface="Constantia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7625" y="5572125"/>
            <a:ext cx="1357313" cy="1588"/>
          </a:xfrm>
          <a:prstGeom prst="line">
            <a:avLst/>
          </a:prstGeom>
          <a:ln w="57150" cmpd="dbl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Штриховая стрелка вправо 13"/>
          <p:cNvSpPr/>
          <p:nvPr/>
        </p:nvSpPr>
        <p:spPr>
          <a:xfrm rot="16200000">
            <a:off x="4321969" y="5750719"/>
            <a:ext cx="428625" cy="3571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6661</TotalTime>
  <Words>657</Words>
  <Application>Microsoft Office PowerPoint</Application>
  <PresentationFormat>Экран (4:3)</PresentationFormat>
  <Paragraphs>171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Оформление по умолчанию</vt:lpstr>
      <vt:lpstr>1_Бумажная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Вибратор Герца</vt:lpstr>
      <vt:lpstr>Связанные электро-магнитные поля</vt:lpstr>
      <vt:lpstr>Слайд 20</vt:lpstr>
      <vt:lpstr>Слайд 21</vt:lpstr>
      <vt:lpstr>Слайд 22</vt:lpstr>
      <vt:lpstr>Слайд 23</vt:lpstr>
      <vt:lpstr>Слайд 24</vt:lpstr>
      <vt:lpstr>Слайд 25</vt:lpstr>
      <vt:lpstr>Спектр видимого света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216</cp:revision>
  <dcterms:created xsi:type="dcterms:W3CDTF">2010-10-03T06:36:32Z</dcterms:created>
  <dcterms:modified xsi:type="dcterms:W3CDTF">2023-10-25T15:47:16Z</dcterms:modified>
</cp:coreProperties>
</file>