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316" r:id="rId2"/>
    <p:sldId id="335" r:id="rId3"/>
    <p:sldId id="332" r:id="rId4"/>
    <p:sldId id="337" r:id="rId5"/>
    <p:sldId id="345" r:id="rId6"/>
    <p:sldId id="348" r:id="rId7"/>
    <p:sldId id="355" r:id="rId8"/>
    <p:sldId id="363" r:id="rId9"/>
    <p:sldId id="346" r:id="rId10"/>
    <p:sldId id="362" r:id="rId11"/>
    <p:sldId id="361" r:id="rId12"/>
    <p:sldId id="350" r:id="rId13"/>
    <p:sldId id="35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8" d="100"/>
          <a:sy n="78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47CBC33-AA58-49A9-9312-05109B888DF3}" type="datetimeFigureOut">
              <a:rPr lang="ru-RU"/>
              <a:pPr>
                <a:defRPr/>
              </a:pPr>
              <a:t>27.10.2023</a:t>
            </a:fld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BFD52E6-E66F-4891-93A0-6A15AD788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6412-5299-4551-AE07-FF023D2A5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FE2E-A3F9-4760-97E6-8BF0A26F1EA2}" type="datetime1">
              <a:rPr lang="ru-RU"/>
              <a:pPr>
                <a:defRPr/>
              </a:pPr>
              <a:t>27.10.2023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B567-B249-4DE9-981C-29BDFF46BD2B}" type="datetime1">
              <a:rPr lang="ru-RU"/>
              <a:pPr>
                <a:defRPr/>
              </a:pPr>
              <a:t>27.10.2023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D0AE-850F-48C9-93AC-DEAC70793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1E84E2-C370-43E2-A07E-AAC97FF797B7}" type="datetime1">
              <a:rPr lang="ru-RU"/>
              <a:pPr>
                <a:defRPr/>
              </a:pPr>
              <a:t>27.10.2023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0748ECE-61F7-48B4-A79D-0CAEB3B5C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693738"/>
            <a:ext cx="80803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/>
          </p:cNvSpPr>
          <p:nvPr/>
        </p:nvSpPr>
        <p:spPr bwMode="auto">
          <a:xfrm>
            <a:off x="973138" y="615950"/>
            <a:ext cx="7027862" cy="6699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>
                <a:solidFill>
                  <a:srgbClr val="C00000"/>
                </a:solidFill>
                <a:latin typeface="Constantia" pitchFamily="18" charset="0"/>
              </a:rPr>
              <a:t>Лекция 8. Интерференция волн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14313" y="71438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Constantia" pitchFamily="18" charset="0"/>
                <a:ea typeface="Times New Roman" pitchFamily="18" charset="0"/>
                <a:cs typeface="Arial" charset="0"/>
              </a:rPr>
              <a:t>Часть </a:t>
            </a:r>
            <a:r>
              <a:rPr lang="en-US" sz="3200" b="1">
                <a:latin typeface="Constantia" pitchFamily="18" charset="0"/>
                <a:ea typeface="Times New Roman" pitchFamily="18" charset="0"/>
                <a:cs typeface="Arial" charset="0"/>
              </a:rPr>
              <a:t>II</a:t>
            </a:r>
            <a:r>
              <a:rPr lang="ru-RU" sz="3200" b="1" i="1">
                <a:latin typeface="Constantia" pitchFamily="18" charset="0"/>
                <a:ea typeface="Times New Roman" pitchFamily="18" charset="0"/>
                <a:cs typeface="Arial" charset="0"/>
              </a:rPr>
              <a:t>. Волновая оптика</a:t>
            </a:r>
            <a:endParaRPr lang="ru-RU" sz="3200" i="1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Rectangle 3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999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3000" name="Rectangle 3"/>
          <p:cNvSpPr>
            <a:spLocks noChangeArrowheads="1"/>
          </p:cNvSpPr>
          <p:nvPr/>
        </p:nvSpPr>
        <p:spPr bwMode="auto">
          <a:xfrm>
            <a:off x="500063" y="214313"/>
            <a:ext cx="8434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2.3. Положение максимумов и минимумов</a:t>
            </a:r>
            <a:r>
              <a:rPr lang="en-US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. </a:t>
            </a:r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Ширина интерференционной полосы</a:t>
            </a:r>
            <a:endParaRPr lang="ru-RU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14313" y="5764213"/>
            <a:ext cx="8786812" cy="1017587"/>
            <a:chOff x="214282" y="4626970"/>
            <a:chExt cx="8786874" cy="1016608"/>
          </a:xfrm>
        </p:grpSpPr>
        <p:graphicFrame>
          <p:nvGraphicFramePr>
            <p:cNvPr id="212994" name="Object 2"/>
            <p:cNvGraphicFramePr>
              <a:graphicFrameLocks noChangeAspect="1"/>
            </p:cNvGraphicFramePr>
            <p:nvPr/>
          </p:nvGraphicFramePr>
          <p:xfrm>
            <a:off x="7399369" y="4626970"/>
            <a:ext cx="1101721" cy="718514"/>
          </p:xfrm>
          <a:graphic>
            <a:graphicData uri="http://schemas.openxmlformats.org/presentationml/2006/ole">
              <p:oleObj spid="_x0000_s212994" name="Формула" r:id="rId4" imgW="596880" imgH="393480" progId="Equation.3">
                <p:embed/>
              </p:oleObj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4900866" y="5274246"/>
              <a:ext cx="4100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Ширина интерференционной полосы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14282" y="5274246"/>
              <a:ext cx="4714908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Положение максимумов</a:t>
              </a:r>
              <a:r>
                <a:rPr lang="en-US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,  m =</a:t>
              </a:r>
              <a:r>
                <a:rPr lang="ru-RU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0, 1, 2, 3, …</a:t>
              </a:r>
              <a:endPara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85750" y="642938"/>
            <a:ext cx="8215313" cy="5049837"/>
            <a:chOff x="285720" y="642918"/>
            <a:chExt cx="8215370" cy="5050160"/>
          </a:xfrm>
        </p:grpSpPr>
        <p:pic>
          <p:nvPicPr>
            <p:cNvPr id="21300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1000108"/>
              <a:ext cx="8001056" cy="469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00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702274"/>
              <a:ext cx="4000528" cy="83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06" name="Rectangle 3"/>
            <p:cNvSpPr>
              <a:spLocks noChangeArrowheads="1"/>
            </p:cNvSpPr>
            <p:nvPr/>
          </p:nvSpPr>
          <p:spPr bwMode="auto">
            <a:xfrm>
              <a:off x="285720" y="642918"/>
              <a:ext cx="9989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600" b="1">
                  <a:solidFill>
                    <a:srgbClr val="00B0F0"/>
                  </a:solidFill>
                  <a:latin typeface="Comic Sans MS" pitchFamily="66" charset="0"/>
                  <a:ea typeface="Times New Roman" pitchFamily="18" charset="0"/>
                  <a:cs typeface="Arial" charset="0"/>
                </a:rPr>
                <a:t>Доска </a:t>
              </a:r>
              <a:r>
                <a:rPr lang="en-US" sz="1600" b="1">
                  <a:solidFill>
                    <a:srgbClr val="00B0F0"/>
                  </a:solidFill>
                  <a:latin typeface="Comic Sans MS" pitchFamily="66" charset="0"/>
                  <a:ea typeface="Times New Roman" pitchFamily="18" charset="0"/>
                  <a:cs typeface="Arial" charset="0"/>
                </a:rPr>
                <a:t>4</a:t>
              </a:r>
              <a:endParaRPr lang="ru-RU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" name="Штриховая стрелка вправо 22"/>
            <p:cNvSpPr/>
            <p:nvPr/>
          </p:nvSpPr>
          <p:spPr>
            <a:xfrm rot="5400000">
              <a:off x="7608090" y="4965178"/>
              <a:ext cx="857305" cy="50006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30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2214563" y="5715000"/>
          <a:ext cx="1811337" cy="714375"/>
        </p:xfrm>
        <a:graphic>
          <a:graphicData uri="http://schemas.openxmlformats.org/presentationml/2006/ole">
            <p:oleObj spid="_x0000_s212996" name="Формула" r:id="rId7" imgW="99017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71438" y="1357313"/>
            <a:ext cx="6838950" cy="1000125"/>
            <a:chOff x="71406" y="1571612"/>
            <a:chExt cx="6838602" cy="1000132"/>
          </a:xfrm>
        </p:grpSpPr>
        <p:sp>
          <p:nvSpPr>
            <p:cNvPr id="212005" name="Rectangle 3"/>
            <p:cNvSpPr>
              <a:spLocks noChangeArrowheads="1"/>
            </p:cNvSpPr>
            <p:nvPr/>
          </p:nvSpPr>
          <p:spPr bwMode="auto">
            <a:xfrm>
              <a:off x="71406" y="1571612"/>
              <a:ext cx="34136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600" b="1">
                  <a:solidFill>
                    <a:srgbClr val="800000"/>
                  </a:solidFill>
                  <a:ea typeface="Times New Roman" pitchFamily="18" charset="0"/>
                  <a:cs typeface="Arial" charset="0"/>
                </a:rPr>
                <a:t>2.4. Оптическая разность хода. </a:t>
              </a:r>
              <a:endParaRPr lang="en-US" sz="1600" b="1">
                <a:solidFill>
                  <a:srgbClr val="800000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ru-RU" sz="1600" b="1">
                  <a:solidFill>
                    <a:srgbClr val="800000"/>
                  </a:solidFill>
                  <a:ea typeface="Times New Roman" pitchFamily="18" charset="0"/>
                  <a:cs typeface="Arial" charset="0"/>
                </a:rPr>
                <a:t>Рефрактометрия</a:t>
              </a:r>
              <a:endParaRPr lang="ru-RU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21200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4744" y="1726716"/>
              <a:ext cx="3195264" cy="8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Овал 26"/>
            <p:cNvSpPr/>
            <p:nvPr/>
          </p:nvSpPr>
          <p:spPr>
            <a:xfrm>
              <a:off x="3357364" y="1571612"/>
              <a:ext cx="1500111" cy="795343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71438" y="2071688"/>
            <a:ext cx="6391275" cy="3986212"/>
            <a:chOff x="1343058" y="2285992"/>
            <a:chExt cx="6391660" cy="3986756"/>
          </a:xfrm>
        </p:grpSpPr>
        <p:pic>
          <p:nvPicPr>
            <p:cNvPr id="21200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3058" y="2557973"/>
              <a:ext cx="6391660" cy="371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Прямая со стрелкой 24"/>
            <p:cNvCxnSpPr/>
            <p:nvPr/>
          </p:nvCxnSpPr>
          <p:spPr>
            <a:xfrm rot="10800000" flipV="1">
              <a:off x="3733977" y="2285992"/>
              <a:ext cx="1071627" cy="571578"/>
            </a:xfrm>
            <a:prstGeom prst="straightConnector1">
              <a:avLst/>
            </a:prstGeom>
            <a:ln w="22225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>
              <a:off x="3733931" y="2500369"/>
              <a:ext cx="1214604" cy="928743"/>
            </a:xfrm>
            <a:prstGeom prst="straightConnector1">
              <a:avLst/>
            </a:prstGeom>
            <a:ln w="22225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004" name="Rectangle 3"/>
            <p:cNvSpPr>
              <a:spLocks noChangeArrowheads="1"/>
            </p:cNvSpPr>
            <p:nvPr/>
          </p:nvSpPr>
          <p:spPr bwMode="auto">
            <a:xfrm>
              <a:off x="5071606" y="2654124"/>
              <a:ext cx="11429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200" i="1">
                  <a:solidFill>
                    <a:srgbClr val="00B0F0"/>
                  </a:solidFill>
                  <a:latin typeface="Comic Sans MS" pitchFamily="66" charset="0"/>
                  <a:cs typeface="Arial" charset="0"/>
                </a:rPr>
                <a:t>Задача</a:t>
              </a:r>
              <a:r>
                <a:rPr lang="ru-RU" sz="1200">
                  <a:solidFill>
                    <a:srgbClr val="00B0F0"/>
                  </a:solidFill>
                  <a:latin typeface="Comic Sans MS" pitchFamily="66" charset="0"/>
                  <a:cs typeface="Arial" charset="0"/>
                </a:rPr>
                <a:t> 8.7</a:t>
              </a:r>
            </a:p>
          </p:txBody>
        </p:sp>
      </p:grpSp>
      <p:grpSp>
        <p:nvGrpSpPr>
          <p:cNvPr id="211979" name="Группа 32"/>
          <p:cNvGrpSpPr>
            <a:grpSpLocks/>
          </p:cNvGrpSpPr>
          <p:nvPr/>
        </p:nvGrpSpPr>
        <p:grpSpPr bwMode="auto">
          <a:xfrm>
            <a:off x="285750" y="142875"/>
            <a:ext cx="8786813" cy="1096963"/>
            <a:chOff x="285720" y="142852"/>
            <a:chExt cx="8786874" cy="1096284"/>
          </a:xfrm>
        </p:grpSpPr>
        <p:graphicFrame>
          <p:nvGraphicFramePr>
            <p:cNvPr id="211970" name="Object 2"/>
            <p:cNvGraphicFramePr>
              <a:graphicFrameLocks noChangeAspect="1"/>
            </p:cNvGraphicFramePr>
            <p:nvPr/>
          </p:nvGraphicFramePr>
          <p:xfrm>
            <a:off x="4756163" y="214290"/>
            <a:ext cx="1101721" cy="718514"/>
          </p:xfrm>
          <a:graphic>
            <a:graphicData uri="http://schemas.openxmlformats.org/presentationml/2006/ole">
              <p:oleObj spid="_x0000_s211970" name="Формула" r:id="rId6" imgW="596880" imgH="393480" progId="Equation.3">
                <p:embed/>
              </p:oleObj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5403576" y="931359"/>
              <a:ext cx="36690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Ширина </a:t>
              </a:r>
              <a:r>
                <a:rPr lang="en-US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 </a:t>
              </a:r>
              <a:r>
                <a:rPr lang="ru-RU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интерференционной </a:t>
              </a:r>
              <a:r>
                <a:rPr lang="en-US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</a:t>
              </a:r>
              <a:r>
                <a:rPr lang="ru-RU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полосы</a:t>
              </a:r>
              <a:endParaRPr lang="ru-RU" sz="1400" dirty="0"/>
            </a:p>
          </p:txBody>
        </p:sp>
        <p:graphicFrame>
          <p:nvGraphicFramePr>
            <p:cNvPr id="211971" name="Object 3"/>
            <p:cNvGraphicFramePr>
              <a:graphicFrameLocks noChangeAspect="1"/>
            </p:cNvGraphicFramePr>
            <p:nvPr/>
          </p:nvGraphicFramePr>
          <p:xfrm>
            <a:off x="1857356" y="214290"/>
            <a:ext cx="1768496" cy="734523"/>
          </p:xfrm>
          <a:graphic>
            <a:graphicData uri="http://schemas.openxmlformats.org/presentationml/2006/ole">
              <p:oleObj spid="_x0000_s211971" name="Формула" r:id="rId7" imgW="952200" imgH="393480" progId="Equation.3">
                <p:embed/>
              </p:oleObj>
            </a:graphicData>
          </a:graphic>
        </p:graphicFrame>
        <p:sp>
          <p:nvSpPr>
            <p:cNvPr id="22" name="Прямоугольник 21"/>
            <p:cNvSpPr/>
            <p:nvPr/>
          </p:nvSpPr>
          <p:spPr>
            <a:xfrm>
              <a:off x="1428728" y="928670"/>
              <a:ext cx="4000528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Положение </a:t>
              </a:r>
              <a:r>
                <a:rPr lang="en-US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 </a:t>
              </a:r>
              <a:r>
                <a:rPr lang="ru-RU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максимумов</a:t>
              </a:r>
              <a:r>
                <a:rPr lang="en-US" sz="1400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,         </a:t>
              </a:r>
              <a:r>
                <a:rPr lang="en-US" sz="1400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m =</a:t>
              </a:r>
              <a:r>
                <a:rPr lang="ru-RU" sz="1400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0, 1, 2, 3, …</a:t>
              </a:r>
              <a:endParaRPr lang="ru-RU" sz="1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5720" y="428604"/>
              <a:ext cx="135732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cs typeface="Times New Roman" pitchFamily="18" charset="0"/>
                </a:rPr>
                <a:t>Ещё  раз</a:t>
              </a:r>
              <a:r>
                <a:rPr lang="ru-RU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  <a:endParaRPr lang="ru-RU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571604" y="142852"/>
              <a:ext cx="2286016" cy="85671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429124" y="142852"/>
              <a:ext cx="1785950" cy="85671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" name="Выгнутая влево стрелка 36"/>
          <p:cNvSpPr/>
          <p:nvPr/>
        </p:nvSpPr>
        <p:spPr>
          <a:xfrm>
            <a:off x="2860675" y="3508375"/>
            <a:ext cx="336550" cy="1447800"/>
          </a:xfrm>
          <a:prstGeom prst="curvedRightArrow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5500688" y="2751138"/>
            <a:ext cx="3643312" cy="1863725"/>
            <a:chOff x="5500694" y="2964716"/>
            <a:chExt cx="3643338" cy="1864526"/>
          </a:xfrm>
        </p:grpSpPr>
        <p:grpSp>
          <p:nvGrpSpPr>
            <p:cNvPr id="211988" name="Группа 28"/>
            <p:cNvGrpSpPr>
              <a:grpSpLocks/>
            </p:cNvGrpSpPr>
            <p:nvPr/>
          </p:nvGrpSpPr>
          <p:grpSpPr bwMode="auto">
            <a:xfrm>
              <a:off x="5500694" y="2964716"/>
              <a:ext cx="3643338" cy="1486441"/>
              <a:chOff x="5500694" y="2964716"/>
              <a:chExt cx="3643338" cy="1486441"/>
            </a:xfrm>
          </p:grpSpPr>
          <p:pic>
            <p:nvPicPr>
              <p:cNvPr id="211994" name="Picture 2" descr="https://bigenc.ru/media/2016/10/27/1235181859/13051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500694" y="2964716"/>
                <a:ext cx="3643338" cy="1118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6357950" y="4143380"/>
                <a:ext cx="23156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i="1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00B0F0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Constantia" pitchFamily="18" charset="0"/>
                  </a:rPr>
                  <a:t>Интерферометр  Рэлея</a:t>
                </a:r>
                <a:endParaRPr lang="ru-RU" sz="1400" dirty="0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6715140" y="4429132"/>
              <a:ext cx="16594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 = (</a:t>
              </a:r>
              <a:r>
                <a:rPr lang="en-US" sz="20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r>
                <a:rPr lang="en-US" sz="2000" baseline="-25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2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 – </a:t>
              </a:r>
              <a:r>
                <a:rPr lang="en-US" sz="20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r>
                <a:rPr lang="en-US" sz="2000" baseline="-25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en-US" sz="2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 )</a:t>
              </a:r>
              <a:r>
                <a:rPr lang="en-US" sz="20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endPara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6643702" y="3569813"/>
              <a:ext cx="1214446" cy="15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7094604" y="3284394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endPara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358082" y="3055334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r>
                <a:rPr lang="en-US" sz="1400" baseline="-25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endPara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378674" y="3549851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r>
                <a:rPr lang="en-US" sz="1400" i="1" baseline="-250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endPara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1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76263" y="4519613"/>
            <a:ext cx="8288337" cy="2325687"/>
            <a:chOff x="577006" y="4519751"/>
            <a:chExt cx="8286808" cy="2324966"/>
          </a:xfrm>
        </p:grpSpPr>
        <p:grpSp>
          <p:nvGrpSpPr>
            <p:cNvPr id="211984" name="Группа 47"/>
            <p:cNvGrpSpPr>
              <a:grpSpLocks/>
            </p:cNvGrpSpPr>
            <p:nvPr/>
          </p:nvGrpSpPr>
          <p:grpSpPr bwMode="auto">
            <a:xfrm>
              <a:off x="2714612" y="6113021"/>
              <a:ext cx="6149202" cy="731696"/>
              <a:chOff x="2714612" y="6113021"/>
              <a:chExt cx="6149202" cy="731696"/>
            </a:xfrm>
          </p:grpSpPr>
          <p:graphicFrame>
            <p:nvGraphicFramePr>
              <p:cNvPr id="211972" name="Object 4"/>
              <p:cNvGraphicFramePr>
                <a:graphicFrameLocks noChangeAspect="1"/>
              </p:cNvGraphicFramePr>
              <p:nvPr/>
            </p:nvGraphicFramePr>
            <p:xfrm>
              <a:off x="7363616" y="6113021"/>
              <a:ext cx="1500198" cy="731696"/>
            </p:xfrm>
            <a:graphic>
              <a:graphicData uri="http://schemas.openxmlformats.org/presentationml/2006/ole">
                <p:oleObj spid="_x0000_s211972" name="Формула" r:id="rId9" imgW="876240" imgH="431640" progId="Equation.3">
                  <p:embed/>
                </p:oleObj>
              </a:graphicData>
            </a:graphic>
          </p:graphicFrame>
          <p:sp>
            <p:nvSpPr>
              <p:cNvPr id="39" name="Прямоугольник 38"/>
              <p:cNvSpPr/>
              <p:nvPr/>
            </p:nvSpPr>
            <p:spPr>
              <a:xfrm>
                <a:off x="2714612" y="6335948"/>
                <a:ext cx="3918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i="1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00B0F0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Constantia" pitchFamily="18" charset="0"/>
                  </a:rPr>
                  <a:t>На сколько «полос» сместится картина?</a:t>
                </a:r>
                <a:endParaRPr lang="ru-RU" sz="1400" dirty="0"/>
              </a:p>
            </p:txBody>
          </p:sp>
          <p:sp>
            <p:nvSpPr>
              <p:cNvPr id="40" name="Штриховая стрелка вправо 39"/>
              <p:cNvSpPr/>
              <p:nvPr/>
            </p:nvSpPr>
            <p:spPr>
              <a:xfrm>
                <a:off x="6716323" y="6279742"/>
                <a:ext cx="477749" cy="342794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11973" name="Object 5"/>
            <p:cNvGraphicFramePr>
              <a:graphicFrameLocks noChangeAspect="1"/>
            </p:cNvGraphicFramePr>
            <p:nvPr/>
          </p:nvGraphicFramePr>
          <p:xfrm>
            <a:off x="577006" y="6215106"/>
            <a:ext cx="1895641" cy="571480"/>
          </p:xfrm>
          <a:graphic>
            <a:graphicData uri="http://schemas.openxmlformats.org/presentationml/2006/ole">
              <p:oleObj spid="_x0000_s211973" name="Формула" r:id="rId10" imgW="1295400" imgH="393700" progId="Equation.3">
                <p:embed/>
              </p:oleObj>
            </a:graphicData>
          </a:graphic>
        </p:graphicFrame>
        <p:graphicFrame>
          <p:nvGraphicFramePr>
            <p:cNvPr id="211975" name="Object 7"/>
            <p:cNvGraphicFramePr>
              <a:graphicFrameLocks noChangeAspect="1"/>
            </p:cNvGraphicFramePr>
            <p:nvPr/>
          </p:nvGraphicFramePr>
          <p:xfrm>
            <a:off x="4409819" y="4519751"/>
            <a:ext cx="947999" cy="386938"/>
          </p:xfrm>
          <a:graphic>
            <a:graphicData uri="http://schemas.openxmlformats.org/presentationml/2006/ole">
              <p:oleObj spid="_x0000_s211975" name="Формула" r:id="rId11" imgW="583920" imgH="241200" progId="Equation.3">
                <p:embed/>
              </p:oleObj>
            </a:graphicData>
          </a:graphic>
        </p:graphicFrame>
        <p:cxnSp>
          <p:nvCxnSpPr>
            <p:cNvPr id="49" name="Прямая со стрелкой 48"/>
            <p:cNvCxnSpPr/>
            <p:nvPr/>
          </p:nvCxnSpPr>
          <p:spPr>
            <a:xfrm rot="10800000" flipV="1">
              <a:off x="1786458" y="4857783"/>
              <a:ext cx="2856973" cy="1285476"/>
            </a:xfrm>
            <a:prstGeom prst="straightConnector1">
              <a:avLst/>
            </a:prstGeom>
            <a:ln w="22225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42875"/>
            <a:ext cx="3857625" cy="10715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i="1" smtClean="0">
                <a:solidFill>
                  <a:schemeClr val="tx1"/>
                </a:solidFill>
                <a:latin typeface="Constantia" pitchFamily="18" charset="0"/>
              </a:rPr>
              <a:t>Опыт Юнга</a:t>
            </a:r>
            <a:br>
              <a:rPr lang="ru-RU" b="1" i="1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700" b="1" i="1" smtClean="0">
                <a:solidFill>
                  <a:schemeClr val="tx1"/>
                </a:solidFill>
                <a:latin typeface="Constantia" pitchFamily="18" charset="0"/>
              </a:rPr>
              <a:t>(анимация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71438"/>
            <a:ext cx="3857625" cy="107156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i="1" smtClean="0">
                <a:solidFill>
                  <a:schemeClr val="tx1"/>
                </a:solidFill>
                <a:latin typeface="Constantia" pitchFamily="18" charset="0"/>
              </a:rPr>
              <a:t>Опыт Юнга</a:t>
            </a:r>
            <a:br>
              <a:rPr lang="ru-RU" b="1" i="1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700" b="1" i="1" smtClean="0">
                <a:solidFill>
                  <a:schemeClr val="tx1"/>
                </a:solidFill>
                <a:latin typeface="Constantia" pitchFamily="18" charset="0"/>
              </a:rPr>
              <a:t>(анимация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00125" y="1285875"/>
            <a:ext cx="3286125" cy="6429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i="1" smtClean="0">
                <a:ln>
                  <a:noFill/>
                </a:ln>
                <a:solidFill>
                  <a:srgbClr val="00B0F0"/>
                </a:solidFill>
                <a:effectLst/>
                <a:latin typeface="Constantia" pitchFamily="18" charset="0"/>
              </a:rPr>
              <a:t>Упругие волны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58975"/>
            <a:ext cx="84963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/>
          </p:cNvSpPr>
          <p:nvPr/>
        </p:nvSpPr>
        <p:spPr bwMode="auto">
          <a:xfrm>
            <a:off x="500034" y="1000108"/>
            <a:ext cx="5643602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1.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Понятие об интерференции волн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14313" y="71438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Глава </a:t>
            </a:r>
            <a:r>
              <a:rPr lang="en-US" sz="3200" b="1" i="1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IV</a:t>
            </a:r>
            <a:r>
              <a:rPr lang="ru-RU" sz="3200" b="1" i="1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. Интерференция света</a:t>
            </a:r>
            <a:endParaRPr lang="ru-RU" sz="3200" i="1">
              <a:solidFill>
                <a:srgbClr val="FF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428596" y="571480"/>
            <a:ext cx="8143932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Природа  света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???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           Пифагор      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</a:t>
            </a:r>
            <a:r>
              <a:rPr lang="en-US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 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     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Ньютон</a:t>
            </a:r>
            <a:r>
              <a:rPr lang="en-US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/ 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Гюйгенс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           </a:t>
            </a:r>
            <a:r>
              <a:rPr lang="en-US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 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Т. Юнг</a:t>
            </a:r>
            <a:r>
              <a:rPr lang="en-US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EF0AC-990A-4672-B677-39193E4C9D6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43063"/>
            <a:ext cx="88074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357188" y="530066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b="1">
                <a:solidFill>
                  <a:srgbClr val="FF6600"/>
                </a:solidFill>
                <a:cs typeface="Times New Roman" pitchFamily="18" charset="0"/>
              </a:rPr>
              <a:t>  </a:t>
            </a:r>
            <a:r>
              <a:rPr lang="ru-RU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ru-RU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Интерференцией волн называется сложение волн с образованием 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устойчивой во времени </a:t>
            </a:r>
            <a:r>
              <a:rPr lang="ru-RU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интерференционной картины </a:t>
            </a:r>
            <a:r>
              <a:rPr lang="ru-RU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ru-RU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чередованием максимумов и минимумов результирующих  колебаний  в  различных  точках  пространства</a:t>
            </a:r>
            <a:endParaRPr lang="ru-RU"/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357188" y="142875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Clr>
                <a:schemeClr val="tx1"/>
              </a:buClr>
              <a:buFontTx/>
              <a:buBlip>
                <a:blip r:embed="rId4"/>
              </a:buBlip>
              <a:defRPr/>
            </a:pPr>
            <a:r>
              <a:rPr lang="en-US" b="1" dirty="0">
                <a:solidFill>
                  <a:srgbClr val="FF6600"/>
                </a:solidFill>
                <a:latin typeface="+mj-lt"/>
                <a:ea typeface="Times New Roman" pitchFamily="18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b="1" dirty="0">
                <a:solidFill>
                  <a:srgbClr val="FF66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Интерференционная картина</a:t>
            </a:r>
            <a:r>
              <a:rPr lang="en-US" b="1" dirty="0">
                <a:solidFill>
                  <a:srgbClr val="FF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b="1" dirty="0">
                <a:solidFill>
                  <a:srgbClr val="FF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571500"/>
            <a:ext cx="83423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2714625" y="4368800"/>
            <a:ext cx="5286375" cy="631825"/>
          </a:xfrm>
          <a:prstGeom prst="rect">
            <a:avLst/>
          </a:prstGeom>
          <a:noFill/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800" i="1" spc="-100" dirty="0">
                <a:latin typeface="Constantia" pitchFamily="18" charset="0"/>
                <a:ea typeface="+mj-ea"/>
                <a:cs typeface="+mj-cs"/>
              </a:rPr>
              <a:t>Интерференция волн</a:t>
            </a:r>
            <a:r>
              <a:rPr lang="ru-RU" sz="3800" spc="-100" dirty="0">
                <a:latin typeface="Constantia" pitchFamily="18" charset="0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00188" y="1214438"/>
            <a:ext cx="5286375" cy="6318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i="1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Интерференция</a:t>
            </a:r>
            <a:r>
              <a:rPr lang="ru-RU" i="1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i="1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света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73300"/>
            <a:ext cx="8229600" cy="1727200"/>
          </a:xfrm>
        </p:spPr>
        <p:txBody>
          <a:bodyPr/>
          <a:lstStyle/>
          <a:p>
            <a:r>
              <a:rPr lang="en-US" sz="3200" smtClean="0">
                <a:latin typeface="Comic Sans MS" pitchFamily="66" charset="0"/>
              </a:rPr>
              <a:t>”</a:t>
            </a:r>
            <a:r>
              <a:rPr lang="ru-RU" sz="3200" smtClean="0">
                <a:latin typeface="Comic Sans MS" pitchFamily="66" charset="0"/>
              </a:rPr>
              <a:t>Кто бы мог подумать, что свет слагаясь со светом, может вызвать мрак …</a:t>
            </a:r>
            <a:r>
              <a:rPr lang="en-US" sz="3200" smtClean="0">
                <a:latin typeface="Comic Sans MS" pitchFamily="66" charset="0"/>
              </a:rPr>
              <a:t>”</a:t>
            </a:r>
            <a:r>
              <a:rPr lang="en-US" smtClean="0">
                <a:latin typeface="Comic Sans MS" pitchFamily="66" charset="0"/>
              </a:rPr>
              <a:t>    </a:t>
            </a: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							Франсуа Араго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643197" y="642938"/>
            <a:ext cx="3357563" cy="6429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800" b="1" i="1" smtClean="0">
                <a:solidFill>
                  <a:schemeClr val="tx1"/>
                </a:solidFill>
                <a:latin typeface="Constantia" pitchFamily="18" charset="0"/>
              </a:rPr>
              <a:t>Антракт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57375"/>
            <a:ext cx="52149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2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2291" name="Группа 6"/>
          <p:cNvGrpSpPr>
            <a:grpSpLocks/>
          </p:cNvGrpSpPr>
          <p:nvPr/>
        </p:nvGrpSpPr>
        <p:grpSpPr bwMode="auto">
          <a:xfrm>
            <a:off x="0" y="1000125"/>
            <a:ext cx="6858000" cy="5357813"/>
            <a:chOff x="214282" y="428604"/>
            <a:chExt cx="6778372" cy="4082301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428604"/>
              <a:ext cx="6715172" cy="408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6324231" y="428604"/>
              <a:ext cx="668423" cy="292837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5225" y="41275"/>
            <a:ext cx="28575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500313" y="1071563"/>
            <a:ext cx="998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Доска 1</a:t>
            </a:r>
            <a:endParaRPr lang="ru-RU">
              <a:solidFill>
                <a:srgbClr val="00B0F0"/>
              </a:solidFill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 txBox="1">
            <a:spLocks/>
          </p:cNvSpPr>
          <p:nvPr/>
        </p:nvSpPr>
        <p:spPr bwMode="auto">
          <a:xfrm>
            <a:off x="357158" y="285728"/>
            <a:ext cx="6000792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2.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Интерференция  света.  Схема  Юнга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31431" name="Rectangle 3"/>
          <p:cNvSpPr>
            <a:spLocks noChangeArrowheads="1"/>
          </p:cNvSpPr>
          <p:nvPr/>
        </p:nvSpPr>
        <p:spPr bwMode="auto">
          <a:xfrm>
            <a:off x="500063" y="857250"/>
            <a:ext cx="6089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2.1. Проблемы когерентности </a:t>
            </a: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ru-RU" sz="1400" i="1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почему со светом всё сложнее</a:t>
            </a: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?)</a:t>
            </a:r>
            <a:endParaRPr lang="ru-RU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476250" y="1357313"/>
          <a:ext cx="2714625" cy="428625"/>
        </p:xfrm>
        <a:graphic>
          <a:graphicData uri="http://schemas.openxmlformats.org/presentationml/2006/ole">
            <p:oleObj spid="_x0000_s231427" name="Формула" r:id="rId4" imgW="1688760" imgH="266400" progId="Equation.3">
              <p:embed/>
            </p:oleObj>
          </a:graphicData>
        </a:graphic>
      </p:graphicFrame>
      <p:grpSp>
        <p:nvGrpSpPr>
          <p:cNvPr id="231432" name="Группа 13"/>
          <p:cNvGrpSpPr>
            <a:grpSpLocks/>
          </p:cNvGrpSpPr>
          <p:nvPr/>
        </p:nvGrpSpPr>
        <p:grpSpPr bwMode="auto">
          <a:xfrm>
            <a:off x="3429000" y="1277938"/>
            <a:ext cx="5610225" cy="650875"/>
            <a:chOff x="3571868" y="1033312"/>
            <a:chExt cx="5610447" cy="651054"/>
          </a:xfrm>
        </p:grpSpPr>
        <p:graphicFrame>
          <p:nvGraphicFramePr>
            <p:cNvPr id="231428" name="Object 4"/>
            <p:cNvGraphicFramePr>
              <a:graphicFrameLocks noChangeAspect="1"/>
            </p:cNvGraphicFramePr>
            <p:nvPr/>
          </p:nvGraphicFramePr>
          <p:xfrm>
            <a:off x="5259441" y="1236557"/>
            <a:ext cx="1343428" cy="447809"/>
          </p:xfrm>
          <a:graphic>
            <a:graphicData uri="http://schemas.openxmlformats.org/presentationml/2006/ole">
              <p:oleObj spid="_x0000_s231428" name="Формула" r:id="rId5" imgW="723600" imgH="241200" progId="Equation.3">
                <p:embed/>
              </p:oleObj>
            </a:graphicData>
          </a:graphic>
        </p:graphicFrame>
        <p:sp>
          <p:nvSpPr>
            <p:cNvPr id="231436" name="Rectangle 3"/>
            <p:cNvSpPr>
              <a:spLocks noChangeArrowheads="1"/>
            </p:cNvSpPr>
            <p:nvPr/>
          </p:nvSpPr>
          <p:spPr bwMode="auto">
            <a:xfrm>
              <a:off x="3571868" y="1033312"/>
              <a:ext cx="56104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Только случай </a:t>
              </a:r>
              <a:r>
                <a:rPr lang="en-US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              </a:t>
              </a:r>
              <a:r>
                <a:rPr lang="ru-RU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               </a:t>
              </a:r>
              <a:r>
                <a:rPr lang="ru-RU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  <a:sym typeface="Symbol" pitchFamily="18" charset="2"/>
                </a:rPr>
                <a:t></a:t>
              </a:r>
              <a:r>
                <a:rPr lang="ru-RU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“</a:t>
              </a:r>
              <a:r>
                <a:rPr lang="ru-RU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интерференция</a:t>
              </a:r>
              <a:r>
                <a:rPr lang="en-US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”</a:t>
              </a:r>
              <a:r>
                <a:rPr lang="en-US" sz="3600" i="1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!!</a:t>
              </a:r>
              <a:endParaRPr lang="ru-RU" sz="3600">
                <a:solidFill>
                  <a:srgbClr val="FF0000"/>
                </a:solidFill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214313" y="2000250"/>
            <a:ext cx="8566150" cy="4572000"/>
            <a:chOff x="214282" y="2000240"/>
            <a:chExt cx="8566370" cy="4572032"/>
          </a:xfrm>
        </p:grpSpPr>
        <p:pic>
          <p:nvPicPr>
            <p:cNvPr id="23143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2000240"/>
              <a:ext cx="8566370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Овал 14"/>
            <p:cNvSpPr/>
            <p:nvPr/>
          </p:nvSpPr>
          <p:spPr>
            <a:xfrm>
              <a:off x="5383315" y="4876810"/>
              <a:ext cx="180980" cy="1158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3"/>
          <p:cNvGrpSpPr>
            <a:grpSpLocks/>
          </p:cNvGrpSpPr>
          <p:nvPr/>
        </p:nvGrpSpPr>
        <p:grpSpPr bwMode="auto">
          <a:xfrm>
            <a:off x="1116013" y="1123950"/>
            <a:ext cx="6391275" cy="5610225"/>
            <a:chOff x="703" y="527"/>
            <a:chExt cx="4026" cy="3534"/>
          </a:xfrm>
        </p:grpSpPr>
        <p:sp>
          <p:nvSpPr>
            <p:cNvPr id="232454" name="Line 4"/>
            <p:cNvSpPr>
              <a:spLocks noChangeShapeType="1"/>
            </p:cNvSpPr>
            <p:nvPr/>
          </p:nvSpPr>
          <p:spPr bwMode="auto">
            <a:xfrm>
              <a:off x="1812" y="1223"/>
              <a:ext cx="0" cy="726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55" name="Line 5"/>
            <p:cNvSpPr>
              <a:spLocks noChangeShapeType="1"/>
            </p:cNvSpPr>
            <p:nvPr/>
          </p:nvSpPr>
          <p:spPr bwMode="auto">
            <a:xfrm rot="10260000" flipH="1" flipV="1">
              <a:off x="1874" y="1979"/>
              <a:ext cx="117" cy="58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56" name="Line 6"/>
            <p:cNvSpPr>
              <a:spLocks noChangeShapeType="1"/>
            </p:cNvSpPr>
            <p:nvPr/>
          </p:nvSpPr>
          <p:spPr bwMode="auto">
            <a:xfrm flipV="1">
              <a:off x="4332" y="572"/>
              <a:ext cx="0" cy="34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57" name="Rectangle 7"/>
            <p:cNvSpPr>
              <a:spLocks noChangeArrowheads="1"/>
            </p:cNvSpPr>
            <p:nvPr/>
          </p:nvSpPr>
          <p:spPr bwMode="auto">
            <a:xfrm>
              <a:off x="843" y="217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32458" name="Rectangle 8"/>
            <p:cNvSpPr>
              <a:spLocks noChangeArrowheads="1"/>
            </p:cNvSpPr>
            <p:nvPr/>
          </p:nvSpPr>
          <p:spPr bwMode="auto">
            <a:xfrm>
              <a:off x="1448" y="2580"/>
              <a:ext cx="20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ru-RU" sz="2800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ru-RU" sz="2800">
                <a:solidFill>
                  <a:srgbClr val="FF0000"/>
                </a:solidFill>
              </a:endParaRPr>
            </a:p>
          </p:txBody>
        </p:sp>
        <p:sp>
          <p:nvSpPr>
            <p:cNvPr id="232459" name="Rectangle 9"/>
            <p:cNvSpPr>
              <a:spLocks noChangeArrowheads="1"/>
            </p:cNvSpPr>
            <p:nvPr/>
          </p:nvSpPr>
          <p:spPr bwMode="auto">
            <a:xfrm>
              <a:off x="1463" y="2116"/>
              <a:ext cx="2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ru-RU" sz="3600"/>
            </a:p>
          </p:txBody>
        </p:sp>
        <p:sp>
          <p:nvSpPr>
            <p:cNvPr id="232460" name="Rectangle 10"/>
            <p:cNvSpPr>
              <a:spLocks noChangeArrowheads="1"/>
            </p:cNvSpPr>
            <p:nvPr/>
          </p:nvSpPr>
          <p:spPr bwMode="auto">
            <a:xfrm>
              <a:off x="2718" y="2252"/>
              <a:ext cx="27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ru-RU" sz="28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z="2800"/>
            </a:p>
          </p:txBody>
        </p:sp>
        <p:sp>
          <p:nvSpPr>
            <p:cNvPr id="232461" name="Rectangle 11"/>
            <p:cNvSpPr>
              <a:spLocks noChangeArrowheads="1"/>
            </p:cNvSpPr>
            <p:nvPr/>
          </p:nvSpPr>
          <p:spPr bwMode="auto">
            <a:xfrm>
              <a:off x="2880" y="2845"/>
              <a:ext cx="7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ru-RU" sz="36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&gt;&gt; d, x</a:t>
              </a:r>
              <a:endParaRPr lang="ru-RU" sz="2000"/>
            </a:p>
          </p:txBody>
        </p:sp>
        <p:sp>
          <p:nvSpPr>
            <p:cNvPr id="232462" name="Rectangle 12"/>
            <p:cNvSpPr>
              <a:spLocks noChangeArrowheads="1"/>
            </p:cNvSpPr>
            <p:nvPr/>
          </p:nvSpPr>
          <p:spPr bwMode="auto">
            <a:xfrm>
              <a:off x="4569" y="2364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32463" name="Rectangle 13"/>
            <p:cNvSpPr>
              <a:spLocks noChangeArrowheads="1"/>
            </p:cNvSpPr>
            <p:nvPr/>
          </p:nvSpPr>
          <p:spPr bwMode="auto">
            <a:xfrm>
              <a:off x="4410" y="3464"/>
              <a:ext cx="19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i="1">
                  <a:solidFill>
                    <a:srgbClr val="000000"/>
                  </a:solidFill>
                  <a:latin typeface="Times New Roman" pitchFamily="18" charset="0"/>
                </a:rPr>
                <a:t>Э</a:t>
              </a:r>
              <a:endParaRPr lang="ru-RU" sz="3600"/>
            </a:p>
          </p:txBody>
        </p:sp>
        <p:sp>
          <p:nvSpPr>
            <p:cNvPr id="232464" name="Rectangle 14"/>
            <p:cNvSpPr>
              <a:spLocks noChangeArrowheads="1"/>
            </p:cNvSpPr>
            <p:nvPr/>
          </p:nvSpPr>
          <p:spPr bwMode="auto">
            <a:xfrm>
              <a:off x="1779" y="2735"/>
              <a:ext cx="46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   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36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ru-RU" sz="3600"/>
            </a:p>
          </p:txBody>
        </p:sp>
        <p:sp>
          <p:nvSpPr>
            <p:cNvPr id="232465" name="Line 15"/>
            <p:cNvSpPr>
              <a:spLocks noChangeShapeType="1"/>
            </p:cNvSpPr>
            <p:nvPr/>
          </p:nvSpPr>
          <p:spPr bwMode="auto">
            <a:xfrm>
              <a:off x="839" y="2296"/>
              <a:ext cx="3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6" name="Line 16"/>
            <p:cNvSpPr>
              <a:spLocks noChangeShapeType="1"/>
            </p:cNvSpPr>
            <p:nvPr/>
          </p:nvSpPr>
          <p:spPr bwMode="auto">
            <a:xfrm rot="21540000" flipV="1">
              <a:off x="1791" y="1711"/>
              <a:ext cx="2560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7" name="Line 17"/>
            <p:cNvSpPr>
              <a:spLocks noChangeShapeType="1"/>
            </p:cNvSpPr>
            <p:nvPr/>
          </p:nvSpPr>
          <p:spPr bwMode="auto">
            <a:xfrm>
              <a:off x="1812" y="2008"/>
              <a:ext cx="2" cy="598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8" name="Line 18"/>
            <p:cNvSpPr>
              <a:spLocks noChangeShapeType="1"/>
            </p:cNvSpPr>
            <p:nvPr/>
          </p:nvSpPr>
          <p:spPr bwMode="auto">
            <a:xfrm rot="21540000" flipV="1">
              <a:off x="1777" y="1722"/>
              <a:ext cx="2574" cy="9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9" name="Line 19"/>
            <p:cNvSpPr>
              <a:spLocks noChangeShapeType="1"/>
            </p:cNvSpPr>
            <p:nvPr/>
          </p:nvSpPr>
          <p:spPr bwMode="auto">
            <a:xfrm rot="10800000" flipH="1">
              <a:off x="1803" y="1692"/>
              <a:ext cx="2528" cy="2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70" name="Line 20"/>
            <p:cNvSpPr>
              <a:spLocks noChangeShapeType="1"/>
            </p:cNvSpPr>
            <p:nvPr/>
          </p:nvSpPr>
          <p:spPr bwMode="auto">
            <a:xfrm>
              <a:off x="1837" y="3203"/>
              <a:ext cx="2490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71" name="Rectangle 21"/>
            <p:cNvSpPr>
              <a:spLocks noChangeArrowheads="1"/>
            </p:cNvSpPr>
            <p:nvPr/>
          </p:nvSpPr>
          <p:spPr bwMode="auto">
            <a:xfrm>
              <a:off x="748" y="2160"/>
              <a:ext cx="2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</a:t>
              </a:r>
              <a:endParaRPr lang="ru-RU" sz="2800">
                <a:solidFill>
                  <a:srgbClr val="FF0000"/>
                </a:solidFill>
              </a:endParaRPr>
            </a:p>
          </p:txBody>
        </p:sp>
        <p:sp>
          <p:nvSpPr>
            <p:cNvPr id="232472" name="AutoShape 22"/>
            <p:cNvSpPr>
              <a:spLocks/>
            </p:cNvSpPr>
            <p:nvPr/>
          </p:nvSpPr>
          <p:spPr bwMode="auto">
            <a:xfrm rot="-6600000">
              <a:off x="1878" y="2529"/>
              <a:ext cx="131" cy="281"/>
            </a:xfrm>
            <a:prstGeom prst="leftBrace">
              <a:avLst>
                <a:gd name="adj1" fmla="val 14161"/>
                <a:gd name="adj2" fmla="val 50000"/>
              </a:avLst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73" name="AutoShape 23"/>
            <p:cNvSpPr>
              <a:spLocks/>
            </p:cNvSpPr>
            <p:nvPr/>
          </p:nvSpPr>
          <p:spPr bwMode="auto">
            <a:xfrm>
              <a:off x="1701" y="1979"/>
              <a:ext cx="104" cy="649"/>
            </a:xfrm>
            <a:prstGeom prst="leftBrace">
              <a:avLst>
                <a:gd name="adj1" fmla="val 52003"/>
                <a:gd name="adj2" fmla="val 49769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74" name="Line 24"/>
            <p:cNvSpPr>
              <a:spLocks noChangeShapeType="1"/>
            </p:cNvSpPr>
            <p:nvPr/>
          </p:nvSpPr>
          <p:spPr bwMode="auto">
            <a:xfrm>
              <a:off x="1812" y="2664"/>
              <a:ext cx="0" cy="725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75" name="Rectangle 25"/>
            <p:cNvSpPr>
              <a:spLocks noChangeArrowheads="1"/>
            </p:cNvSpPr>
            <p:nvPr/>
          </p:nvSpPr>
          <p:spPr bwMode="auto">
            <a:xfrm>
              <a:off x="1461" y="1807"/>
              <a:ext cx="20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ru-RU" sz="2800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ru-RU" sz="2800">
                <a:solidFill>
                  <a:srgbClr val="FF0000"/>
                </a:solidFill>
              </a:endParaRPr>
            </a:p>
          </p:txBody>
        </p:sp>
        <p:sp>
          <p:nvSpPr>
            <p:cNvPr id="232476" name="Rectangle 26"/>
            <p:cNvSpPr>
              <a:spLocks noChangeArrowheads="1"/>
            </p:cNvSpPr>
            <p:nvPr/>
          </p:nvSpPr>
          <p:spPr bwMode="auto">
            <a:xfrm>
              <a:off x="2719" y="1482"/>
              <a:ext cx="18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ru-RU" sz="28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800"/>
            </a:p>
          </p:txBody>
        </p:sp>
        <p:sp>
          <p:nvSpPr>
            <p:cNvPr id="232477" name="Rectangle 27"/>
            <p:cNvSpPr>
              <a:spLocks noChangeArrowheads="1"/>
            </p:cNvSpPr>
            <p:nvPr/>
          </p:nvSpPr>
          <p:spPr bwMode="auto">
            <a:xfrm>
              <a:off x="4417" y="1485"/>
              <a:ext cx="1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600" i="1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600"/>
            </a:p>
          </p:txBody>
        </p:sp>
        <p:sp>
          <p:nvSpPr>
            <p:cNvPr id="232478" name="Rectangle 28"/>
            <p:cNvSpPr>
              <a:spLocks noChangeArrowheads="1"/>
            </p:cNvSpPr>
            <p:nvPr/>
          </p:nvSpPr>
          <p:spPr bwMode="auto">
            <a:xfrm>
              <a:off x="4454" y="527"/>
              <a:ext cx="2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600" i="1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600"/>
            </a:p>
          </p:txBody>
        </p:sp>
        <p:sp>
          <p:nvSpPr>
            <p:cNvPr id="232479" name="Rectangle 29"/>
            <p:cNvSpPr>
              <a:spLocks noChangeArrowheads="1"/>
            </p:cNvSpPr>
            <p:nvPr/>
          </p:nvSpPr>
          <p:spPr bwMode="auto">
            <a:xfrm>
              <a:off x="4415" y="2134"/>
              <a:ext cx="2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800" i="1">
                  <a:solidFill>
                    <a:srgbClr val="000000"/>
                  </a:solidFill>
                  <a:latin typeface="Times New Roman" pitchFamily="18" charset="0"/>
                </a:rPr>
                <a:t>О</a:t>
              </a:r>
              <a:endParaRPr lang="ru-RU" sz="2800"/>
            </a:p>
          </p:txBody>
        </p:sp>
        <p:sp>
          <p:nvSpPr>
            <p:cNvPr id="232480" name="Rectangle 30"/>
            <p:cNvSpPr>
              <a:spLocks noChangeArrowheads="1"/>
            </p:cNvSpPr>
            <p:nvPr/>
          </p:nvSpPr>
          <p:spPr bwMode="auto">
            <a:xfrm>
              <a:off x="703" y="1842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endParaRPr lang="ru-RU" sz="3600">
                <a:solidFill>
                  <a:srgbClr val="FF0000"/>
                </a:solidFill>
              </a:endParaRPr>
            </a:p>
          </p:txBody>
        </p:sp>
        <p:sp>
          <p:nvSpPr>
            <p:cNvPr id="232481" name="Line 31"/>
            <p:cNvSpPr>
              <a:spLocks noChangeShapeType="1"/>
            </p:cNvSpPr>
            <p:nvPr/>
          </p:nvSpPr>
          <p:spPr bwMode="auto">
            <a:xfrm rot="16200000" flipV="1">
              <a:off x="3081" y="758"/>
              <a:ext cx="1" cy="2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82" name="Line 32"/>
            <p:cNvSpPr>
              <a:spLocks noChangeShapeType="1"/>
            </p:cNvSpPr>
            <p:nvPr/>
          </p:nvSpPr>
          <p:spPr bwMode="auto">
            <a:xfrm rot="16200000" flipV="1">
              <a:off x="3064" y="1432"/>
              <a:ext cx="1" cy="2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00034" y="357166"/>
            <a:ext cx="66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2.2. Интерференционная схема Юнга </a:t>
            </a:r>
            <a:r>
              <a:rPr lang="ru-RU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(опыт Юнга, 1801 – 1803 г.)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2" name="Прямоугольник 32"/>
          <p:cNvSpPr>
            <a:spLocks noChangeArrowheads="1"/>
          </p:cNvSpPr>
          <p:nvPr/>
        </p:nvSpPr>
        <p:spPr bwMode="auto">
          <a:xfrm>
            <a:off x="285750" y="785813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chemeClr val="bg1"/>
                </a:solidFill>
                <a:latin typeface="Constantia" pitchFamily="18" charset="0"/>
              </a:rPr>
              <a:t>Т. Юнг – оптик, механик, астроном, врач, востоковед, филолог, … - </a:t>
            </a:r>
          </a:p>
          <a:p>
            <a:r>
              <a:rPr lang="ru-RU" sz="1400" i="1">
                <a:solidFill>
                  <a:schemeClr val="bg1"/>
                </a:solidFill>
                <a:latin typeface="Constantia" pitchFamily="18" charset="0"/>
              </a:rPr>
              <a:t>… «последний человек, который знал всё» Э. Робинсон</a:t>
            </a:r>
          </a:p>
        </p:txBody>
      </p:sp>
      <p:sp>
        <p:nvSpPr>
          <p:cNvPr id="232453" name="Прямоугольник 33"/>
          <p:cNvSpPr>
            <a:spLocks noChangeArrowheads="1"/>
          </p:cNvSpPr>
          <p:nvPr/>
        </p:nvSpPr>
        <p:spPr bwMode="auto">
          <a:xfrm>
            <a:off x="357188" y="1428750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nstantia" pitchFamily="18" charset="0"/>
              </a:rPr>
              <a:t>Т. Юнг (</a:t>
            </a:r>
            <a:r>
              <a:rPr lang="ru-RU" i="1">
                <a:solidFill>
                  <a:srgbClr val="0000FF"/>
                </a:solidFill>
                <a:latin typeface="Constantia" pitchFamily="18" charset="0"/>
              </a:rPr>
              <a:t>1803 г.</a:t>
            </a:r>
            <a:r>
              <a:rPr lang="ru-RU">
                <a:solidFill>
                  <a:srgbClr val="0000FF"/>
                </a:solidFill>
                <a:latin typeface="Constantia" pitchFamily="18" charset="0"/>
              </a:rPr>
              <a:t>): «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</a:rPr>
              <a:t>интерферируют  только  две  части одного  и  того  же  света</a:t>
            </a:r>
            <a:r>
              <a:rPr lang="ru-RU">
                <a:solidFill>
                  <a:srgbClr val="0000FF"/>
                </a:solidFill>
                <a:latin typeface="Constant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5769</TotalTime>
  <Words>134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Wingdings 2</vt:lpstr>
      <vt:lpstr>Calibri</vt:lpstr>
      <vt:lpstr>Constantia</vt:lpstr>
      <vt:lpstr>Times New Roman</vt:lpstr>
      <vt:lpstr>Symbol</vt:lpstr>
      <vt:lpstr>Cambria</vt:lpstr>
      <vt:lpstr>Comic Sans MS</vt:lpstr>
      <vt:lpstr>4_Бумажная</vt:lpstr>
      <vt:lpstr>4_Бумажная</vt:lpstr>
      <vt:lpstr>Формула</vt:lpstr>
      <vt:lpstr>Слайд 1</vt:lpstr>
      <vt:lpstr>Упругие волны</vt:lpstr>
      <vt:lpstr>Слайд 3</vt:lpstr>
      <vt:lpstr>Слайд 4</vt:lpstr>
      <vt:lpstr>Интерференция света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364</cp:revision>
  <dcterms:created xsi:type="dcterms:W3CDTF">2010-10-03T06:36:32Z</dcterms:created>
  <dcterms:modified xsi:type="dcterms:W3CDTF">2023-10-27T08:55:32Z</dcterms:modified>
</cp:coreProperties>
</file>